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82" r:id="rId2"/>
    <p:sldId id="432" r:id="rId3"/>
    <p:sldId id="399" r:id="rId4"/>
    <p:sldId id="461" r:id="rId5"/>
    <p:sldId id="400" r:id="rId6"/>
    <p:sldId id="411" r:id="rId7"/>
    <p:sldId id="404" r:id="rId8"/>
    <p:sldId id="458" r:id="rId9"/>
    <p:sldId id="401" r:id="rId10"/>
    <p:sldId id="402" r:id="rId11"/>
    <p:sldId id="403" r:id="rId12"/>
    <p:sldId id="405" r:id="rId13"/>
    <p:sldId id="407" r:id="rId14"/>
    <p:sldId id="408" r:id="rId15"/>
    <p:sldId id="409" r:id="rId16"/>
    <p:sldId id="410" r:id="rId17"/>
    <p:sldId id="459" r:id="rId18"/>
    <p:sldId id="412" r:id="rId19"/>
    <p:sldId id="413" r:id="rId20"/>
    <p:sldId id="455" r:id="rId21"/>
    <p:sldId id="414" r:id="rId22"/>
    <p:sldId id="415" r:id="rId23"/>
    <p:sldId id="416" r:id="rId24"/>
    <p:sldId id="417" r:id="rId25"/>
    <p:sldId id="418" r:id="rId26"/>
    <p:sldId id="419" r:id="rId27"/>
    <p:sldId id="460" r:id="rId28"/>
    <p:sldId id="433" r:id="rId29"/>
    <p:sldId id="434" r:id="rId30"/>
    <p:sldId id="435" r:id="rId31"/>
    <p:sldId id="436" r:id="rId32"/>
    <p:sldId id="437" r:id="rId33"/>
    <p:sldId id="438" r:id="rId34"/>
    <p:sldId id="439" r:id="rId35"/>
    <p:sldId id="440" r:id="rId36"/>
    <p:sldId id="441" r:id="rId37"/>
    <p:sldId id="442" r:id="rId38"/>
    <p:sldId id="457" r:id="rId39"/>
    <p:sldId id="446" r:id="rId40"/>
    <p:sldId id="447" r:id="rId41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5E"/>
    <a:srgbClr val="00005B"/>
    <a:srgbClr val="000016"/>
    <a:srgbClr val="00FF00"/>
    <a:srgbClr val="00000A"/>
    <a:srgbClr val="33CC33"/>
    <a:srgbClr val="000066"/>
    <a:srgbClr val="FFFFFF"/>
    <a:srgbClr val="FF0000"/>
    <a:srgbClr val="2D83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7" autoAdjust="0"/>
    <p:restoredTop sz="80435" autoAdjust="0"/>
  </p:normalViewPr>
  <p:slideViewPr>
    <p:cSldViewPr>
      <p:cViewPr varScale="1">
        <p:scale>
          <a:sx n="71" d="100"/>
          <a:sy n="71" d="100"/>
        </p:scale>
        <p:origin x="86" y="4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4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3" rIns="96626" bIns="48313" numCol="1" anchor="t" anchorCtr="0" compatLnSpc="1">
            <a:prstTxWarp prst="textNoShape">
              <a:avLst/>
            </a:prstTxWarp>
          </a:bodyPr>
          <a:lstStyle>
            <a:lvl1pPr defTabSz="965487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297" y="4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3" rIns="96626" bIns="48313" numCol="1" anchor="t" anchorCtr="0" compatLnSpc="1">
            <a:prstTxWarp prst="textNoShape">
              <a:avLst/>
            </a:prstTxWarp>
          </a:bodyPr>
          <a:lstStyle>
            <a:lvl1pPr algn="r" defTabSz="965487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121569"/>
            <a:ext cx="3170904" cy="47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3" rIns="96626" bIns="48313" numCol="1" anchor="b" anchorCtr="0" compatLnSpc="1">
            <a:prstTxWarp prst="textNoShape">
              <a:avLst/>
            </a:prstTxWarp>
          </a:bodyPr>
          <a:lstStyle>
            <a:lvl1pPr defTabSz="965487">
              <a:defRPr sz="12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297" y="9121569"/>
            <a:ext cx="3170904" cy="47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3" rIns="96626" bIns="48313" numCol="1" anchor="b" anchorCtr="0" compatLnSpc="1">
            <a:prstTxWarp prst="textNoShape">
              <a:avLst/>
            </a:prstTxWarp>
          </a:bodyPr>
          <a:lstStyle>
            <a:lvl1pPr algn="r" defTabSz="965487">
              <a:defRPr sz="1200"/>
            </a:lvl1pPr>
          </a:lstStyle>
          <a:p>
            <a:fld id="{D05B1B10-C804-4D3C-A9C0-927D135292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33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4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3" rIns="96626" bIns="48313" numCol="1" anchor="t" anchorCtr="0" compatLnSpc="1">
            <a:prstTxWarp prst="textNoShape">
              <a:avLst/>
            </a:prstTxWarp>
          </a:bodyPr>
          <a:lstStyle>
            <a:lvl1pPr defTabSz="965487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297" y="4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3" rIns="96626" bIns="48313" numCol="1" anchor="t" anchorCtr="0" compatLnSpc="1">
            <a:prstTxWarp prst="textNoShape">
              <a:avLst/>
            </a:prstTxWarp>
          </a:bodyPr>
          <a:lstStyle>
            <a:lvl1pPr algn="r" defTabSz="965487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852" y="4559719"/>
            <a:ext cx="5363497" cy="432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3" rIns="96626" bIns="483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121569"/>
            <a:ext cx="3170904" cy="47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3" rIns="96626" bIns="48313" numCol="1" anchor="b" anchorCtr="0" compatLnSpc="1">
            <a:prstTxWarp prst="textNoShape">
              <a:avLst/>
            </a:prstTxWarp>
          </a:bodyPr>
          <a:lstStyle>
            <a:lvl1pPr defTabSz="965487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297" y="9121569"/>
            <a:ext cx="3170904" cy="47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3" rIns="96626" bIns="48313" numCol="1" anchor="b" anchorCtr="0" compatLnSpc="1">
            <a:prstTxWarp prst="textNoShape">
              <a:avLst/>
            </a:prstTxWarp>
          </a:bodyPr>
          <a:lstStyle>
            <a:lvl1pPr algn="r" defTabSz="965487">
              <a:defRPr sz="1200"/>
            </a:lvl1pPr>
          </a:lstStyle>
          <a:p>
            <a:fld id="{A59661A3-F70F-48E8-AB77-4A34EFF092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974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15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61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53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15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42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the code on the quiz to include x</a:t>
            </a:r>
            <a:r>
              <a:rPr lang="en-US" baseline="0" dirty="0"/>
              <a:t> and 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2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04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42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what we did with non-negative integers.  We first defined the interface and understood how it worked.  Then we looked at various implementations.  That is what we will do today with environments.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90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4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516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66">
                <a:gamma/>
                <a:shade val="0"/>
                <a:invGamma/>
              </a:srgbClr>
            </a:gs>
            <a:gs pos="100000">
              <a:srgbClr val="0000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1" name="Picture 7" descr="bd15073_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27200" y="6477000"/>
            <a:ext cx="9144000" cy="114300"/>
          </a:xfrm>
          <a:prstGeom prst="rect">
            <a:avLst/>
          </a:prstGeom>
          <a:noFill/>
        </p:spPr>
      </p:pic>
      <p:pic>
        <p:nvPicPr>
          <p:cNvPr id="1032" name="Picture 8" descr="bd15073_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625600" y="228600"/>
            <a:ext cx="9144000" cy="1143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BxWdD9YKd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762000"/>
            <a:ext cx="10515600" cy="1362075"/>
          </a:xfrm>
        </p:spPr>
        <p:txBody>
          <a:bodyPr/>
          <a:lstStyle/>
          <a:p>
            <a:pPr algn="ctr"/>
            <a:r>
              <a:rPr lang="en-US" dirty="0"/>
              <a:t> More environments  and closures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Environment datatype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A25FDB-A6CC-4B75-AEFE-C3F75C9F86E9}"/>
              </a:ext>
            </a:extLst>
          </p:cNvPr>
          <p:cNvSpPr txBox="1"/>
          <p:nvPr/>
        </p:nvSpPr>
        <p:spPr>
          <a:xfrm>
            <a:off x="2590800" y="3429000"/>
            <a:ext cx="6400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Student questions</a:t>
            </a:r>
          </a:p>
          <a:p>
            <a:r>
              <a:rPr lang="en-US" sz="3200" dirty="0">
                <a:solidFill>
                  <a:schemeClr val="bg1"/>
                </a:solidFill>
              </a:rPr>
              <a:t>Have you  and your team met yet?</a:t>
            </a:r>
          </a:p>
          <a:p>
            <a:r>
              <a:rPr lang="en-US" sz="3200" dirty="0">
                <a:solidFill>
                  <a:schemeClr val="bg1"/>
                </a:solidFill>
              </a:rPr>
              <a:t>Read-and-parse (live demo)</a:t>
            </a:r>
          </a:p>
          <a:p>
            <a:r>
              <a:rPr lang="en-US" sz="3200" dirty="0">
                <a:solidFill>
                  <a:schemeClr val="bg1"/>
                </a:solidFill>
              </a:rPr>
              <a:t>Back to E&amp;C</a:t>
            </a:r>
          </a:p>
        </p:txBody>
      </p:sp>
    </p:spTree>
    <p:extLst>
      <p:ext uri="{BB962C8B-B14F-4D97-AF65-F5344CB8AC3E}">
        <p14:creationId xmlns:p14="http://schemas.microsoft.com/office/powerpoint/2010/main" val="758303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762000"/>
          </a:xfrm>
        </p:spPr>
        <p:txBody>
          <a:bodyPr/>
          <a:lstStyle/>
          <a:p>
            <a:r>
              <a:rPr lang="en-US" sz="3600" dirty="0"/>
              <a:t>Example with letrec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5791200" cy="4053281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solidFill>
                  <a:schemeClr val="accent1"/>
                </a:solidFill>
              </a:rPr>
              <a:t> </a:t>
            </a:r>
            <a:endParaRPr lang="en-US" sz="1600" b="1" dirty="0">
              <a:solidFill>
                <a:srgbClr val="00FF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chemeClr val="bg2"/>
                </a:solidFill>
                <a:latin typeface="Courier New" pitchFamily="49" charset="0"/>
              </a:rPr>
              <a:t>&gt;</a:t>
            </a:r>
            <a:r>
              <a:rPr lang="en-US" sz="1800" b="1" dirty="0">
                <a:solidFill>
                  <a:srgbClr val="00FF00"/>
                </a:solidFill>
                <a:latin typeface="Courier New" pitchFamily="49" charset="0"/>
              </a:rPr>
              <a:t>(define odd?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FF00"/>
                </a:solidFill>
                <a:latin typeface="Courier New" pitchFamily="49" charset="0"/>
              </a:rPr>
              <a:t>  (letrec </a:t>
            </a:r>
            <a:br>
              <a:rPr lang="en-US" sz="1800" b="1" dirty="0">
                <a:solidFill>
                  <a:srgbClr val="00FF00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rgbClr val="00FF00"/>
                </a:solidFill>
                <a:latin typeface="Courier New" pitchFamily="49" charset="0"/>
              </a:rPr>
              <a:t> ([odd? (lambda (n)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FF00"/>
                </a:solidFill>
                <a:latin typeface="Courier New" pitchFamily="49" charset="0"/>
              </a:rPr>
              <a:t>            (if (zero? n)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FF00"/>
                </a:solidFill>
                <a:latin typeface="Courier New" pitchFamily="49" charset="0"/>
              </a:rPr>
              <a:t>                #f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FF00"/>
                </a:solidFill>
                <a:latin typeface="Courier New" pitchFamily="49" charset="0"/>
              </a:rPr>
              <a:t>               (even? (- n 1))))]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FF00"/>
                </a:solidFill>
                <a:latin typeface="Courier New" pitchFamily="49" charset="0"/>
              </a:rPr>
              <a:t>    [even? (lambda (m)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FF00"/>
                </a:solidFill>
                <a:latin typeface="Courier New" pitchFamily="49" charset="0"/>
              </a:rPr>
              <a:t>             (if (zero? m)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FF00"/>
                </a:solidFill>
                <a:latin typeface="Courier New" pitchFamily="49" charset="0"/>
              </a:rPr>
              <a:t>                 #t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FF00"/>
                </a:solidFill>
                <a:latin typeface="Courier New" pitchFamily="49" charset="0"/>
              </a:rPr>
              <a:t>                 (odd? (- m 1))))])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FF00"/>
                </a:solidFill>
                <a:latin typeface="Courier New" pitchFamily="49" charset="0"/>
              </a:rPr>
              <a:t>   (lambda (x)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FF00"/>
                </a:solidFill>
                <a:latin typeface="Courier New" pitchFamily="49" charset="0"/>
              </a:rPr>
              <a:t>      (odd? x))))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chemeClr val="bg2"/>
                </a:solidFill>
                <a:latin typeface="Courier New" pitchFamily="49" charset="0"/>
              </a:rPr>
              <a:t>&gt;</a:t>
            </a:r>
            <a:r>
              <a:rPr lang="en-US" sz="1800" b="1" dirty="0">
                <a:solidFill>
                  <a:srgbClr val="00FF00"/>
                </a:solidFill>
                <a:latin typeface="Courier New" pitchFamily="49" charset="0"/>
              </a:rPr>
              <a:t>(odd? 2)</a:t>
            </a: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8D5141-61E2-4249-9CA9-71E8A4EA2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323135"/>
              </p:ext>
            </p:extLst>
          </p:nvPr>
        </p:nvGraphicFramePr>
        <p:xfrm>
          <a:off x="2438400" y="4343400"/>
          <a:ext cx="1371600" cy="20726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2979913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84731560"/>
                    </a:ext>
                  </a:extLst>
                </a:gridCol>
              </a:tblGrid>
              <a:tr h="3623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543268"/>
                  </a:ext>
                </a:extLst>
              </a:tr>
              <a:tr h="36237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150623"/>
                  </a:ext>
                </a:extLst>
              </a:tr>
              <a:tr h="362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684239"/>
                  </a:ext>
                </a:extLst>
              </a:tr>
              <a:tr h="362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156314"/>
                  </a:ext>
                </a:extLst>
              </a:tr>
              <a:tr h="362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126853"/>
                  </a:ext>
                </a:extLst>
              </a:tr>
            </a:tbl>
          </a:graphicData>
        </a:graphic>
      </p:graphicFrame>
      <p:sp>
        <p:nvSpPr>
          <p:cNvPr id="5" name="Star: 8 Points 4">
            <a:extLst>
              <a:ext uri="{FF2B5EF4-FFF2-40B4-BE49-F238E27FC236}">
                <a16:creationId xmlns:a16="http://schemas.microsoft.com/office/drawing/2014/main" id="{19993954-964F-40B2-B85C-8400E612C8E4}"/>
              </a:ext>
            </a:extLst>
          </p:cNvPr>
          <p:cNvSpPr/>
          <p:nvPr/>
        </p:nvSpPr>
        <p:spPr>
          <a:xfrm>
            <a:off x="4419600" y="3962400"/>
            <a:ext cx="457200" cy="457200"/>
          </a:xfrm>
          <a:prstGeom prst="star8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12 Points 5">
            <a:extLst>
              <a:ext uri="{FF2B5EF4-FFF2-40B4-BE49-F238E27FC236}">
                <a16:creationId xmlns:a16="http://schemas.microsoft.com/office/drawing/2014/main" id="{FE2B2557-CC56-4A77-A8B4-08A6274770C4}"/>
              </a:ext>
            </a:extLst>
          </p:cNvPr>
          <p:cNvSpPr/>
          <p:nvPr/>
        </p:nvSpPr>
        <p:spPr>
          <a:xfrm>
            <a:off x="4191000" y="4572000"/>
            <a:ext cx="457200" cy="457200"/>
          </a:xfrm>
          <a:prstGeom prst="star12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72939A-9D13-453F-A747-196989F429D9}"/>
              </a:ext>
            </a:extLst>
          </p:cNvPr>
          <p:cNvCxnSpPr/>
          <p:nvPr/>
        </p:nvCxnSpPr>
        <p:spPr>
          <a:xfrm flipV="1">
            <a:off x="3429000" y="4343400"/>
            <a:ext cx="914400" cy="228600"/>
          </a:xfrm>
          <a:prstGeom prst="straightConnector1">
            <a:avLst/>
          </a:prstGeom>
          <a:ln w="53975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65BD50-98E2-4E81-81F1-E58AEF5DF74D}"/>
              </a:ext>
            </a:extLst>
          </p:cNvPr>
          <p:cNvCxnSpPr>
            <a:cxnSpLocks/>
          </p:cNvCxnSpPr>
          <p:nvPr/>
        </p:nvCxnSpPr>
        <p:spPr>
          <a:xfrm flipV="1">
            <a:off x="3429000" y="4741164"/>
            <a:ext cx="762000" cy="135636"/>
          </a:xfrm>
          <a:prstGeom prst="straightConnector1">
            <a:avLst/>
          </a:prstGeom>
          <a:ln w="53975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932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dirty="0"/>
              <a:t>Interlude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0" y="1143000"/>
            <a:ext cx="9144000" cy="4800600"/>
          </a:xfrm>
        </p:spPr>
        <p:txBody>
          <a:bodyPr/>
          <a:lstStyle/>
          <a:p>
            <a:r>
              <a:rPr lang="en-US" dirty="0"/>
              <a:t>Quote from Richard Feynman (1918-1988), Caltech physicist and Nobel Prize winner:</a:t>
            </a:r>
          </a:p>
          <a:p>
            <a:pPr lvl="1"/>
            <a:r>
              <a:rPr lang="en-US" dirty="0"/>
              <a:t>There are 10</a:t>
            </a:r>
            <a:r>
              <a:rPr lang="en-US" baseline="30000" dirty="0"/>
              <a:t>11</a:t>
            </a:r>
            <a:r>
              <a:rPr lang="en-US" dirty="0"/>
              <a:t> stars in the galaxy. That used to be a huge number. But it's only a hundred billion. It's less than the national deficit! We used to call them astronomical numbers. Now we should call them economical numbers.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does a trillion dollars look like?</a:t>
            </a:r>
          </a:p>
          <a:p>
            <a:pPr lvl="1"/>
            <a:r>
              <a:rPr lang="en-US" dirty="0">
                <a:hlinkClick r:id="rId3"/>
              </a:rPr>
              <a:t>https://www.youtube.com/watch?v=WBxWdD9YKdY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558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3400" y="1676400"/>
            <a:ext cx="10896600" cy="1500187"/>
          </a:xfrm>
        </p:spPr>
        <p:txBody>
          <a:bodyPr/>
          <a:lstStyle/>
          <a:p>
            <a:pPr algn="ctr"/>
            <a:r>
              <a:rPr lang="en-US" sz="3600" dirty="0"/>
              <a:t>We now know how environments are supposed to behave.</a:t>
            </a:r>
          </a:p>
          <a:p>
            <a:pPr algn="ctr"/>
            <a:r>
              <a:rPr lang="en-US" sz="3600" dirty="0"/>
              <a:t>Next question: How can we implement them?</a:t>
            </a:r>
            <a:br>
              <a:rPr lang="en-US" sz="2800" dirty="0"/>
            </a:br>
            <a:endParaRPr lang="en-US" sz="2800" dirty="0"/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2667000"/>
            <a:ext cx="9296400" cy="1362075"/>
          </a:xfrm>
        </p:spPr>
        <p:txBody>
          <a:bodyPr/>
          <a:lstStyle/>
          <a:p>
            <a:r>
              <a:rPr lang="en-US" sz="6600" dirty="0">
                <a:solidFill>
                  <a:srgbClr val="FFFF00"/>
                </a:solidFill>
              </a:rPr>
              <a:t>environment</a:t>
            </a:r>
            <a:r>
              <a:rPr lang="en-US" sz="5400" dirty="0">
                <a:solidFill>
                  <a:srgbClr val="FFFF00"/>
                </a:solidFill>
              </a:rPr>
              <a:t>  </a:t>
            </a:r>
            <a:r>
              <a:rPr lang="en-US" sz="6600" dirty="0">
                <a:solidFill>
                  <a:srgbClr val="FFFF00"/>
                </a:solidFill>
              </a:rPr>
              <a:t>ADT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75CD5BE-252F-4A21-8B4B-F571F4870CB3}"/>
              </a:ext>
            </a:extLst>
          </p:cNvPr>
          <p:cNvSpPr txBox="1">
            <a:spLocks/>
          </p:cNvSpPr>
          <p:nvPr/>
        </p:nvSpPr>
        <p:spPr bwMode="auto">
          <a:xfrm>
            <a:off x="685800" y="4672013"/>
            <a:ext cx="108966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bg1"/>
                </a:solidFill>
                <a:latin typeface="+mn-lt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pPr algn="ctr"/>
            <a:r>
              <a:rPr lang="en-US" sz="3600" kern="0" dirty="0"/>
              <a:t>We may have time to do some of this today</a:t>
            </a:r>
            <a:endParaRPr lang="en-US" sz="2800" kern="0" dirty="0"/>
          </a:p>
          <a:p>
            <a:pPr algn="ctr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421048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924800" cy="1143000"/>
          </a:xfrm>
        </p:spPr>
        <p:txBody>
          <a:bodyPr/>
          <a:lstStyle/>
          <a:p>
            <a:r>
              <a:rPr lang="en-US" sz="4000" dirty="0"/>
              <a:t>Summary of EoPL Section 2.2</a:t>
            </a:r>
            <a:br>
              <a:rPr lang="en-US" sz="4000" dirty="0"/>
            </a:br>
            <a:r>
              <a:rPr lang="en-US" sz="4000" dirty="0"/>
              <a:t>(details on the following slides)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286000"/>
            <a:ext cx="7772400" cy="4114800"/>
          </a:xfrm>
        </p:spPr>
        <p:txBody>
          <a:bodyPr/>
          <a:lstStyle/>
          <a:p>
            <a:r>
              <a:rPr lang="en-US" dirty="0"/>
              <a:t>Principle from Section 2.1</a:t>
            </a:r>
          </a:p>
          <a:p>
            <a:r>
              <a:rPr lang="en-US" dirty="0"/>
              <a:t>Environment ADT</a:t>
            </a:r>
          </a:p>
          <a:p>
            <a:pPr lvl="1"/>
            <a:r>
              <a:rPr lang="en-US" dirty="0"/>
              <a:t>Environment Interface</a:t>
            </a:r>
          </a:p>
          <a:p>
            <a:pPr lvl="1"/>
            <a:r>
              <a:rPr lang="en-US" dirty="0"/>
              <a:t>Representation/Implementation Approaches</a:t>
            </a:r>
          </a:p>
          <a:p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Principle from Section 2.1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981200"/>
            <a:ext cx="8839200" cy="4114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sz="5400" dirty="0"/>
              <a:t>Data abstraction leads to representation independence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13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1"/>
            <a:ext cx="7772400" cy="898525"/>
          </a:xfrm>
        </p:spPr>
        <p:txBody>
          <a:bodyPr/>
          <a:lstStyle/>
          <a:p>
            <a:r>
              <a:rPr lang="en-US" dirty="0"/>
              <a:t>Environment ADT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143000"/>
            <a:ext cx="9982200" cy="502920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dirty="0"/>
              <a:t>An </a:t>
            </a:r>
            <a:r>
              <a:rPr lang="en-US" i="1" dirty="0"/>
              <a:t>environment</a:t>
            </a:r>
            <a:r>
              <a:rPr lang="en-US" dirty="0"/>
              <a:t> maps a finite set of symbols to a set of associated (Scheme) values</a:t>
            </a:r>
          </a:p>
          <a:p>
            <a:pPr>
              <a:spcBef>
                <a:spcPts val="2400"/>
              </a:spcBef>
            </a:pPr>
            <a:r>
              <a:rPr lang="en-US" dirty="0"/>
              <a:t>Thus, an environment is a </a:t>
            </a:r>
            <a:r>
              <a:rPr lang="en-US" b="1" dirty="0">
                <a:solidFill>
                  <a:srgbClr val="00FF00"/>
                </a:solidFill>
              </a:rPr>
              <a:t>finite function</a:t>
            </a:r>
            <a:r>
              <a:rPr lang="en-US" dirty="0"/>
              <a:t>  </a:t>
            </a:r>
          </a:p>
          <a:p>
            <a:pPr>
              <a:spcBef>
                <a:spcPts val="2400"/>
              </a:spcBef>
            </a:pPr>
            <a:r>
              <a:rPr lang="en-US" dirty="0"/>
              <a:t>Logically, an environment has the form  </a:t>
            </a:r>
            <a:br>
              <a:rPr lang="en-US" dirty="0"/>
            </a:br>
            <a:r>
              <a:rPr lang="en-US" dirty="0"/>
              <a:t>{ (s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1</a:t>
            </a:r>
            <a:r>
              <a:rPr lang="en-US" dirty="0"/>
              <a:t>), (s</a:t>
            </a:r>
            <a:r>
              <a:rPr lang="en-US" baseline="-25000" dirty="0"/>
              <a:t>2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),  …  (</a:t>
            </a:r>
            <a:r>
              <a:rPr lang="en-US" dirty="0" err="1"/>
              <a:t>s</a:t>
            </a:r>
            <a:r>
              <a:rPr lang="en-US" baseline="-25000" dirty="0" err="1"/>
              <a:t>n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n</a:t>
            </a:r>
            <a:r>
              <a:rPr lang="en-US" dirty="0"/>
              <a:t>) } , </a:t>
            </a:r>
            <a:br>
              <a:rPr lang="en-US" dirty="0"/>
            </a:br>
            <a:r>
              <a:rPr lang="en-US" dirty="0"/>
              <a:t>where the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 are all distinct.</a:t>
            </a:r>
          </a:p>
          <a:p>
            <a:pPr>
              <a:spcBef>
                <a:spcPts val="2400"/>
              </a:spcBef>
            </a:pPr>
            <a:r>
              <a:rPr lang="en-US" dirty="0"/>
              <a:t>But we need some more details in order to get the “lexical scoping” effect.</a:t>
            </a:r>
          </a:p>
        </p:txBody>
      </p:sp>
    </p:spTree>
    <p:extLst>
      <p:ext uri="{BB962C8B-B14F-4D97-AF65-F5344CB8AC3E}">
        <p14:creationId xmlns:p14="http://schemas.microsoft.com/office/powerpoint/2010/main" val="259195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76400" y="1040011"/>
            <a:ext cx="8991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If f is an environment, and s, s</a:t>
            </a:r>
            <a:r>
              <a:rPr lang="en-US" sz="2000" baseline="-25000" dirty="0">
                <a:solidFill>
                  <a:schemeClr val="bg1"/>
                </a:solidFill>
              </a:rPr>
              <a:t>1</a:t>
            </a:r>
            <a:r>
              <a:rPr lang="en-US" sz="2000" dirty="0">
                <a:solidFill>
                  <a:schemeClr val="bg1"/>
                </a:solidFill>
              </a:rPr>
              <a:t>, …, </a:t>
            </a:r>
            <a:r>
              <a:rPr lang="en-US" sz="2000" dirty="0" err="1">
                <a:solidFill>
                  <a:schemeClr val="bg1"/>
                </a:solidFill>
              </a:rPr>
              <a:t>s</a:t>
            </a:r>
            <a:r>
              <a:rPr lang="en-US" sz="2000" baseline="-25000" dirty="0" err="1">
                <a:solidFill>
                  <a:schemeClr val="bg1"/>
                </a:solidFill>
              </a:rPr>
              <a:t>k</a:t>
            </a:r>
            <a:r>
              <a:rPr lang="en-US" sz="2000" dirty="0">
                <a:solidFill>
                  <a:schemeClr val="bg1"/>
                </a:solidFill>
              </a:rPr>
              <a:t> are all symbols, then </a:t>
            </a:r>
          </a:p>
          <a:p>
            <a:r>
              <a:rPr lang="en-US" sz="1800" dirty="0">
                <a:solidFill>
                  <a:schemeClr val="bg1"/>
                </a:solidFill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(empty-env)</a:t>
            </a:r>
            <a:r>
              <a:rPr lang="en-US" sz="2000" dirty="0">
                <a:solidFill>
                  <a:schemeClr val="bg1"/>
                </a:solidFill>
              </a:rPr>
              <a:t>  	                       </a:t>
            </a:r>
            <a:r>
              <a:rPr lang="en-US" sz="2000" dirty="0">
                <a:solidFill>
                  <a:schemeClr val="bg1"/>
                </a:solidFill>
                <a:sym typeface="Wingdings"/>
              </a:rPr>
              <a:t>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  <a:sym typeface="Symbol"/>
              </a:rPr>
              <a:t></a:t>
            </a:r>
            <a:r>
              <a:rPr lang="en-US" sz="2000" dirty="0">
                <a:solidFill>
                  <a:schemeClr val="bg1"/>
                </a:solidFill>
              </a:rPr>
              <a:t>         (representation of the empty set)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(apply-env</a:t>
            </a:r>
            <a:r>
              <a:rPr lang="en-US" sz="2000" dirty="0">
                <a:solidFill>
                  <a:schemeClr val="bg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  <a:sym typeface="Symbol"/>
              </a:rPr>
              <a:t></a:t>
            </a:r>
            <a:r>
              <a:rPr lang="en-US" sz="2000" dirty="0">
                <a:solidFill>
                  <a:schemeClr val="bg1"/>
                </a:solidFill>
              </a:rPr>
              <a:t>f</a:t>
            </a:r>
            <a:r>
              <a:rPr lang="en-US" sz="2000" dirty="0">
                <a:solidFill>
                  <a:schemeClr val="bg1"/>
                </a:solidFill>
                <a:sym typeface="Symbol"/>
              </a:rPr>
              <a:t></a:t>
            </a:r>
            <a:r>
              <a:rPr lang="en-US" sz="2000" dirty="0">
                <a:solidFill>
                  <a:schemeClr val="bg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s)</a:t>
            </a:r>
            <a:r>
              <a:rPr lang="en-US" sz="2000" dirty="0">
                <a:solidFill>
                  <a:schemeClr val="bg1"/>
                </a:solidFill>
              </a:rPr>
              <a:t> 	         </a:t>
            </a:r>
            <a:r>
              <a:rPr lang="en-US" sz="2000" dirty="0">
                <a:solidFill>
                  <a:schemeClr val="bg1"/>
                </a:solidFill>
                <a:sym typeface="Wingdings"/>
              </a:rPr>
              <a:t></a:t>
            </a:r>
            <a:r>
              <a:rPr lang="en-US" sz="2000" dirty="0">
                <a:solidFill>
                  <a:schemeClr val="bg1"/>
                </a:solidFill>
              </a:rPr>
              <a:t> f(s)         (get the value associated with s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                                                                         in the environment f)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(extend-env '(s</a:t>
            </a:r>
            <a:r>
              <a:rPr lang="en-US" sz="2000" baseline="-25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… 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000" baseline="-25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      </a:t>
            </a:r>
            <a:r>
              <a:rPr lang="en-US" sz="2000" dirty="0">
                <a:solidFill>
                  <a:schemeClr val="bg1"/>
                </a:solidFill>
                <a:latin typeface="+mn-lt"/>
                <a:cs typeface="Courier New" pitchFamily="49" charset="0"/>
              </a:rPr>
              <a:t>    </a:t>
            </a:r>
            <a:r>
              <a:rPr lang="en-US" sz="2200" b="1" dirty="0">
                <a:solidFill>
                  <a:srgbClr val="00FF00"/>
                </a:solidFill>
                <a:latin typeface="+mn-lt"/>
                <a:cs typeface="Courier New" pitchFamily="49" charset="0"/>
              </a:rPr>
              <a:t>(all symbols  </a:t>
            </a:r>
            <a:r>
              <a:rPr lang="en-US" sz="2200" b="1" dirty="0" err="1">
                <a:solidFill>
                  <a:srgbClr val="00FF00"/>
                </a:solidFill>
                <a:latin typeface="+mn-lt"/>
                <a:cs typeface="Courier New" pitchFamily="49" charset="0"/>
              </a:rPr>
              <a:t>s</a:t>
            </a:r>
            <a:r>
              <a:rPr lang="en-US" sz="2200" b="1" baseline="-25000" dirty="0" err="1">
                <a:solidFill>
                  <a:srgbClr val="00FF00"/>
                </a:solidFill>
                <a:latin typeface="+mn-lt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FF00"/>
                </a:solidFill>
                <a:latin typeface="+mn-lt"/>
                <a:cs typeface="Courier New" pitchFamily="49" charset="0"/>
              </a:rPr>
              <a:t> must be distinct, 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'(v</a:t>
            </a:r>
            <a:r>
              <a:rPr lang="en-US" sz="2000" baseline="-25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… 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aseline="-25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      </a:t>
            </a:r>
            <a:r>
              <a:rPr lang="en-US" sz="2000" dirty="0">
                <a:solidFill>
                  <a:schemeClr val="bg1"/>
                </a:solidFill>
              </a:rPr>
              <a:t>     </a:t>
            </a:r>
            <a:r>
              <a:rPr lang="en-US" sz="2200" b="1" dirty="0">
                <a:solidFill>
                  <a:srgbClr val="00FF00"/>
                </a:solidFill>
              </a:rPr>
              <a:t>the v</a:t>
            </a:r>
            <a:r>
              <a:rPr lang="en-US" sz="2200" b="1" baseline="-25000" dirty="0">
                <a:solidFill>
                  <a:srgbClr val="00FF00"/>
                </a:solidFill>
              </a:rPr>
              <a:t>i</a:t>
            </a:r>
            <a:r>
              <a:rPr lang="en-US" sz="2200" b="1" dirty="0">
                <a:solidFill>
                  <a:srgbClr val="00FF00"/>
                </a:solidFill>
              </a:rPr>
              <a:t> may be any Scheme values)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                  </a:t>
            </a:r>
            <a:r>
              <a:rPr lang="en-US" sz="2000" dirty="0">
                <a:solidFill>
                  <a:schemeClr val="bg1"/>
                </a:solidFill>
                <a:sym typeface="Symbol"/>
              </a:rPr>
              <a:t></a:t>
            </a:r>
            <a:r>
              <a:rPr lang="en-US" sz="2000" dirty="0">
                <a:solidFill>
                  <a:schemeClr val="bg1"/>
                </a:solidFill>
              </a:rPr>
              <a:t>f</a:t>
            </a:r>
            <a:r>
              <a:rPr lang="en-US" sz="2000" dirty="0">
                <a:solidFill>
                  <a:schemeClr val="bg1"/>
                </a:solidFill>
                <a:sym typeface="Symbol"/>
              </a:rPr>
              <a:t></a:t>
            </a:r>
            <a:r>
              <a:rPr lang="en-US" sz="2000" dirty="0">
                <a:solidFill>
                  <a:schemeClr val="bg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chemeClr val="bg1"/>
                </a:solidFill>
              </a:rPr>
              <a:t>             </a:t>
            </a:r>
            <a:r>
              <a:rPr lang="en-US" sz="2000" dirty="0">
                <a:solidFill>
                  <a:schemeClr val="bg1"/>
                </a:solidFill>
                <a:sym typeface="Wingdings"/>
              </a:rPr>
              <a:t>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  <a:sym typeface="Symbol"/>
              </a:rPr>
              <a:t></a:t>
            </a:r>
            <a:r>
              <a:rPr lang="en-US" sz="2000" dirty="0">
                <a:solidFill>
                  <a:schemeClr val="bg1"/>
                </a:solidFill>
              </a:rPr>
              <a:t>g</a:t>
            </a:r>
            <a:r>
              <a:rPr lang="en-US" sz="2000" dirty="0">
                <a:solidFill>
                  <a:schemeClr val="bg1"/>
                </a:solidFill>
                <a:sym typeface="Symbol"/>
              </a:rPr>
              <a:t></a:t>
            </a:r>
            <a:r>
              <a:rPr lang="en-US" sz="2000" dirty="0">
                <a:solidFill>
                  <a:schemeClr val="bg1"/>
                </a:solidFill>
              </a:rPr>
              <a:t>          where g(s) is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                                                                  v</a:t>
            </a:r>
            <a:r>
              <a:rPr lang="en-US" sz="2000" baseline="-25000" dirty="0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     if s=</a:t>
            </a:r>
            <a:r>
              <a:rPr lang="en-US" sz="2000" dirty="0" err="1">
                <a:solidFill>
                  <a:schemeClr val="bg1"/>
                </a:solidFill>
              </a:rPr>
              <a:t>s</a:t>
            </a:r>
            <a:r>
              <a:rPr lang="en-US" sz="2000" baseline="-25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 for some i, 1 </a:t>
            </a:r>
            <a:r>
              <a:rPr lang="en-US" sz="2000" dirty="0">
                <a:solidFill>
                  <a:schemeClr val="bg1"/>
                </a:solidFill>
                <a:sym typeface="Symbol"/>
              </a:rPr>
              <a:t></a:t>
            </a:r>
            <a:r>
              <a:rPr lang="en-US" sz="2000" dirty="0">
                <a:solidFill>
                  <a:schemeClr val="bg1"/>
                </a:solidFill>
              </a:rPr>
              <a:t> i </a:t>
            </a:r>
            <a:r>
              <a:rPr lang="en-US" sz="2000" dirty="0">
                <a:solidFill>
                  <a:schemeClr val="bg1"/>
                </a:solidFill>
                <a:sym typeface="Symbol"/>
              </a:rPr>
              <a:t></a:t>
            </a:r>
            <a:r>
              <a:rPr lang="en-US" sz="2000" dirty="0">
                <a:solidFill>
                  <a:schemeClr val="bg1"/>
                </a:solidFill>
              </a:rPr>
              <a:t> k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                                                                  f(s)   otherwise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r>
              <a:rPr lang="en-US" dirty="0"/>
              <a:t>Environment 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5133440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Recall that  </a:t>
            </a:r>
            <a:r>
              <a:rPr lang="en-US" b="1" dirty="0">
                <a:solidFill>
                  <a:srgbClr val="00FF00"/>
                </a:solidFill>
                <a:sym typeface="Symbol"/>
              </a:rPr>
              <a:t></a:t>
            </a:r>
            <a:r>
              <a:rPr lang="en-US" b="1" dirty="0">
                <a:solidFill>
                  <a:srgbClr val="00FF00"/>
                </a:solidFill>
              </a:rPr>
              <a:t>x</a:t>
            </a:r>
            <a:r>
              <a:rPr lang="en-US" b="1" dirty="0">
                <a:solidFill>
                  <a:srgbClr val="00FF00"/>
                </a:solidFill>
                <a:sym typeface="Symbol"/>
              </a:rPr>
              <a:t></a:t>
            </a:r>
            <a:r>
              <a:rPr lang="en-US" b="1" dirty="0">
                <a:solidFill>
                  <a:srgbClr val="00FF00"/>
                </a:solidFill>
              </a:rPr>
              <a:t>   means </a:t>
            </a:r>
            <a:br>
              <a:rPr lang="en-US" b="1" dirty="0">
                <a:solidFill>
                  <a:srgbClr val="00FF00"/>
                </a:solidFill>
              </a:rPr>
            </a:br>
            <a:r>
              <a:rPr lang="en-US" b="1" dirty="0">
                <a:solidFill>
                  <a:srgbClr val="00FF00"/>
                </a:solidFill>
              </a:rPr>
              <a:t>"the representation of the abstract object x"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6400" y="5200472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empty-env</a:t>
            </a:r>
            <a:r>
              <a:rPr lang="en-US" b="1" dirty="0">
                <a:solidFill>
                  <a:srgbClr val="FFFF00"/>
                </a:solidFill>
              </a:rPr>
              <a:t> and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extend-env</a:t>
            </a:r>
            <a:r>
              <a:rPr lang="en-US" b="1" dirty="0">
                <a:solidFill>
                  <a:srgbClr val="FFFF00"/>
                </a:solidFill>
              </a:rPr>
              <a:t> are </a:t>
            </a:r>
            <a:r>
              <a:rPr lang="en-US" b="1" i="1" dirty="0">
                <a:solidFill>
                  <a:srgbClr val="00FF00"/>
                </a:solidFill>
              </a:rPr>
              <a:t>constructors;</a:t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apply-env</a:t>
            </a:r>
            <a:r>
              <a:rPr lang="en-US" b="1" dirty="0">
                <a:solidFill>
                  <a:srgbClr val="FFFF00"/>
                </a:solidFill>
              </a:rPr>
              <a:t> is an </a:t>
            </a:r>
            <a:r>
              <a:rPr lang="en-US" b="1" i="1" dirty="0">
                <a:solidFill>
                  <a:srgbClr val="00D609"/>
                </a:solidFill>
              </a:rPr>
              <a:t>observer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(getter)</a:t>
            </a:r>
          </a:p>
        </p:txBody>
      </p:sp>
    </p:spTree>
    <p:extLst>
      <p:ext uri="{BB962C8B-B14F-4D97-AF65-F5344CB8AC3E}">
        <p14:creationId xmlns:p14="http://schemas.microsoft.com/office/powerpoint/2010/main" val="1244601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-76200"/>
            <a:ext cx="8763000" cy="1066800"/>
          </a:xfrm>
        </p:spPr>
        <p:txBody>
          <a:bodyPr/>
          <a:lstStyle/>
          <a:p>
            <a:pPr algn="l"/>
            <a:r>
              <a:rPr lang="en-US" sz="4000" dirty="0"/>
              <a:t>Examples</a:t>
            </a:r>
          </a:p>
        </p:txBody>
      </p:sp>
      <p:pic>
        <p:nvPicPr>
          <p:cNvPr id="522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943600" y="0"/>
            <a:ext cx="6248400" cy="3281108"/>
          </a:xfrm>
          <a:noFill/>
          <a:ln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B7B469-4369-48C7-AD84-B73F1177E381}"/>
              </a:ext>
            </a:extLst>
          </p:cNvPr>
          <p:cNvSpPr txBox="1"/>
          <p:nvPr/>
        </p:nvSpPr>
        <p:spPr>
          <a:xfrm>
            <a:off x="533400" y="3720167"/>
            <a:ext cx="89916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If f is an environment, and s, s</a:t>
            </a:r>
            <a:r>
              <a:rPr lang="en-US" sz="1600" baseline="-25000" dirty="0">
                <a:solidFill>
                  <a:schemeClr val="bg1"/>
                </a:solidFill>
              </a:rPr>
              <a:t>1</a:t>
            </a:r>
            <a:r>
              <a:rPr lang="en-US" sz="1600" dirty="0">
                <a:solidFill>
                  <a:schemeClr val="bg1"/>
                </a:solidFill>
              </a:rPr>
              <a:t>, …, </a:t>
            </a:r>
            <a:r>
              <a:rPr lang="en-US" sz="1600" dirty="0" err="1">
                <a:solidFill>
                  <a:schemeClr val="bg1"/>
                </a:solidFill>
              </a:rPr>
              <a:t>s</a:t>
            </a:r>
            <a:r>
              <a:rPr lang="en-US" sz="1600" baseline="-25000" dirty="0" err="1">
                <a:solidFill>
                  <a:schemeClr val="bg1"/>
                </a:solidFill>
              </a:rPr>
              <a:t>k</a:t>
            </a:r>
            <a:r>
              <a:rPr lang="en-US" sz="1600" dirty="0">
                <a:solidFill>
                  <a:schemeClr val="bg1"/>
                </a:solidFill>
              </a:rPr>
              <a:t>  are all symbols, then </a:t>
            </a:r>
          </a:p>
          <a:p>
            <a:r>
              <a:rPr lang="en-US" sz="1400" dirty="0">
                <a:solidFill>
                  <a:schemeClr val="bg1"/>
                </a:solidFill>
              </a:rPr>
              <a:t> 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(empty-env)</a:t>
            </a:r>
            <a:r>
              <a:rPr lang="en-US" sz="1400" dirty="0">
                <a:solidFill>
                  <a:schemeClr val="bg1"/>
                </a:solidFill>
              </a:rPr>
              <a:t>  	                       </a:t>
            </a:r>
            <a:r>
              <a:rPr lang="en-US" sz="1400" dirty="0">
                <a:solidFill>
                  <a:schemeClr val="bg1"/>
                </a:solidFill>
                <a:sym typeface="Wingdings"/>
              </a:rPr>
              <a:t>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  <a:sym typeface="Symbol"/>
              </a:rPr>
              <a:t></a:t>
            </a:r>
            <a:r>
              <a:rPr lang="en-US" sz="1400" dirty="0">
                <a:solidFill>
                  <a:schemeClr val="bg1"/>
                </a:solidFill>
              </a:rPr>
              <a:t>         (representation of the empty set)</a:t>
            </a:r>
          </a:p>
          <a:p>
            <a:r>
              <a:rPr lang="en-US" sz="1400" dirty="0">
                <a:solidFill>
                  <a:schemeClr val="bg1"/>
                </a:solidFill>
              </a:rPr>
              <a:t> 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(apply-env</a:t>
            </a:r>
            <a:r>
              <a:rPr lang="en-US" sz="1400" dirty="0">
                <a:solidFill>
                  <a:schemeClr val="bg1"/>
                </a:solidFill>
              </a:rPr>
              <a:t>  </a:t>
            </a:r>
            <a:r>
              <a:rPr lang="en-US" sz="1400" dirty="0">
                <a:solidFill>
                  <a:schemeClr val="bg1"/>
                </a:solidFill>
                <a:sym typeface="Symbol"/>
              </a:rPr>
              <a:t></a:t>
            </a:r>
            <a:r>
              <a:rPr lang="en-US" sz="1400" dirty="0">
                <a:solidFill>
                  <a:schemeClr val="bg1"/>
                </a:solidFill>
              </a:rPr>
              <a:t>f</a:t>
            </a:r>
            <a:r>
              <a:rPr lang="en-US" sz="1400" dirty="0">
                <a:solidFill>
                  <a:schemeClr val="bg1"/>
                </a:solidFill>
                <a:sym typeface="Symbol"/>
              </a:rPr>
              <a:t></a:t>
            </a:r>
            <a:r>
              <a:rPr lang="en-US" sz="1400" dirty="0">
                <a:solidFill>
                  <a:schemeClr val="bg1"/>
                </a:solidFill>
              </a:rPr>
              <a:t>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s)</a:t>
            </a:r>
            <a:r>
              <a:rPr lang="en-US" sz="1400" dirty="0">
                <a:solidFill>
                  <a:schemeClr val="bg1"/>
                </a:solidFill>
              </a:rPr>
              <a:t> 	                        </a:t>
            </a:r>
            <a:r>
              <a:rPr lang="en-US" sz="1400" dirty="0">
                <a:solidFill>
                  <a:schemeClr val="bg1"/>
                </a:solidFill>
                <a:sym typeface="Wingdings"/>
              </a:rPr>
              <a:t></a:t>
            </a:r>
            <a:r>
              <a:rPr lang="en-US" sz="1400" dirty="0">
                <a:solidFill>
                  <a:schemeClr val="bg1"/>
                </a:solidFill>
              </a:rPr>
              <a:t> f(s)         (get the value associated with s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                                                                          in the environment f)</a:t>
            </a:r>
          </a:p>
          <a:p>
            <a:r>
              <a:rPr lang="en-US" sz="1400" dirty="0">
                <a:solidFill>
                  <a:schemeClr val="bg1"/>
                </a:solidFill>
              </a:rPr>
              <a:t> 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(extend-env '(s</a:t>
            </a:r>
            <a:r>
              <a:rPr lang="en-US" sz="1400" baseline="-25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…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baseline="-25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      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Courier New" pitchFamily="49" charset="0"/>
              </a:rPr>
              <a:t>          </a:t>
            </a:r>
            <a:r>
              <a:rPr lang="en-US" sz="1600" b="1" dirty="0">
                <a:solidFill>
                  <a:srgbClr val="00FF00"/>
                </a:solidFill>
                <a:latin typeface="+mn-lt"/>
                <a:cs typeface="Courier New" pitchFamily="49" charset="0"/>
              </a:rPr>
              <a:t>(all symbols  </a:t>
            </a:r>
            <a:r>
              <a:rPr lang="en-US" sz="1600" b="1" dirty="0" err="1">
                <a:solidFill>
                  <a:srgbClr val="00FF00"/>
                </a:solidFill>
                <a:latin typeface="+mn-lt"/>
                <a:cs typeface="Courier New" pitchFamily="49" charset="0"/>
              </a:rPr>
              <a:t>s</a:t>
            </a:r>
            <a:r>
              <a:rPr lang="en-US" sz="1600" b="1" baseline="-25000" dirty="0" err="1">
                <a:solidFill>
                  <a:srgbClr val="00FF00"/>
                </a:solidFill>
                <a:latin typeface="+mn-lt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00FF00"/>
                </a:solidFill>
                <a:latin typeface="+mn-lt"/>
                <a:cs typeface="Courier New" pitchFamily="49" charset="0"/>
              </a:rPr>
              <a:t> must be distinct, 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'(v</a:t>
            </a:r>
            <a:r>
              <a:rPr lang="en-US" sz="1400" baseline="-25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…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400" baseline="-25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      </a:t>
            </a:r>
            <a:r>
              <a:rPr lang="en-US" sz="1400" dirty="0">
                <a:solidFill>
                  <a:schemeClr val="bg1"/>
                </a:solidFill>
              </a:rPr>
              <a:t>            </a:t>
            </a:r>
            <a:r>
              <a:rPr lang="en-US" sz="1600" b="1" dirty="0">
                <a:solidFill>
                  <a:srgbClr val="00FF00"/>
                </a:solidFill>
              </a:rPr>
              <a:t>the v</a:t>
            </a:r>
            <a:r>
              <a:rPr lang="en-US" sz="1600" b="1" baseline="-25000" dirty="0">
                <a:solidFill>
                  <a:srgbClr val="00FF00"/>
                </a:solidFill>
              </a:rPr>
              <a:t>i</a:t>
            </a:r>
            <a:r>
              <a:rPr lang="en-US" sz="1600" b="1" dirty="0">
                <a:solidFill>
                  <a:srgbClr val="00FF00"/>
                </a:solidFill>
              </a:rPr>
              <a:t> may be any Scheme values)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                 </a:t>
            </a:r>
            <a:r>
              <a:rPr lang="en-US" sz="1400" dirty="0">
                <a:solidFill>
                  <a:schemeClr val="bg1"/>
                </a:solidFill>
                <a:sym typeface="Symbol"/>
              </a:rPr>
              <a:t></a:t>
            </a:r>
            <a:r>
              <a:rPr lang="en-US" sz="1400" dirty="0">
                <a:solidFill>
                  <a:schemeClr val="bg1"/>
                </a:solidFill>
              </a:rPr>
              <a:t>f</a:t>
            </a:r>
            <a:r>
              <a:rPr lang="en-US" sz="1400" dirty="0">
                <a:solidFill>
                  <a:schemeClr val="bg1"/>
                </a:solidFill>
                <a:sym typeface="Symbol"/>
              </a:rPr>
              <a:t></a:t>
            </a:r>
            <a:r>
              <a:rPr lang="en-US" sz="1400" dirty="0">
                <a:solidFill>
                  <a:schemeClr val="bg1"/>
                </a:solidFill>
              </a:rPr>
              <a:t> 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>
                <a:solidFill>
                  <a:schemeClr val="bg1"/>
                </a:solidFill>
              </a:rPr>
              <a:t>                       </a:t>
            </a:r>
            <a:r>
              <a:rPr lang="en-US" sz="1400" dirty="0">
                <a:solidFill>
                  <a:schemeClr val="bg1"/>
                </a:solidFill>
                <a:sym typeface="Wingdings"/>
              </a:rPr>
              <a:t>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  <a:sym typeface="Symbol"/>
              </a:rPr>
              <a:t></a:t>
            </a:r>
            <a:r>
              <a:rPr lang="en-US" sz="1400" dirty="0">
                <a:solidFill>
                  <a:schemeClr val="bg1"/>
                </a:solidFill>
              </a:rPr>
              <a:t>g</a:t>
            </a:r>
            <a:r>
              <a:rPr lang="en-US" sz="1400" dirty="0">
                <a:solidFill>
                  <a:schemeClr val="bg1"/>
                </a:solidFill>
                <a:sym typeface="Symbol"/>
              </a:rPr>
              <a:t></a:t>
            </a:r>
            <a:r>
              <a:rPr lang="en-US" sz="1400" dirty="0">
                <a:solidFill>
                  <a:schemeClr val="bg1"/>
                </a:solidFill>
              </a:rPr>
              <a:t>          where g(s) is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                                                                           v</a:t>
            </a:r>
            <a:r>
              <a:rPr lang="en-US" sz="1400" baseline="-25000" dirty="0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      if s=</a:t>
            </a:r>
            <a:r>
              <a:rPr lang="en-US" sz="1400" dirty="0" err="1">
                <a:solidFill>
                  <a:schemeClr val="bg1"/>
                </a:solidFill>
              </a:rPr>
              <a:t>s</a:t>
            </a:r>
            <a:r>
              <a:rPr lang="en-US" sz="1400" baseline="-250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  for some i, 1 </a:t>
            </a:r>
            <a:r>
              <a:rPr lang="en-US" sz="1400" dirty="0">
                <a:solidFill>
                  <a:schemeClr val="bg1"/>
                </a:solidFill>
                <a:sym typeface="Symbol"/>
              </a:rPr>
              <a:t></a:t>
            </a:r>
            <a:r>
              <a:rPr lang="en-US" sz="1400" dirty="0">
                <a:solidFill>
                  <a:schemeClr val="bg1"/>
                </a:solidFill>
              </a:rPr>
              <a:t> i </a:t>
            </a:r>
            <a:r>
              <a:rPr lang="en-US" sz="1400" dirty="0">
                <a:solidFill>
                  <a:schemeClr val="bg1"/>
                </a:solidFill>
                <a:sym typeface="Symbol"/>
              </a:rPr>
              <a:t></a:t>
            </a:r>
            <a:r>
              <a:rPr lang="en-US" sz="1400" dirty="0">
                <a:solidFill>
                  <a:schemeClr val="bg1"/>
                </a:solidFill>
              </a:rPr>
              <a:t> k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                                                                          f(s)   otherwise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30DC1E-33C8-4E8C-977F-71A5C46D3F95}"/>
              </a:ext>
            </a:extLst>
          </p:cNvPr>
          <p:cNvSpPr txBox="1"/>
          <p:nvPr/>
        </p:nvSpPr>
        <p:spPr>
          <a:xfrm>
            <a:off x="8077200" y="3886200"/>
            <a:ext cx="3733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Draw the abstract “E&amp;C” diagrams to show what the above code is doing.</a:t>
            </a:r>
          </a:p>
        </p:txBody>
      </p:sp>
    </p:spTree>
    <p:extLst>
      <p:ext uri="{BB962C8B-B14F-4D97-AF65-F5344CB8AC3E}">
        <p14:creationId xmlns:p14="http://schemas.microsoft.com/office/powerpoint/2010/main" val="3776948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/>
              <a:t>Auxiliary procedure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1371601"/>
            <a:ext cx="10134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; returns position of </a:t>
            </a:r>
            <a:r>
              <a:rPr lang="en-US" sz="3200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sym</a:t>
            </a:r>
            <a:r>
              <a:rPr lang="en-US" sz="32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3200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los</a:t>
            </a:r>
            <a:r>
              <a:rPr lang="en-US" sz="32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(or </a:t>
            </a:r>
            <a:r>
              <a:rPr lang="en-US" sz="3200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#f</a:t>
            </a:r>
            <a:r>
              <a:rPr lang="en-US" sz="32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3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(define list-find-position </a:t>
            </a:r>
          </a:p>
          <a:p>
            <a:r>
              <a:rPr lang="en-US" sz="3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(lambda (sym los)</a:t>
            </a:r>
          </a:p>
          <a:p>
            <a:r>
              <a:rPr lang="en-US" sz="3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(let loop ([los los] [pos 0])</a:t>
            </a:r>
          </a:p>
          <a:p>
            <a:r>
              <a:rPr lang="en-US" sz="3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(cond [(null? los) #f]</a:t>
            </a:r>
          </a:p>
          <a:p>
            <a:r>
              <a:rPr lang="en-US" sz="3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    [(eq? sym (car los)) pos]</a:t>
            </a:r>
          </a:p>
          <a:p>
            <a:r>
              <a:rPr lang="en-US" sz="3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    [else (loop (cdr los) </a:t>
            </a:r>
          </a:p>
          <a:p>
            <a:r>
              <a:rPr lang="en-US" sz="32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(add1 pos))]))))</a:t>
            </a:r>
            <a:endParaRPr lang="en-US" sz="2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endParaRPr lang="en-US" sz="1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919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914400"/>
          </a:xfrm>
        </p:spPr>
        <p:txBody>
          <a:bodyPr/>
          <a:lstStyle/>
          <a:p>
            <a:r>
              <a:rPr lang="en-US" dirty="0"/>
              <a:t>Representation 1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143000"/>
            <a:ext cx="8915400" cy="3581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We first do an easy implementation, then aim for a more efficient one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FF00"/>
                </a:solidFill>
              </a:rPr>
              <a:t>Take advantage of Scheme's first-class procedures</a:t>
            </a:r>
          </a:p>
          <a:p>
            <a:pPr>
              <a:lnSpc>
                <a:spcPct val="90000"/>
              </a:lnSpc>
            </a:pPr>
            <a:r>
              <a:rPr lang="en-US" dirty="0"/>
              <a:t>Represent an environment by a procedure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FF00"/>
                </a:solidFill>
              </a:rPr>
              <a:t>Each environment procedure takes a symbol as an argument</a:t>
            </a:r>
          </a:p>
          <a:p>
            <a:pPr>
              <a:lnSpc>
                <a:spcPct val="90000"/>
              </a:lnSpc>
            </a:pPr>
            <a:r>
              <a:rPr lang="en-US" dirty="0"/>
              <a:t>This is straightforward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Just translate the formal definitions into code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FF00"/>
                </a:solidFill>
              </a:rPr>
              <a:t>We will do this same process later for other ADTs</a:t>
            </a:r>
          </a:p>
        </p:txBody>
      </p:sp>
    </p:spTree>
    <p:extLst>
      <p:ext uri="{BB962C8B-B14F-4D97-AF65-F5344CB8AC3E}">
        <p14:creationId xmlns:p14="http://schemas.microsoft.com/office/powerpoint/2010/main" val="29422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914400"/>
            <a:ext cx="10287000" cy="2640722"/>
          </a:xfrm>
          <a:ln>
            <a:solidFill>
              <a:srgbClr val="33CC33"/>
            </a:solidFill>
          </a:ln>
        </p:spPr>
        <p:txBody>
          <a:bodyPr/>
          <a:lstStyle/>
          <a:p>
            <a:pPr marL="1009650" lvl="1" indent="-609600">
              <a:lnSpc>
                <a:spcPct val="90000"/>
              </a:lnSpc>
              <a:buFont typeface="+mj-lt"/>
              <a:buAutoNum type="alphaLcPeriod"/>
            </a:pPr>
            <a:r>
              <a:rPr lang="en-US" sz="2400" dirty="0"/>
              <a:t>Evaluate (in the current environment) the expressions to get the values to be assigned to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400" dirty="0"/>
              <a:t> variables.</a:t>
            </a:r>
          </a:p>
          <a:p>
            <a:pPr marL="1009650" lvl="1" indent="-609600">
              <a:lnSpc>
                <a:spcPct val="90000"/>
              </a:lnSpc>
              <a:buFont typeface="+mj-lt"/>
              <a:buAutoNum type="alphaLcPeriod"/>
            </a:pPr>
            <a:r>
              <a:rPr lang="en-US" sz="2400" dirty="0"/>
              <a:t>Create a new local environment with bindings for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400" dirty="0"/>
              <a:t> variables.  Its "enclosing local environment" pointer is set to point to the current local environment.</a:t>
            </a:r>
          </a:p>
          <a:p>
            <a:pPr marL="1009650" lvl="1" indent="-609600">
              <a:lnSpc>
                <a:spcPct val="90000"/>
              </a:lnSpc>
              <a:buFont typeface="+mj-lt"/>
              <a:buAutoNum type="alphaLcPeriod"/>
            </a:pPr>
            <a:r>
              <a:rPr lang="en-US" sz="2400" dirty="0"/>
              <a:t>Evaluate the body of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400" dirty="0"/>
              <a:t> in this new environment.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/>
              <a:t>If a variable is not found in local a environment, look in the global environment.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10134600" cy="609600"/>
          </a:xfrm>
        </p:spPr>
        <p:txBody>
          <a:bodyPr/>
          <a:lstStyle/>
          <a:p>
            <a:r>
              <a:rPr lang="en-US" sz="3600" dirty="0"/>
              <a:t>Recap:  Evaluate a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3600" dirty="0"/>
              <a:t> expression, apply a procedure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56EDBA-0A33-4CA8-9794-486EBDE12F6C}"/>
              </a:ext>
            </a:extLst>
          </p:cNvPr>
          <p:cNvSpPr/>
          <p:nvPr/>
        </p:nvSpPr>
        <p:spPr>
          <a:xfrm>
            <a:off x="1600200" y="3683877"/>
            <a:ext cx="10407502" cy="2640723"/>
          </a:xfrm>
          <a:prstGeom prst="rect">
            <a:avLst/>
          </a:prstGeom>
          <a:ln>
            <a:solidFill>
              <a:srgbClr val="00FF00"/>
            </a:solidFill>
          </a:ln>
        </p:spPr>
        <p:txBody>
          <a:bodyPr wrap="square">
            <a:spAutoFit/>
          </a:bodyPr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 expressions for the procedure and arguments are evaluated.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 new local environment is created: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200" dirty="0">
                <a:solidFill>
                  <a:schemeClr val="bg1"/>
                </a:solidFill>
              </a:rPr>
              <a:t>   Each variable from the procedure's formal parameter list is bound to the corresponding value from the actual argument list.  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200" dirty="0">
                <a:solidFill>
                  <a:schemeClr val="bg1"/>
                </a:solidFill>
              </a:rPr>
              <a:t>  The new environment's "pointer to an enclosing local environment" is set to be a copy of the local environment pointer that is the third part of the closure.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 body of the procedure is evaluated, using this new local environment. If a variable is not found in local a environment, look in the global environment.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BBAB5A-F54C-4153-9788-68CD396F695B}"/>
              </a:ext>
            </a:extLst>
          </p:cNvPr>
          <p:cNvSpPr txBox="1"/>
          <p:nvPr/>
        </p:nvSpPr>
        <p:spPr>
          <a:xfrm>
            <a:off x="76200" y="1066800"/>
            <a:ext cx="152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Evaluate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a let expression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Apply a procedure (closure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082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76400" y="1040011"/>
            <a:ext cx="8991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If f is an environment, and s, s</a:t>
            </a:r>
            <a:r>
              <a:rPr lang="en-US" sz="2000" baseline="-25000" dirty="0">
                <a:solidFill>
                  <a:schemeClr val="bg1"/>
                </a:solidFill>
              </a:rPr>
              <a:t>1</a:t>
            </a:r>
            <a:r>
              <a:rPr lang="en-US" sz="2000" dirty="0">
                <a:solidFill>
                  <a:schemeClr val="bg1"/>
                </a:solidFill>
              </a:rPr>
              <a:t>, …, </a:t>
            </a:r>
            <a:r>
              <a:rPr lang="en-US" sz="2000" dirty="0" err="1">
                <a:solidFill>
                  <a:schemeClr val="bg1"/>
                </a:solidFill>
              </a:rPr>
              <a:t>s</a:t>
            </a:r>
            <a:r>
              <a:rPr lang="en-US" sz="2000" baseline="-25000" dirty="0" err="1">
                <a:solidFill>
                  <a:schemeClr val="bg1"/>
                </a:solidFill>
              </a:rPr>
              <a:t>k</a:t>
            </a:r>
            <a:r>
              <a:rPr lang="en-US" sz="2000" dirty="0">
                <a:solidFill>
                  <a:schemeClr val="bg1"/>
                </a:solidFill>
              </a:rPr>
              <a:t> are all symbols, then </a:t>
            </a:r>
          </a:p>
          <a:p>
            <a:r>
              <a:rPr lang="en-US" sz="1800" dirty="0">
                <a:solidFill>
                  <a:schemeClr val="bg1"/>
                </a:solidFill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(empty-env)</a:t>
            </a:r>
            <a:r>
              <a:rPr lang="en-US" sz="2000" dirty="0">
                <a:solidFill>
                  <a:schemeClr val="bg1"/>
                </a:solidFill>
              </a:rPr>
              <a:t>  	                       </a:t>
            </a:r>
            <a:r>
              <a:rPr lang="en-US" sz="2000" dirty="0">
                <a:solidFill>
                  <a:schemeClr val="bg1"/>
                </a:solidFill>
                <a:sym typeface="Wingdings"/>
              </a:rPr>
              <a:t>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  <a:sym typeface="Symbol"/>
              </a:rPr>
              <a:t></a:t>
            </a:r>
            <a:r>
              <a:rPr lang="en-US" sz="2000" dirty="0">
                <a:solidFill>
                  <a:schemeClr val="bg1"/>
                </a:solidFill>
              </a:rPr>
              <a:t>         (representation of the empty set)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(apply-env</a:t>
            </a:r>
            <a:r>
              <a:rPr lang="en-US" sz="2000" dirty="0">
                <a:solidFill>
                  <a:schemeClr val="bg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  <a:sym typeface="Symbol"/>
              </a:rPr>
              <a:t></a:t>
            </a:r>
            <a:r>
              <a:rPr lang="en-US" sz="2000" dirty="0">
                <a:solidFill>
                  <a:schemeClr val="bg1"/>
                </a:solidFill>
              </a:rPr>
              <a:t>f</a:t>
            </a:r>
            <a:r>
              <a:rPr lang="en-US" sz="2000" dirty="0">
                <a:solidFill>
                  <a:schemeClr val="bg1"/>
                </a:solidFill>
                <a:sym typeface="Symbol"/>
              </a:rPr>
              <a:t></a:t>
            </a:r>
            <a:r>
              <a:rPr lang="en-US" sz="2000" dirty="0">
                <a:solidFill>
                  <a:schemeClr val="bg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s)</a:t>
            </a:r>
            <a:r>
              <a:rPr lang="en-US" sz="2000" dirty="0">
                <a:solidFill>
                  <a:schemeClr val="bg1"/>
                </a:solidFill>
              </a:rPr>
              <a:t> 	         </a:t>
            </a:r>
            <a:r>
              <a:rPr lang="en-US" sz="2000" dirty="0">
                <a:solidFill>
                  <a:schemeClr val="bg1"/>
                </a:solidFill>
                <a:sym typeface="Wingdings"/>
              </a:rPr>
              <a:t></a:t>
            </a:r>
            <a:r>
              <a:rPr lang="en-US" sz="2000" dirty="0">
                <a:solidFill>
                  <a:schemeClr val="bg1"/>
                </a:solidFill>
              </a:rPr>
              <a:t> f(s)         (get the value associated with s in      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                                                            the environment f)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(extend-env '(s</a:t>
            </a:r>
            <a:r>
              <a:rPr lang="en-US" sz="2000" baseline="-25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… 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000" baseline="-25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      </a:t>
            </a:r>
            <a:r>
              <a:rPr lang="en-US" sz="2000" dirty="0">
                <a:solidFill>
                  <a:schemeClr val="bg1"/>
                </a:solidFill>
                <a:latin typeface="+mn-lt"/>
                <a:cs typeface="Courier New" pitchFamily="49" charset="0"/>
              </a:rPr>
              <a:t>       </a:t>
            </a:r>
            <a:r>
              <a:rPr lang="en-US" sz="2200" b="1" dirty="0">
                <a:solidFill>
                  <a:srgbClr val="00FF00"/>
                </a:solidFill>
                <a:latin typeface="+mn-lt"/>
                <a:cs typeface="Courier New" pitchFamily="49" charset="0"/>
              </a:rPr>
              <a:t>(all of the </a:t>
            </a:r>
            <a:r>
              <a:rPr lang="en-US" sz="2200" b="1" dirty="0" err="1">
                <a:solidFill>
                  <a:srgbClr val="00FF00"/>
                </a:solidFill>
                <a:latin typeface="+mn-lt"/>
                <a:cs typeface="Courier New" pitchFamily="49" charset="0"/>
              </a:rPr>
              <a:t>s</a:t>
            </a:r>
            <a:r>
              <a:rPr lang="en-US" sz="2200" b="1" baseline="-25000" dirty="0" err="1">
                <a:solidFill>
                  <a:srgbClr val="00FF00"/>
                </a:solidFill>
                <a:latin typeface="+mn-lt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FF00"/>
                </a:solidFill>
                <a:latin typeface="+mn-lt"/>
                <a:cs typeface="Courier New" pitchFamily="49" charset="0"/>
              </a:rPr>
              <a:t> must be distinct, 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'(v</a:t>
            </a:r>
            <a:r>
              <a:rPr lang="en-US" sz="2000" baseline="-25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… 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aseline="-25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      </a:t>
            </a:r>
            <a:r>
              <a:rPr lang="en-US" sz="2000" dirty="0">
                <a:solidFill>
                  <a:schemeClr val="bg1"/>
                </a:solidFill>
              </a:rPr>
              <a:t>        </a:t>
            </a:r>
            <a:r>
              <a:rPr lang="en-US" sz="2200" b="1" dirty="0">
                <a:solidFill>
                  <a:srgbClr val="00FF00"/>
                </a:solidFill>
              </a:rPr>
              <a:t>the v</a:t>
            </a:r>
            <a:r>
              <a:rPr lang="en-US" sz="2200" b="1" baseline="-25000" dirty="0">
                <a:solidFill>
                  <a:srgbClr val="00FF00"/>
                </a:solidFill>
              </a:rPr>
              <a:t>i</a:t>
            </a:r>
            <a:r>
              <a:rPr lang="en-US" sz="2200" b="1" dirty="0">
                <a:solidFill>
                  <a:srgbClr val="00FF00"/>
                </a:solidFill>
              </a:rPr>
              <a:t> may be any Scheme values)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                  </a:t>
            </a:r>
            <a:r>
              <a:rPr lang="en-US" sz="2000" dirty="0">
                <a:solidFill>
                  <a:schemeClr val="bg1"/>
                </a:solidFill>
                <a:sym typeface="Symbol"/>
              </a:rPr>
              <a:t></a:t>
            </a:r>
            <a:r>
              <a:rPr lang="en-US" sz="2000" dirty="0">
                <a:solidFill>
                  <a:schemeClr val="bg1"/>
                </a:solidFill>
              </a:rPr>
              <a:t>f</a:t>
            </a:r>
            <a:r>
              <a:rPr lang="en-US" sz="2000" dirty="0">
                <a:solidFill>
                  <a:schemeClr val="bg1"/>
                </a:solidFill>
                <a:sym typeface="Symbol"/>
              </a:rPr>
              <a:t>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chemeClr val="bg1"/>
                </a:solidFill>
              </a:rPr>
              <a:t>               </a:t>
            </a:r>
            <a:r>
              <a:rPr lang="en-US" sz="2000" dirty="0">
                <a:solidFill>
                  <a:schemeClr val="bg1"/>
                </a:solidFill>
                <a:sym typeface="Wingdings"/>
              </a:rPr>
              <a:t>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  <a:sym typeface="Symbol"/>
              </a:rPr>
              <a:t></a:t>
            </a:r>
            <a:r>
              <a:rPr lang="en-US" sz="2000" dirty="0">
                <a:solidFill>
                  <a:schemeClr val="bg1"/>
                </a:solidFill>
              </a:rPr>
              <a:t>g</a:t>
            </a:r>
            <a:r>
              <a:rPr lang="en-US" sz="2000" dirty="0">
                <a:solidFill>
                  <a:schemeClr val="bg1"/>
                </a:solidFill>
                <a:sym typeface="Symbol"/>
              </a:rPr>
              <a:t></a:t>
            </a:r>
            <a:r>
              <a:rPr lang="en-US" sz="2000" dirty="0">
                <a:solidFill>
                  <a:schemeClr val="bg1"/>
                </a:solidFill>
              </a:rPr>
              <a:t>          where g(s) is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                                                                  v</a:t>
            </a:r>
            <a:r>
              <a:rPr lang="en-US" sz="2000" baseline="-25000" dirty="0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     if s=</a:t>
            </a:r>
            <a:r>
              <a:rPr lang="en-US" sz="2000" dirty="0" err="1">
                <a:solidFill>
                  <a:schemeClr val="bg1"/>
                </a:solidFill>
              </a:rPr>
              <a:t>s</a:t>
            </a:r>
            <a:r>
              <a:rPr lang="en-US" sz="2000" baseline="-25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 for some i, 1 </a:t>
            </a:r>
            <a:r>
              <a:rPr lang="en-US" sz="2000" dirty="0">
                <a:solidFill>
                  <a:schemeClr val="bg1"/>
                </a:solidFill>
                <a:sym typeface="Symbol"/>
              </a:rPr>
              <a:t></a:t>
            </a:r>
            <a:r>
              <a:rPr lang="en-US" sz="2000" dirty="0">
                <a:solidFill>
                  <a:schemeClr val="bg1"/>
                </a:solidFill>
              </a:rPr>
              <a:t> i </a:t>
            </a:r>
            <a:r>
              <a:rPr lang="en-US" sz="2000" dirty="0">
                <a:solidFill>
                  <a:schemeClr val="bg1"/>
                </a:solidFill>
                <a:sym typeface="Symbol"/>
              </a:rPr>
              <a:t></a:t>
            </a:r>
            <a:r>
              <a:rPr lang="en-US" sz="2000" dirty="0">
                <a:solidFill>
                  <a:schemeClr val="bg1"/>
                </a:solidFill>
              </a:rPr>
              <a:t> k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                                                                  f(s)   otherwise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r>
              <a:rPr lang="en-US" dirty="0"/>
              <a:t>Environment 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5133440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Recall that  </a:t>
            </a:r>
            <a:r>
              <a:rPr lang="en-US" b="1" dirty="0">
                <a:solidFill>
                  <a:srgbClr val="00FF00"/>
                </a:solidFill>
                <a:sym typeface="Symbol"/>
              </a:rPr>
              <a:t></a:t>
            </a:r>
            <a:r>
              <a:rPr lang="en-US" b="1" dirty="0">
                <a:solidFill>
                  <a:srgbClr val="00FF00"/>
                </a:solidFill>
              </a:rPr>
              <a:t>x</a:t>
            </a:r>
            <a:r>
              <a:rPr lang="en-US" b="1" dirty="0">
                <a:solidFill>
                  <a:srgbClr val="00FF00"/>
                </a:solidFill>
                <a:sym typeface="Symbol"/>
              </a:rPr>
              <a:t></a:t>
            </a:r>
            <a:r>
              <a:rPr lang="en-US" b="1" dirty="0">
                <a:solidFill>
                  <a:srgbClr val="00FF00"/>
                </a:solidFill>
              </a:rPr>
              <a:t>   means </a:t>
            </a:r>
            <a:br>
              <a:rPr lang="en-US" b="1" dirty="0">
                <a:solidFill>
                  <a:srgbClr val="00FF00"/>
                </a:solidFill>
              </a:rPr>
            </a:br>
            <a:r>
              <a:rPr lang="en-US" b="1" dirty="0">
                <a:solidFill>
                  <a:srgbClr val="00FF00"/>
                </a:solidFill>
              </a:rPr>
              <a:t>"the representation of the abstract object x"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6400" y="5200472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empty-env</a:t>
            </a:r>
            <a:r>
              <a:rPr lang="en-US" b="1" dirty="0">
                <a:solidFill>
                  <a:srgbClr val="FFFF00"/>
                </a:solidFill>
              </a:rPr>
              <a:t> and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extend-env</a:t>
            </a:r>
            <a:r>
              <a:rPr lang="en-US" b="1" dirty="0">
                <a:solidFill>
                  <a:srgbClr val="FFFF00"/>
                </a:solidFill>
              </a:rPr>
              <a:t> are </a:t>
            </a:r>
            <a:r>
              <a:rPr lang="en-US" b="1" i="1" dirty="0">
                <a:solidFill>
                  <a:srgbClr val="00FF00"/>
                </a:solidFill>
              </a:rPr>
              <a:t>constructors;</a:t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apply-env</a:t>
            </a:r>
            <a:r>
              <a:rPr lang="en-US" b="1" dirty="0">
                <a:solidFill>
                  <a:srgbClr val="FFFF00"/>
                </a:solidFill>
              </a:rPr>
              <a:t> is an </a:t>
            </a:r>
            <a:r>
              <a:rPr lang="en-US" b="1" i="1" dirty="0">
                <a:solidFill>
                  <a:srgbClr val="00D609"/>
                </a:solidFill>
              </a:rPr>
              <a:t>observer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(getter)</a:t>
            </a:r>
          </a:p>
        </p:txBody>
      </p:sp>
    </p:spTree>
    <p:extLst>
      <p:ext uri="{BB962C8B-B14F-4D97-AF65-F5344CB8AC3E}">
        <p14:creationId xmlns:p14="http://schemas.microsoft.com/office/powerpoint/2010/main" val="3084953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09600"/>
            <a:ext cx="9144000" cy="1143000"/>
          </a:xfrm>
        </p:spPr>
        <p:txBody>
          <a:bodyPr/>
          <a:lstStyle/>
          <a:p>
            <a:r>
              <a:rPr lang="en-US" sz="4000" dirty="0"/>
              <a:t>Representation 1:  empty environment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3048000"/>
            <a:ext cx="9144000" cy="35814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</a:rPr>
              <a:t>(define empty-</a:t>
            </a:r>
            <a:r>
              <a:rPr lang="en-US" b="1" dirty="0" err="1">
                <a:solidFill>
                  <a:srgbClr val="00FF00"/>
                </a:solidFill>
                <a:latin typeface="Courier New" pitchFamily="49" charset="0"/>
              </a:rPr>
              <a:t>env</a:t>
            </a:r>
            <a:endParaRPr lang="en-US" b="1" dirty="0">
              <a:solidFill>
                <a:srgbClr val="00FF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</a:rPr>
              <a:t> (lambda ()     </a:t>
            </a:r>
            <a:r>
              <a:rPr lang="en-US" sz="2400" b="1" dirty="0">
                <a:solidFill>
                  <a:srgbClr val="FFFF00"/>
                </a:solidFill>
              </a:rPr>
              <a:t>; what should the rest be?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  				 </a:t>
            </a:r>
            <a:r>
              <a:rPr lang="en-US" sz="2200" b="1" dirty="0">
                <a:solidFill>
                  <a:srgbClr val="FFFF00"/>
                </a:solidFill>
              </a:rPr>
              <a:t>; recall that we are implementing</a:t>
            </a:r>
            <a:br>
              <a:rPr lang="en-US" sz="2200" b="1" dirty="0">
                <a:solidFill>
                  <a:srgbClr val="FFFF00"/>
                </a:solidFill>
              </a:rPr>
            </a:br>
            <a:r>
              <a:rPr lang="en-US" sz="2200" b="1" dirty="0">
                <a:solidFill>
                  <a:srgbClr val="FFFF00"/>
                </a:solidFill>
              </a:rPr>
              <a:t>                                                   ; environments as Scheme procedures. </a:t>
            </a:r>
            <a:endParaRPr lang="en-US" sz="2200" dirty="0">
              <a:solidFill>
                <a:srgbClr val="FFFF00"/>
              </a:solidFill>
            </a:endParaRPr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1" y="2133600"/>
            <a:ext cx="85518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29112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609600"/>
            <a:ext cx="9144000" cy="1143000"/>
          </a:xfrm>
        </p:spPr>
        <p:txBody>
          <a:bodyPr/>
          <a:lstStyle/>
          <a:p>
            <a:r>
              <a:rPr lang="en-US" sz="4000" dirty="0"/>
              <a:t>Representation 1:  empty environment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3048000"/>
            <a:ext cx="8991600" cy="35814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</a:rPr>
              <a:t>(define empty-</a:t>
            </a:r>
            <a:r>
              <a:rPr lang="en-US" b="1" dirty="0" err="1">
                <a:solidFill>
                  <a:srgbClr val="00FF00"/>
                </a:solidFill>
                <a:latin typeface="Courier New" pitchFamily="49" charset="0"/>
              </a:rPr>
              <a:t>env</a:t>
            </a:r>
            <a:endParaRPr lang="en-US" b="1" dirty="0">
              <a:solidFill>
                <a:srgbClr val="00FF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</a:rPr>
              <a:t> (lambda ()</a:t>
            </a:r>
            <a:endParaRPr lang="en-US" sz="2400" b="1" dirty="0">
              <a:solidFill>
                <a:srgbClr val="00FF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</a:rPr>
              <a:t> 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(lambda (sym)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    (</a:t>
            </a:r>
            <a:r>
              <a:rPr lang="en-US" b="1" dirty="0" err="1">
                <a:solidFill>
                  <a:srgbClr val="FFFF00"/>
                </a:solidFill>
                <a:latin typeface="Courier New" pitchFamily="49" charset="0"/>
              </a:rPr>
              <a:t>eopl:error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 'apply-</a:t>
            </a:r>
            <a:r>
              <a:rPr lang="en-US" b="1" dirty="0" err="1">
                <a:solidFill>
                  <a:srgbClr val="FFFF00"/>
                </a:solidFill>
                <a:latin typeface="Courier New" pitchFamily="49" charset="0"/>
              </a:rPr>
              <a:t>env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                "No binding for ~s"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                sym))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</a:rPr>
              <a:t>))</a:t>
            </a:r>
          </a:p>
          <a:p>
            <a:pPr>
              <a:buFontTx/>
              <a:buNone/>
            </a:pPr>
            <a:endParaRPr lang="en-US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1" y="2133600"/>
            <a:ext cx="85518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8654156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sz="4000" dirty="0"/>
              <a:t>Representation 1:   apply-env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3048000"/>
            <a:ext cx="9144000" cy="2667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</a:rPr>
              <a:t>(define apply-</a:t>
            </a:r>
            <a:r>
              <a:rPr lang="en-US" b="1" dirty="0" err="1">
                <a:solidFill>
                  <a:srgbClr val="00FF00"/>
                </a:solidFill>
                <a:latin typeface="Courier New" pitchFamily="49" charset="0"/>
              </a:rPr>
              <a:t>env</a:t>
            </a:r>
            <a:endParaRPr lang="en-US" b="1" dirty="0">
              <a:solidFill>
                <a:srgbClr val="00FF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</a:rPr>
              <a:t>  (lambda (</a:t>
            </a:r>
            <a:r>
              <a:rPr lang="en-US" b="1" dirty="0" err="1">
                <a:solidFill>
                  <a:srgbClr val="00FF00"/>
                </a:solidFill>
                <a:latin typeface="Courier New" pitchFamily="49" charset="0"/>
              </a:rPr>
              <a:t>env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</a:rPr>
              <a:t> sym)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FFFF00"/>
                </a:solidFill>
                <a:latin typeface="Courier New" pitchFamily="49" charset="0"/>
              </a:rPr>
              <a:t>; what should the rest be?</a:t>
            </a:r>
            <a:endParaRPr lang="en-US" sz="1800" b="1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endParaRPr lang="en-US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0714" y="1905001"/>
            <a:ext cx="8408987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96678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sz="4000" dirty="0"/>
              <a:t>Representation 1:   apply-env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3048000"/>
            <a:ext cx="9144000" cy="2667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</a:rPr>
              <a:t>(define apply-</a:t>
            </a:r>
            <a:r>
              <a:rPr lang="en-US" b="1" dirty="0" err="1">
                <a:solidFill>
                  <a:srgbClr val="00FF00"/>
                </a:solidFill>
                <a:latin typeface="Courier New" pitchFamily="49" charset="0"/>
              </a:rPr>
              <a:t>env</a:t>
            </a:r>
            <a:endParaRPr lang="en-US" b="1" dirty="0">
              <a:solidFill>
                <a:srgbClr val="00FF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</a:rPr>
              <a:t>  (lambda (</a:t>
            </a:r>
            <a:r>
              <a:rPr lang="en-US" b="1" dirty="0" err="1">
                <a:solidFill>
                  <a:srgbClr val="00FF00"/>
                </a:solidFill>
                <a:latin typeface="Courier New" pitchFamily="49" charset="0"/>
              </a:rPr>
              <a:t>env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</a:rPr>
              <a:t> sym) </a:t>
            </a:r>
            <a:br>
              <a:rPr lang="en-US" b="1" dirty="0">
                <a:solidFill>
                  <a:srgbClr val="00FF00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00FF00"/>
                </a:solidFill>
                <a:latin typeface="Courier New" pitchFamily="49" charset="0"/>
              </a:rPr>
              <a:t>  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(</a:t>
            </a:r>
            <a:r>
              <a:rPr lang="en-US" b="1" dirty="0" err="1">
                <a:solidFill>
                  <a:srgbClr val="FFFF00"/>
                </a:solidFill>
                <a:latin typeface="Courier New" pitchFamily="49" charset="0"/>
              </a:rPr>
              <a:t>env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 sym)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</a:rPr>
              <a:t>))</a:t>
            </a:r>
            <a:r>
              <a:rPr lang="en-US" dirty="0">
                <a:solidFill>
                  <a:srgbClr val="FFFF00"/>
                </a:solidFill>
                <a:latin typeface="Courier New" pitchFamily="49" charset="0"/>
              </a:rPr>
              <a:t> </a:t>
            </a:r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0714" y="1905001"/>
            <a:ext cx="8408987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0875014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81000"/>
            <a:ext cx="77724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4000" dirty="0"/>
              <a:t>Representation 1:  extend-env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3124200"/>
            <a:ext cx="9144000" cy="35814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(define extend-</a:t>
            </a:r>
            <a:r>
              <a:rPr lang="en-US" sz="2400" b="1" dirty="0" err="1">
                <a:solidFill>
                  <a:srgbClr val="00FF00"/>
                </a:solidFill>
                <a:latin typeface="Courier New" pitchFamily="49" charset="0"/>
              </a:rPr>
              <a:t>env</a:t>
            </a:r>
            <a:endParaRPr lang="en-US" sz="2400" b="1" dirty="0">
              <a:solidFill>
                <a:srgbClr val="00FF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  (lambda (</a:t>
            </a:r>
            <a:r>
              <a:rPr lang="en-US" sz="2400" b="1" dirty="0" err="1">
                <a:solidFill>
                  <a:srgbClr val="00FF00"/>
                </a:solidFill>
                <a:latin typeface="Courier New" pitchFamily="49" charset="0"/>
              </a:rPr>
              <a:t>syms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00FF00"/>
                </a:solidFill>
                <a:latin typeface="Courier New" pitchFamily="49" charset="0"/>
              </a:rPr>
              <a:t>vals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00FF00"/>
                </a:solidFill>
                <a:latin typeface="Courier New" pitchFamily="49" charset="0"/>
              </a:rPr>
              <a:t>env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)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FFFF00"/>
                </a:solidFill>
                <a:latin typeface="Courier New" pitchFamily="49" charset="0"/>
              </a:rPr>
              <a:t>; what should the rest be?</a:t>
            </a:r>
            <a:endParaRPr lang="en-US" sz="2800" b="1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2400" dirty="0">
                <a:latin typeface="Courier New" pitchFamily="49" charset="0"/>
              </a:rPr>
              <a:t> </a:t>
            </a:r>
          </a:p>
        </p:txBody>
      </p:sp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64" y="1143001"/>
            <a:ext cx="8904287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79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81000"/>
            <a:ext cx="77724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4000" dirty="0"/>
              <a:t>Representation 1:  extend-env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3124200"/>
            <a:ext cx="9144000" cy="35814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(define extend-</a:t>
            </a:r>
            <a:r>
              <a:rPr lang="en-US" sz="2400" b="1" dirty="0" err="1">
                <a:solidFill>
                  <a:srgbClr val="00FF00"/>
                </a:solidFill>
                <a:latin typeface="Courier New" pitchFamily="49" charset="0"/>
              </a:rPr>
              <a:t>env</a:t>
            </a:r>
            <a:endParaRPr lang="en-US" sz="2400" b="1" dirty="0">
              <a:solidFill>
                <a:srgbClr val="00FF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  (lambda (</a:t>
            </a:r>
            <a:r>
              <a:rPr lang="en-US" sz="2400" b="1" dirty="0" err="1">
                <a:solidFill>
                  <a:srgbClr val="00FF00"/>
                </a:solidFill>
                <a:latin typeface="Courier New" pitchFamily="49" charset="0"/>
              </a:rPr>
              <a:t>syms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00FF00"/>
                </a:solidFill>
                <a:latin typeface="Courier New" pitchFamily="49" charset="0"/>
              </a:rPr>
              <a:t>vals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00FF00"/>
                </a:solidFill>
                <a:latin typeface="Courier New" pitchFamily="49" charset="0"/>
              </a:rPr>
              <a:t>env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    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(lambda (</a:t>
            </a:r>
            <a:r>
              <a:rPr lang="en-US" sz="2400" b="1" dirty="0" err="1">
                <a:solidFill>
                  <a:srgbClr val="FFFF00"/>
                </a:solidFill>
                <a:latin typeface="Courier New" pitchFamily="49" charset="0"/>
              </a:rPr>
              <a:t>sym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      (let ([</a:t>
            </a:r>
            <a:r>
              <a:rPr lang="en-US" sz="2400" b="1" dirty="0" err="1">
                <a:solidFill>
                  <a:srgbClr val="FFFF00"/>
                </a:solidFill>
                <a:latin typeface="Courier New" pitchFamily="49" charset="0"/>
              </a:rPr>
              <a:t>pos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 (list-find-position</a:t>
            </a:r>
            <a:b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                </a:t>
            </a:r>
            <a:r>
              <a:rPr lang="en-US" sz="2400" b="1" dirty="0" err="1">
                <a:solidFill>
                  <a:srgbClr val="FFFF00"/>
                </a:solidFill>
                <a:latin typeface="Courier New" pitchFamily="49" charset="0"/>
              </a:rPr>
              <a:t>sym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b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                </a:t>
            </a:r>
            <a:r>
              <a:rPr lang="en-US" sz="2400" b="1" dirty="0" err="1">
                <a:solidFill>
                  <a:srgbClr val="FFFF00"/>
                </a:solidFill>
                <a:latin typeface="Courier New" pitchFamily="49" charset="0"/>
              </a:rPr>
              <a:t>syms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)])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        (if (number? </a:t>
            </a:r>
            <a:r>
              <a:rPr lang="en-US" sz="2400" b="1" dirty="0" err="1">
                <a:solidFill>
                  <a:srgbClr val="FFFF00"/>
                </a:solidFill>
                <a:latin typeface="Courier New" pitchFamily="49" charset="0"/>
              </a:rPr>
              <a:t>pos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            (list-ref </a:t>
            </a:r>
            <a:r>
              <a:rPr lang="en-US" sz="2400" b="1" dirty="0" err="1">
                <a:solidFill>
                  <a:srgbClr val="FFFF00"/>
                </a:solidFill>
                <a:latin typeface="Courier New" pitchFamily="49" charset="0"/>
              </a:rPr>
              <a:t>vals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Courier New" pitchFamily="49" charset="0"/>
              </a:rPr>
              <a:t>pos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            (apply-</a:t>
            </a:r>
            <a:r>
              <a:rPr lang="en-US" sz="2400" b="1" dirty="0" err="1">
                <a:solidFill>
                  <a:srgbClr val="FFFF00"/>
                </a:solidFill>
                <a:latin typeface="Courier New" pitchFamily="49" charset="0"/>
              </a:rPr>
              <a:t>env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Courier New" pitchFamily="49" charset="0"/>
              </a:rPr>
              <a:t>env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Courier New" pitchFamily="49" charset="0"/>
              </a:rPr>
              <a:t>sym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))))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</a:t>
            </a:r>
          </a:p>
        </p:txBody>
      </p:sp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64" y="1143001"/>
            <a:ext cx="8904287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6344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Representation 2</a:t>
            </a:r>
            <a:r>
              <a:rPr lang="en-US" dirty="0"/>
              <a:t> 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7464" y="2222500"/>
            <a:ext cx="7077075" cy="3792538"/>
          </a:xfrm>
        </p:spPr>
        <p:txBody>
          <a:bodyPr/>
          <a:lstStyle/>
          <a:p>
            <a:r>
              <a:rPr lang="en-US" dirty="0"/>
              <a:t>Use data structures to represent environments.</a:t>
            </a:r>
          </a:p>
          <a:p>
            <a:pPr lvl="1"/>
            <a:r>
              <a:rPr lang="en-US" dirty="0"/>
              <a:t>in particular, variant records created using </a:t>
            </a:r>
            <a:r>
              <a:rPr lang="en-US" b="1" dirty="0">
                <a:solidFill>
                  <a:srgbClr val="00D6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define-datatype</a:t>
            </a:r>
          </a:p>
          <a:p>
            <a:pPr lvl="1"/>
            <a:r>
              <a:rPr lang="en-US" dirty="0"/>
              <a:t>Note that the actual code for looking up symbols is the same as before, but now it is in a</a:t>
            </a:r>
            <a:r>
              <a:rPr lang="en-US" b="1" dirty="0"/>
              <a:t>pply-env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49982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sz="4000" b="1" dirty="0"/>
              <a:t>Define the environment datatype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447800"/>
            <a:ext cx="8534400" cy="5410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(define-datatype environment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           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environment</a:t>
            </a:r>
            <a:r>
              <a:rPr lang="en-US" b="1" dirty="0">
                <a:latin typeface="Courier New" pitchFamily="49" charset="0"/>
              </a:rPr>
              <a:t>?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[empty-</a:t>
            </a:r>
            <a:r>
              <a:rPr lang="en-US" b="1" dirty="0" err="1">
                <a:latin typeface="Courier New" pitchFamily="49" charset="0"/>
              </a:rPr>
              <a:t>env</a:t>
            </a:r>
            <a:r>
              <a:rPr lang="en-US" b="1" dirty="0">
                <a:latin typeface="Courier New" pitchFamily="49" charset="0"/>
              </a:rPr>
              <a:t>-record]            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[extended-</a:t>
            </a:r>
            <a:r>
              <a:rPr lang="en-US" b="1" dirty="0" err="1">
                <a:latin typeface="Courier New" pitchFamily="49" charset="0"/>
              </a:rPr>
              <a:t>env</a:t>
            </a:r>
            <a:r>
              <a:rPr lang="en-US" b="1" dirty="0">
                <a:latin typeface="Courier New" pitchFamily="49" charset="0"/>
              </a:rPr>
              <a:t>-record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</a:t>
            </a:r>
            <a:r>
              <a:rPr lang="en-US" b="1" dirty="0" err="1">
                <a:latin typeface="Courier New" pitchFamily="49" charset="0"/>
              </a:rPr>
              <a:t>syms</a:t>
            </a:r>
            <a:r>
              <a:rPr lang="en-US" b="1" dirty="0">
                <a:latin typeface="Courier New" pitchFamily="49" charset="0"/>
              </a:rPr>
              <a:t> (list-of symbol?))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</a:t>
            </a:r>
            <a:r>
              <a:rPr lang="en-US" b="1" dirty="0" err="1">
                <a:latin typeface="Courier New" pitchFamily="49" charset="0"/>
              </a:rPr>
              <a:t>vals</a:t>
            </a:r>
            <a:r>
              <a:rPr lang="en-US" b="1" dirty="0">
                <a:latin typeface="Courier New" pitchFamily="49" charset="0"/>
              </a:rPr>
              <a:t> (list-of scheme-value?))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</a:t>
            </a:r>
            <a:r>
              <a:rPr lang="en-US" b="1" dirty="0" err="1">
                <a:latin typeface="Courier New" pitchFamily="49" charset="0"/>
              </a:rPr>
              <a:t>env</a:t>
            </a:r>
            <a:r>
              <a:rPr lang="en-US" b="1" dirty="0">
                <a:latin typeface="Courier New" pitchFamily="49" charset="0"/>
              </a:rPr>
              <a:t>  environment?)])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00D609"/>
                </a:solidFill>
              </a:rPr>
              <a:t>How should </a:t>
            </a:r>
            <a:r>
              <a:rPr lang="en-US" b="1" dirty="0">
                <a:solidFill>
                  <a:srgbClr val="00D609"/>
                </a:solidFill>
                <a:latin typeface="Courier New" pitchFamily="49" charset="0"/>
              </a:rPr>
              <a:t>scheme-value?</a:t>
            </a:r>
            <a:r>
              <a:rPr lang="en-US" b="1" dirty="0">
                <a:solidFill>
                  <a:srgbClr val="00D609"/>
                </a:solidFill>
              </a:rPr>
              <a:t> be defined?</a:t>
            </a:r>
            <a:r>
              <a:rPr lang="en-US" b="1" dirty="0">
                <a:solidFill>
                  <a:srgbClr val="00D609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(define scheme-value?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89348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sz="4000" b="1" dirty="0"/>
              <a:t>Define the environment datatype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447800"/>
            <a:ext cx="8534400" cy="5410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(define-datatype environment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           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environment</a:t>
            </a:r>
            <a:r>
              <a:rPr lang="en-US" b="1" dirty="0">
                <a:latin typeface="Courier New" pitchFamily="49" charset="0"/>
              </a:rPr>
              <a:t>?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[empty-</a:t>
            </a:r>
            <a:r>
              <a:rPr lang="en-US" b="1" dirty="0" err="1">
                <a:latin typeface="Courier New" pitchFamily="49" charset="0"/>
              </a:rPr>
              <a:t>env</a:t>
            </a:r>
            <a:r>
              <a:rPr lang="en-US" b="1" dirty="0">
                <a:latin typeface="Courier New" pitchFamily="49" charset="0"/>
              </a:rPr>
              <a:t>-record]            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[extended-</a:t>
            </a:r>
            <a:r>
              <a:rPr lang="en-US" b="1" dirty="0" err="1">
                <a:latin typeface="Courier New" pitchFamily="49" charset="0"/>
              </a:rPr>
              <a:t>env</a:t>
            </a:r>
            <a:r>
              <a:rPr lang="en-US" b="1" dirty="0">
                <a:latin typeface="Courier New" pitchFamily="49" charset="0"/>
              </a:rPr>
              <a:t>-record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</a:t>
            </a:r>
            <a:r>
              <a:rPr lang="en-US" b="1" dirty="0" err="1">
                <a:latin typeface="Courier New" pitchFamily="49" charset="0"/>
              </a:rPr>
              <a:t>syms</a:t>
            </a:r>
            <a:r>
              <a:rPr lang="en-US" b="1" dirty="0">
                <a:latin typeface="Courier New" pitchFamily="49" charset="0"/>
              </a:rPr>
              <a:t> (list-of symbol?))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</a:t>
            </a:r>
            <a:r>
              <a:rPr lang="en-US" b="1" dirty="0" err="1">
                <a:latin typeface="Courier New" pitchFamily="49" charset="0"/>
              </a:rPr>
              <a:t>vals</a:t>
            </a:r>
            <a:r>
              <a:rPr lang="en-US" b="1" dirty="0">
                <a:latin typeface="Courier New" pitchFamily="49" charset="0"/>
              </a:rPr>
              <a:t> (list-of scheme-value?))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</a:t>
            </a:r>
            <a:r>
              <a:rPr lang="en-US" b="1" dirty="0" err="1">
                <a:latin typeface="Courier New" pitchFamily="49" charset="0"/>
              </a:rPr>
              <a:t>env</a:t>
            </a:r>
            <a:r>
              <a:rPr lang="en-US" b="1" dirty="0">
                <a:latin typeface="Courier New" pitchFamily="49" charset="0"/>
              </a:rPr>
              <a:t>  environment?)])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00D609"/>
                </a:solidFill>
              </a:rPr>
              <a:t>How should </a:t>
            </a:r>
            <a:r>
              <a:rPr lang="en-US" b="1" dirty="0">
                <a:solidFill>
                  <a:srgbClr val="00D609"/>
                </a:solidFill>
                <a:latin typeface="Courier New" pitchFamily="49" charset="0"/>
              </a:rPr>
              <a:t>scheme-value?</a:t>
            </a:r>
            <a:r>
              <a:rPr lang="en-US" b="1" dirty="0">
                <a:solidFill>
                  <a:srgbClr val="00D609"/>
                </a:solidFill>
              </a:rPr>
              <a:t> be defined?</a:t>
            </a:r>
            <a:r>
              <a:rPr lang="en-US" b="1" dirty="0">
                <a:solidFill>
                  <a:srgbClr val="00D609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(define scheme-value?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(lambda (v) #t)</a:t>
            </a:r>
            <a:r>
              <a:rPr lang="en-US" b="1" dirty="0">
                <a:latin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54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838200"/>
          </a:xfrm>
        </p:spPr>
        <p:txBody>
          <a:bodyPr/>
          <a:lstStyle/>
          <a:p>
            <a:r>
              <a:rPr lang="en-US" dirty="0"/>
              <a:t>Summary/Review questions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52600" y="1038225"/>
            <a:ext cx="8915400" cy="48768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600" dirty="0"/>
              <a:t>What happens when a lambda-expression is executed?</a:t>
            </a:r>
          </a:p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600" dirty="0"/>
              <a:t>When is a new local environment created? </a:t>
            </a:r>
          </a:p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600" dirty="0"/>
              <a:t>What is the initial value of the current local environment?</a:t>
            </a:r>
          </a:p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600" dirty="0"/>
              <a:t>When we evaluate a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600" dirty="0"/>
              <a:t>expression, to what does the </a:t>
            </a:r>
            <a:br>
              <a:rPr lang="en-US" sz="2600" dirty="0"/>
            </a:br>
            <a:r>
              <a:rPr lang="en-US" sz="2600" dirty="0"/>
              <a:t>"env pointer" in the new local environment point?</a:t>
            </a:r>
          </a:p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600" dirty="0"/>
              <a:t>When we evaluate a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sz="2600" dirty="0"/>
              <a:t> expression, to what does the "env pointer" in the resulting closure point?</a:t>
            </a:r>
          </a:p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600" dirty="0"/>
              <a:t>When we apply a closure, where does the new local environment get its "enclosing env" pointer?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4648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Implementation 2 - the two constructors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828800"/>
            <a:ext cx="8610600" cy="47244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(define empty-</a:t>
            </a:r>
            <a:r>
              <a:rPr lang="en-US" b="1" dirty="0" err="1">
                <a:latin typeface="Courier New" pitchFamily="49" charset="0"/>
              </a:rPr>
              <a:t>env</a:t>
            </a:r>
            <a:endParaRPr lang="en-US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(lambda 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(define extend-</a:t>
            </a:r>
            <a:r>
              <a:rPr lang="en-US" b="1" dirty="0" err="1">
                <a:latin typeface="Courier New" pitchFamily="49" charset="0"/>
              </a:rPr>
              <a:t>env</a:t>
            </a:r>
            <a:endParaRPr lang="en-US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(lambda (</a:t>
            </a:r>
            <a:r>
              <a:rPr lang="en-US" b="1" dirty="0" err="1">
                <a:latin typeface="Courier New" pitchFamily="49" charset="0"/>
              </a:rPr>
              <a:t>syms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vals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env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</a:t>
            </a:r>
            <a:endParaRPr lang="en-US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656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Implementation 2 - the two constructors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828800"/>
            <a:ext cx="8610600" cy="47244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(define empty-env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(lambda 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(empty-env-record)</a:t>
            </a:r>
            <a:r>
              <a:rPr lang="en-US" b="1" dirty="0">
                <a:latin typeface="Courier New" pitchFamily="49" charset="0"/>
              </a:rPr>
              <a:t>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(define extend-env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(lambda (</a:t>
            </a:r>
            <a:r>
              <a:rPr lang="en-US" b="1" dirty="0" err="1">
                <a:latin typeface="Courier New" pitchFamily="49" charset="0"/>
              </a:rPr>
              <a:t>syms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vals</a:t>
            </a:r>
            <a:r>
              <a:rPr lang="en-US" b="1" dirty="0">
                <a:latin typeface="Courier New" pitchFamily="49" charset="0"/>
              </a:rPr>
              <a:t> env)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(extended-env-record </a:t>
            </a:r>
            <a:r>
              <a:rPr lang="en-US" b="1" dirty="0" err="1">
                <a:solidFill>
                  <a:srgbClr val="FFFF00"/>
                </a:solidFill>
                <a:latin typeface="Courier New" pitchFamily="49" charset="0"/>
              </a:rPr>
              <a:t>syms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                         </a:t>
            </a:r>
            <a:r>
              <a:rPr lang="en-US" b="1" dirty="0" err="1">
                <a:solidFill>
                  <a:srgbClr val="FFFF00"/>
                </a:solidFill>
                <a:latin typeface="Courier New" pitchFamily="49" charset="0"/>
              </a:rPr>
              <a:t>vals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                         env)</a:t>
            </a:r>
            <a:r>
              <a:rPr lang="en-US" b="1" dirty="0">
                <a:latin typeface="Courier New" pitchFamily="49" charset="0"/>
              </a:rPr>
              <a:t>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91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762000"/>
          </a:xfrm>
        </p:spPr>
        <p:txBody>
          <a:bodyPr/>
          <a:lstStyle/>
          <a:p>
            <a:r>
              <a:rPr lang="en-US" sz="4000" dirty="0"/>
              <a:t>Implementation 2:</a:t>
            </a:r>
            <a:br>
              <a:rPr lang="en-US" sz="4000" dirty="0"/>
            </a:br>
            <a:r>
              <a:rPr lang="en-US" sz="4000" dirty="0"/>
              <a:t>The observer (</a:t>
            </a:r>
            <a:r>
              <a:rPr lang="en-US" sz="4000" dirty="0" err="1"/>
              <a:t>accessor</a:t>
            </a:r>
            <a:r>
              <a:rPr lang="en-US" sz="4000" dirty="0"/>
              <a:t>) procedure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apply-</a:t>
            </a:r>
            <a:r>
              <a:rPr lang="en-US" sz="2400" b="1" dirty="0" err="1">
                <a:latin typeface="Courier New" pitchFamily="49" charset="0"/>
              </a:rPr>
              <a:t>env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sym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</a:t>
            </a:r>
            <a:r>
              <a:rPr lang="en-US" sz="2400" b="1" dirty="0">
                <a:solidFill>
                  <a:srgbClr val="00D609"/>
                </a:solidFill>
                <a:latin typeface="Courier New" pitchFamily="49" charset="0"/>
              </a:rPr>
              <a:t>cases</a:t>
            </a:r>
            <a:r>
              <a:rPr lang="en-US" sz="2400" b="1" dirty="0">
                <a:latin typeface="Courier New" pitchFamily="49" charset="0"/>
              </a:rPr>
              <a:t> environment </a:t>
            </a:r>
            <a:r>
              <a:rPr lang="en-US" sz="2400" b="1" dirty="0" err="1">
                <a:latin typeface="Courier New" pitchFamily="49" charset="0"/>
              </a:rPr>
              <a:t>env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</a:t>
            </a:r>
            <a:r>
              <a:rPr lang="en-US" sz="2400" b="1" dirty="0">
                <a:solidFill>
                  <a:srgbClr val="00D609"/>
                </a:solidFill>
                <a:latin typeface="Courier New" pitchFamily="49" charset="0"/>
              </a:rPr>
              <a:t>empty-</a:t>
            </a:r>
            <a:r>
              <a:rPr lang="en-US" sz="2400" b="1" dirty="0" err="1">
                <a:solidFill>
                  <a:srgbClr val="00D609"/>
                </a:solidFill>
                <a:latin typeface="Courier New" pitchFamily="49" charset="0"/>
              </a:rPr>
              <a:t>env</a:t>
            </a:r>
            <a:r>
              <a:rPr lang="en-US" sz="2400" b="1" dirty="0">
                <a:solidFill>
                  <a:srgbClr val="00D609"/>
                </a:solidFill>
                <a:latin typeface="Courier New" pitchFamily="49" charset="0"/>
              </a:rPr>
              <a:t>-record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(</a:t>
            </a:r>
            <a:r>
              <a:rPr lang="en-US" sz="2400" b="1" dirty="0" err="1">
                <a:latin typeface="Courier New" pitchFamily="49" charset="0"/>
              </a:rPr>
              <a:t>errorf</a:t>
            </a:r>
            <a:r>
              <a:rPr lang="en-US" sz="2400" b="1" dirty="0">
                <a:latin typeface="Courier New" pitchFamily="49" charset="0"/>
              </a:rPr>
              <a:t> 'apply-env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"No binding for ~s" </a:t>
            </a:r>
            <a:r>
              <a:rPr lang="en-US" sz="2400" b="1" dirty="0" err="1">
                <a:latin typeface="Courier New" pitchFamily="49" charset="0"/>
              </a:rPr>
              <a:t>sym</a:t>
            </a:r>
            <a:r>
              <a:rPr lang="en-US" sz="2400" b="1" dirty="0">
                <a:latin typeface="Courier New" pitchFamily="49" charset="0"/>
              </a:rPr>
              <a:t>)]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</a:t>
            </a:r>
            <a:r>
              <a:rPr lang="en-US" sz="2400" b="1" dirty="0">
                <a:solidFill>
                  <a:srgbClr val="00D609"/>
                </a:solidFill>
                <a:latin typeface="Courier New" pitchFamily="49" charset="0"/>
              </a:rPr>
              <a:t>extended-</a:t>
            </a:r>
            <a:r>
              <a:rPr lang="en-US" sz="2400" b="1" dirty="0" err="1">
                <a:solidFill>
                  <a:srgbClr val="00D609"/>
                </a:solidFill>
                <a:latin typeface="Courier New" pitchFamily="49" charset="0"/>
              </a:rPr>
              <a:t>env</a:t>
            </a:r>
            <a:r>
              <a:rPr lang="en-US" sz="2400" b="1" dirty="0">
                <a:solidFill>
                  <a:srgbClr val="00D609"/>
                </a:solidFill>
                <a:latin typeface="Courier New" pitchFamily="49" charset="0"/>
              </a:rPr>
              <a:t>-record</a:t>
            </a:r>
            <a:r>
              <a:rPr lang="en-US" sz="2400" b="1" dirty="0">
                <a:latin typeface="Courier New" pitchFamily="49" charset="0"/>
              </a:rPr>
              <a:t> (</a:t>
            </a:r>
            <a:r>
              <a:rPr lang="en-US" sz="2400" b="1" dirty="0" err="1">
                <a:latin typeface="Courier New" pitchFamily="49" charset="0"/>
              </a:rPr>
              <a:t>syms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vals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(let ([</a:t>
            </a:r>
            <a:r>
              <a:rPr lang="en-US" sz="2400" b="1" dirty="0" err="1">
                <a:latin typeface="Courier New" pitchFamily="49" charset="0"/>
              </a:rPr>
              <a:t>pos</a:t>
            </a:r>
            <a:r>
              <a:rPr lang="en-US" sz="2400" b="1" dirty="0">
                <a:latin typeface="Courier New" pitchFamily="49" charset="0"/>
              </a:rPr>
              <a:t> (list-find-position </a:t>
            </a:r>
            <a:r>
              <a:rPr lang="en-US" sz="2400" b="1" dirty="0" err="1">
                <a:latin typeface="Courier New" pitchFamily="49" charset="0"/>
              </a:rPr>
              <a:t>sym</a:t>
            </a:r>
            <a:r>
              <a:rPr lang="en-US" sz="2400" b="1" dirty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                   </a:t>
            </a:r>
            <a:r>
              <a:rPr lang="en-US" sz="2400" b="1" dirty="0" err="1">
                <a:latin typeface="Courier New" pitchFamily="49" charset="0"/>
              </a:rPr>
              <a:t>syms</a:t>
            </a:r>
            <a:r>
              <a:rPr lang="en-US" sz="2400" b="1" dirty="0">
                <a:latin typeface="Courier New" pitchFamily="49" charset="0"/>
              </a:rPr>
              <a:t>)])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(if (number? </a:t>
            </a:r>
            <a:r>
              <a:rPr lang="en-US" sz="2400" b="1" dirty="0" err="1">
                <a:latin typeface="Courier New" pitchFamily="49" charset="0"/>
              </a:rPr>
              <a:t>pos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(list-ref </a:t>
            </a:r>
            <a:r>
              <a:rPr lang="en-US" sz="2400" b="1" dirty="0" err="1">
                <a:latin typeface="Courier New" pitchFamily="49" charset="0"/>
              </a:rPr>
              <a:t>vals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pos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(apply-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sym</a:t>
            </a:r>
            <a:r>
              <a:rPr lang="en-US" sz="2400" b="1" dirty="0">
                <a:latin typeface="Courier New" pitchFamily="49" charset="0"/>
              </a:rPr>
              <a:t>)))])))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400" b="1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3600" b="1" dirty="0"/>
              <a:t>Comparisons of the two representations?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67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1256944"/>
            <a:ext cx="8763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&lt;env-rep&gt; ::= ()</a:t>
            </a:r>
            <a:br>
              <a:rPr lang="en-US" sz="1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::= ((({&lt;symbol&gt;}*) ({&lt;value&gt;}*)) . &lt;</a:t>
            </a:r>
            <a:r>
              <a:rPr lang="en-US" sz="1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-rep&gt;)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Three examples:</a:t>
            </a:r>
          </a:p>
          <a:p>
            <a:r>
              <a:rPr lang="en-US" sz="2000" b="1" dirty="0">
                <a:solidFill>
                  <a:srgbClr val="00D609"/>
                </a:solidFill>
                <a:latin typeface="Courier New" pitchFamily="49" charset="0"/>
                <a:cs typeface="Courier New" pitchFamily="49" charset="0"/>
              </a:rPr>
              <a:t>(((a b) (3 4)) ((c) (2)))</a:t>
            </a:r>
          </a:p>
          <a:p>
            <a:r>
              <a:rPr lang="en-US" sz="2000" b="1" dirty="0">
                <a:solidFill>
                  <a:srgbClr val="00D609"/>
                </a:solidFill>
                <a:latin typeface="Courier New" pitchFamily="49" charset="0"/>
                <a:cs typeface="Courier New" pitchFamily="49" charset="0"/>
              </a:rPr>
              <a:t>(((a b) (3 4)) ((c a x) (2 3 #f)))</a:t>
            </a:r>
          </a:p>
          <a:p>
            <a:r>
              <a:rPr lang="en-US" sz="2000" b="1" dirty="0">
                <a:solidFill>
                  <a:srgbClr val="00D609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2000" b="1" dirty="0">
              <a:solidFill>
                <a:srgbClr val="00D609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9144000" cy="1143000"/>
          </a:xfrm>
          <a:solidFill>
            <a:srgbClr val="000016"/>
          </a:solidFill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Representation 3</a:t>
            </a:r>
            <a:br>
              <a:rPr lang="en-US" dirty="0"/>
            </a:br>
            <a:r>
              <a:rPr lang="en-US" dirty="0"/>
              <a:t>Represent environment as a list of lists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9000" y="1905000"/>
            <a:ext cx="2514600" cy="92333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(define empty-</a:t>
            </a:r>
            <a:r>
              <a:rPr lang="en-US" sz="1800" b="1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env</a:t>
            </a:r>
            <a:endParaRPr lang="en-US" sz="1800" b="1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(lambda ()</a:t>
            </a:r>
          </a:p>
          <a:p>
            <a:r>
              <a:rPr lang="en-US" sz="18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'()))</a:t>
            </a:r>
            <a:endParaRPr lang="en-US" sz="18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0200" y="3023206"/>
            <a:ext cx="9372600" cy="3877985"/>
          </a:xfrm>
          <a:prstGeom prst="rect">
            <a:avLst/>
          </a:prstGeom>
          <a:solidFill>
            <a:srgbClr val="00005E"/>
          </a:solidFill>
          <a:ln>
            <a:solidFill>
              <a:srgbClr val="00005B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(define apply-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env</a:t>
            </a:r>
            <a:endParaRPr lang="en-US" sz="17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(lambda (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sym)</a:t>
            </a:r>
          </a:p>
          <a:p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(if (null? 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(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eopl:error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'apply-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"No binding for ~s" sym)</a:t>
            </a:r>
          </a:p>
          <a:p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(let ((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syms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(car (car 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  <a:p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(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vals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700" b="1" dirty="0" err="1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cadr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(car 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  <a:p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(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  <a:p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(let ((pos (rib-find-position sym 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syms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  <a:p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(if (number? pos)</a:t>
            </a:r>
          </a:p>
          <a:p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(</a:t>
            </a:r>
            <a:r>
              <a:rPr lang="en-US" sz="17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list-ref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vals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pos)</a:t>
            </a:r>
          </a:p>
          <a:p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(apply-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sym)))))))</a:t>
            </a:r>
          </a:p>
          <a:p>
            <a:endParaRPr lang="en-US" sz="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(define rib-find-position list-find-position)</a:t>
            </a:r>
          </a:p>
          <a:p>
            <a:r>
              <a:rPr lang="en-US" sz="1700" b="1" dirty="0">
                <a:solidFill>
                  <a:srgbClr val="00D30F"/>
                </a:solidFill>
                <a:latin typeface="+mn-lt"/>
                <a:cs typeface="Courier New" pitchFamily="49" charset="0"/>
              </a:rPr>
              <a:t>*Code that is green will change in Representation 4 (a slight variation of Representation 3)</a:t>
            </a:r>
          </a:p>
          <a:p>
            <a:endParaRPr lang="en-US" sz="17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34400" y="4495800"/>
            <a:ext cx="1676400" cy="156966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+mj-lt"/>
                <a:cs typeface="Courier New" pitchFamily="49" charset="0"/>
              </a:rPr>
              <a:t>Sometimes called a "ribcage" structure</a:t>
            </a:r>
            <a:endParaRPr lang="en-US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0" y="2886670"/>
            <a:ext cx="4876800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(define extend-</a:t>
            </a:r>
            <a:r>
              <a:rPr lang="en-US" sz="1800" b="1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env</a:t>
            </a:r>
            <a:endParaRPr lang="en-US" sz="1800" b="1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(lambda (</a:t>
            </a:r>
            <a:r>
              <a:rPr lang="en-US" sz="1800" b="1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syms</a:t>
            </a: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vals</a:t>
            </a: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8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(cons (</a:t>
            </a:r>
            <a:r>
              <a:rPr lang="en-US" sz="1800" b="1" dirty="0">
                <a:solidFill>
                  <a:srgbClr val="00D30F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syms</a:t>
            </a: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00D30F"/>
                </a:solidFill>
                <a:latin typeface="Courier New" pitchFamily="49" charset="0"/>
                <a:cs typeface="Courier New" pitchFamily="49" charset="0"/>
              </a:rPr>
              <a:t>vals</a:t>
            </a: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b="1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281044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 4 adds two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2438400"/>
            <a:ext cx="8763000" cy="4114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Make each rib a pair instead of a list</a:t>
            </a:r>
          </a:p>
          <a:p>
            <a:pPr lvl="1"/>
            <a:r>
              <a:rPr lang="en-US" dirty="0"/>
              <a:t>saves space and lookup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Replace the list of values in each rib by a vector of values</a:t>
            </a:r>
          </a:p>
          <a:p>
            <a:pPr lvl="1"/>
            <a:r>
              <a:rPr lang="en-US" dirty="0"/>
              <a:t>So we can replace linear-time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list-ref</a:t>
            </a:r>
            <a:r>
              <a:rPr lang="en-US" dirty="0"/>
              <a:t> by constant-time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vector-ref</a:t>
            </a:r>
          </a:p>
          <a:p>
            <a:r>
              <a:rPr lang="en-US" sz="2800" b="1" dirty="0">
                <a:solidFill>
                  <a:srgbClr val="00D609"/>
                </a:solidFill>
                <a:latin typeface="Courier New" pitchFamily="49" charset="0"/>
                <a:cs typeface="Courier New" pitchFamily="49" charset="0"/>
              </a:rPr>
              <a:t>(((a b). #(3 4)) ((c a x). #(2 3 #f)))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3902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-152400"/>
            <a:ext cx="8915400" cy="1371600"/>
          </a:xfrm>
        </p:spPr>
        <p:txBody>
          <a:bodyPr/>
          <a:lstStyle/>
          <a:p>
            <a:br>
              <a:rPr lang="en-US" sz="4000" b="1" dirty="0"/>
            </a:br>
            <a:r>
              <a:rPr lang="en-US" sz="4000" b="1" dirty="0"/>
              <a:t>Representation 4</a:t>
            </a:r>
            <a:br>
              <a:rPr lang="en-US" sz="4000" b="1" dirty="0"/>
            </a:br>
            <a:r>
              <a:rPr lang="en-US" sz="3600" b="1" dirty="0"/>
              <a:t>Ribcage structure with these improvements</a:t>
            </a:r>
          </a:p>
        </p:txBody>
      </p:sp>
      <p:pic>
        <p:nvPicPr>
          <p:cNvPr id="61443" name="Picture 3" descr="ribcag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57400" y="1540182"/>
            <a:ext cx="8153400" cy="5315923"/>
          </a:xfrm>
          <a:ln/>
        </p:spPr>
      </p:pic>
    </p:spTree>
    <p:extLst>
      <p:ext uri="{BB962C8B-B14F-4D97-AF65-F5344CB8AC3E}">
        <p14:creationId xmlns:p14="http://schemas.microsoft.com/office/powerpoint/2010/main" val="1881820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609600"/>
            <a:ext cx="8077200" cy="1143000"/>
          </a:xfrm>
        </p:spPr>
        <p:txBody>
          <a:bodyPr/>
          <a:lstStyle/>
          <a:p>
            <a:r>
              <a:rPr lang="en-US" dirty="0"/>
              <a:t>Implementing the ribcage (slide 1)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667000"/>
            <a:ext cx="8686800" cy="35814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600" b="1" dirty="0">
                <a:latin typeface="Courier New" pitchFamily="49" charset="0"/>
              </a:rPr>
              <a:t>(define empty-</a:t>
            </a:r>
            <a:r>
              <a:rPr lang="en-US" sz="2600" b="1" dirty="0" err="1">
                <a:latin typeface="Courier New" pitchFamily="49" charset="0"/>
              </a:rPr>
              <a:t>env</a:t>
            </a:r>
            <a:endParaRPr lang="en-US" sz="2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600" b="1" dirty="0">
                <a:latin typeface="Courier New" pitchFamily="49" charset="0"/>
              </a:rPr>
              <a:t>  (lambda 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'()))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600" b="1" dirty="0">
                <a:latin typeface="Courier New" pitchFamily="49" charset="0"/>
              </a:rPr>
              <a:t>(define extend-</a:t>
            </a:r>
            <a:r>
              <a:rPr lang="en-US" sz="2600" b="1" dirty="0" err="1">
                <a:latin typeface="Courier New" pitchFamily="49" charset="0"/>
              </a:rPr>
              <a:t>env</a:t>
            </a:r>
            <a:endParaRPr lang="en-US" sz="2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600" b="1" dirty="0">
                <a:latin typeface="Courier New" pitchFamily="49" charset="0"/>
              </a:rPr>
              <a:t>  (lambda (</a:t>
            </a:r>
            <a:r>
              <a:rPr lang="en-US" sz="2600" b="1" dirty="0" err="1">
                <a:latin typeface="Courier New" pitchFamily="49" charset="0"/>
              </a:rPr>
              <a:t>syms</a:t>
            </a:r>
            <a:r>
              <a:rPr lang="en-US" sz="2600" b="1" dirty="0">
                <a:latin typeface="Courier New" pitchFamily="49" charset="0"/>
              </a:rPr>
              <a:t> </a:t>
            </a:r>
            <a:r>
              <a:rPr lang="en-US" sz="2600" b="1" dirty="0" err="1">
                <a:latin typeface="Courier New" pitchFamily="49" charset="0"/>
              </a:rPr>
              <a:t>vals</a:t>
            </a:r>
            <a:r>
              <a:rPr lang="en-US" sz="2600" b="1" dirty="0">
                <a:latin typeface="Courier New" pitchFamily="49" charset="0"/>
              </a:rPr>
              <a:t> </a:t>
            </a:r>
            <a:r>
              <a:rPr lang="en-US" sz="2600" b="1" dirty="0" err="1">
                <a:latin typeface="Courier New" pitchFamily="49" charset="0"/>
              </a:rPr>
              <a:t>env</a:t>
            </a:r>
            <a:r>
              <a:rPr lang="en-US" sz="26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(cons (</a:t>
            </a:r>
            <a:r>
              <a:rPr lang="en-US" sz="2600" b="1" dirty="0">
                <a:solidFill>
                  <a:srgbClr val="00FF00"/>
                </a:solidFill>
                <a:latin typeface="Courier New" pitchFamily="49" charset="0"/>
              </a:rPr>
              <a:t>cons</a:t>
            </a:r>
            <a:r>
              <a:rPr lang="en-US" sz="2600" b="1" dirty="0">
                <a:latin typeface="Courier New" pitchFamily="49" charset="0"/>
              </a:rPr>
              <a:t> </a:t>
            </a:r>
            <a:r>
              <a:rPr lang="en-US" sz="2600" b="1" dirty="0" err="1">
                <a:latin typeface="Courier New" pitchFamily="49" charset="0"/>
              </a:rPr>
              <a:t>syms</a:t>
            </a:r>
            <a:r>
              <a:rPr lang="en-US" sz="2600" b="1" dirty="0">
                <a:latin typeface="Courier New" pitchFamily="49" charset="0"/>
              </a:rPr>
              <a:t> (</a:t>
            </a:r>
            <a:r>
              <a:rPr lang="en-US" sz="2600" b="1" dirty="0">
                <a:solidFill>
                  <a:srgbClr val="00FF00"/>
                </a:solidFill>
                <a:latin typeface="Courier New" pitchFamily="49" charset="0"/>
              </a:rPr>
              <a:t>list-&gt;vector </a:t>
            </a:r>
            <a:r>
              <a:rPr lang="en-US" sz="2600" b="1" dirty="0" err="1">
                <a:latin typeface="Courier New" pitchFamily="49" charset="0"/>
              </a:rPr>
              <a:t>vals</a:t>
            </a:r>
            <a:r>
              <a:rPr lang="en-US" sz="2600" b="1" dirty="0">
                <a:latin typeface="Courier New" pitchFamily="49" charset="0"/>
              </a:rPr>
              <a:t>)) 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         env)))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5447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924800" cy="1143000"/>
          </a:xfrm>
        </p:spPr>
        <p:txBody>
          <a:bodyPr/>
          <a:lstStyle/>
          <a:p>
            <a:r>
              <a:rPr lang="en-US" dirty="0"/>
              <a:t>Implementing the ribcage (slide 2)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209800"/>
            <a:ext cx="9372600" cy="4572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apply-</a:t>
            </a:r>
            <a:r>
              <a:rPr lang="en-US" sz="2400" b="1" dirty="0" err="1">
                <a:latin typeface="Courier New" pitchFamily="49" charset="0"/>
              </a:rPr>
              <a:t>env</a:t>
            </a:r>
            <a:endParaRPr lang="en-US" sz="2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sym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(if (null? 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(error 'apply-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 "No binding for ~s" </a:t>
            </a:r>
            <a:r>
              <a:rPr lang="en-US" sz="2400" b="1" dirty="0" err="1">
                <a:latin typeface="Courier New" pitchFamily="49" charset="0"/>
              </a:rPr>
              <a:t>sym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(let ((</a:t>
            </a:r>
            <a:r>
              <a:rPr lang="en-US" sz="2400" b="1" dirty="0" err="1">
                <a:latin typeface="Courier New" pitchFamily="49" charset="0"/>
              </a:rPr>
              <a:t>syms</a:t>
            </a:r>
            <a:r>
              <a:rPr lang="en-US" sz="2400" b="1" dirty="0">
                <a:latin typeface="Courier New" pitchFamily="49" charset="0"/>
              </a:rPr>
              <a:t> (car (car 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(</a:t>
            </a:r>
            <a:r>
              <a:rPr lang="en-US" sz="2400" b="1" dirty="0" err="1">
                <a:latin typeface="Courier New" pitchFamily="49" charset="0"/>
              </a:rPr>
              <a:t>vals</a:t>
            </a:r>
            <a:r>
              <a:rPr lang="en-US" sz="2400" b="1" dirty="0">
                <a:latin typeface="Courier New" pitchFamily="49" charset="0"/>
              </a:rPr>
              <a:t> (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cdr</a:t>
            </a:r>
            <a:r>
              <a:rPr lang="en-US" sz="2400" b="1" dirty="0">
                <a:latin typeface="Courier New" pitchFamily="49" charset="0"/>
              </a:rPr>
              <a:t> (car 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(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 (cdr 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(let ([</a:t>
            </a:r>
            <a:r>
              <a:rPr lang="en-US" sz="2400" b="1" dirty="0" err="1">
                <a:latin typeface="Courier New" pitchFamily="49" charset="0"/>
              </a:rPr>
              <a:t>pos</a:t>
            </a:r>
            <a:r>
              <a:rPr lang="en-US" sz="2400" b="1" dirty="0">
                <a:latin typeface="Courier New" pitchFamily="49" charset="0"/>
              </a:rPr>
              <a:t> (rib-find-position </a:t>
            </a:r>
            <a:r>
              <a:rPr lang="en-US" sz="2400" b="1" dirty="0" err="1">
                <a:latin typeface="Courier New" pitchFamily="49" charset="0"/>
              </a:rPr>
              <a:t>sym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syms</a:t>
            </a:r>
            <a:r>
              <a:rPr lang="en-US" sz="2400" b="1" dirty="0">
                <a:latin typeface="Courier New" pitchFamily="49" charset="0"/>
              </a:rPr>
              <a:t>)])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(if (number? </a:t>
            </a:r>
            <a:r>
              <a:rPr lang="en-US" sz="2400" b="1" dirty="0" err="1">
                <a:latin typeface="Courier New" pitchFamily="49" charset="0"/>
              </a:rPr>
              <a:t>pos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(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vector-ref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vals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pos</a:t>
            </a:r>
            <a:r>
              <a:rPr lang="en-US" sz="2400" b="1" dirty="0">
                <a:latin typeface="Courier New" pitchFamily="49" charset="0"/>
              </a:rPr>
              <a:t>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(apply-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sym</a:t>
            </a:r>
            <a:r>
              <a:rPr lang="en-US" sz="2400" b="1" dirty="0">
                <a:latin typeface="Courier New" pitchFamily="49" charset="0"/>
              </a:rPr>
              <a:t>)))))))</a:t>
            </a:r>
          </a:p>
        </p:txBody>
      </p:sp>
    </p:spTree>
    <p:extLst>
      <p:ext uri="{BB962C8B-B14F-4D97-AF65-F5344CB8AC3E}">
        <p14:creationId xmlns:p14="http://schemas.microsoft.com/office/powerpoint/2010/main" val="24201791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924800" cy="1143000"/>
          </a:xfrm>
        </p:spPr>
        <p:txBody>
          <a:bodyPr/>
          <a:lstStyle/>
          <a:p>
            <a:r>
              <a:rPr lang="en-US" dirty="0"/>
              <a:t>Compare with “List of lists” implementation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209800"/>
            <a:ext cx="9372600" cy="4572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apply-</a:t>
            </a:r>
            <a:r>
              <a:rPr lang="en-US" sz="2400" b="1" dirty="0" err="1">
                <a:latin typeface="Courier New" pitchFamily="49" charset="0"/>
              </a:rPr>
              <a:t>env</a:t>
            </a:r>
            <a:endParaRPr lang="en-US" sz="2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sym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(if (null? 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(error 'apply-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 "No binding for ~s" </a:t>
            </a:r>
            <a:r>
              <a:rPr lang="en-US" sz="2400" b="1" dirty="0" err="1">
                <a:latin typeface="Courier New" pitchFamily="49" charset="0"/>
              </a:rPr>
              <a:t>sym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(let ((</a:t>
            </a:r>
            <a:r>
              <a:rPr lang="en-US" sz="2400" b="1" dirty="0" err="1">
                <a:latin typeface="Courier New" pitchFamily="49" charset="0"/>
              </a:rPr>
              <a:t>syms</a:t>
            </a:r>
            <a:r>
              <a:rPr lang="en-US" sz="2400" b="1" dirty="0">
                <a:latin typeface="Courier New" pitchFamily="49" charset="0"/>
              </a:rPr>
              <a:t> (car (car 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(</a:t>
            </a:r>
            <a:r>
              <a:rPr lang="en-US" sz="2400" b="1" dirty="0" err="1">
                <a:latin typeface="Courier New" pitchFamily="49" charset="0"/>
              </a:rPr>
              <a:t>vals</a:t>
            </a:r>
            <a:r>
              <a:rPr lang="en-US" sz="2400" b="1" dirty="0">
                <a:latin typeface="Courier New" pitchFamily="49" charset="0"/>
              </a:rPr>
              <a:t> (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cadr</a:t>
            </a:r>
            <a:r>
              <a:rPr lang="en-US" sz="2400" b="1" dirty="0">
                <a:latin typeface="Courier New" pitchFamily="49" charset="0"/>
              </a:rPr>
              <a:t> (car env)))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(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 (cdr 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(let ([</a:t>
            </a:r>
            <a:r>
              <a:rPr lang="en-US" sz="2400" b="1" dirty="0" err="1">
                <a:latin typeface="Courier New" pitchFamily="49" charset="0"/>
              </a:rPr>
              <a:t>pos</a:t>
            </a:r>
            <a:r>
              <a:rPr lang="en-US" sz="2400" b="1" dirty="0">
                <a:latin typeface="Courier New" pitchFamily="49" charset="0"/>
              </a:rPr>
              <a:t> (rib-find-position </a:t>
            </a:r>
            <a:r>
              <a:rPr lang="en-US" sz="2400" b="1" dirty="0" err="1">
                <a:latin typeface="Courier New" pitchFamily="49" charset="0"/>
              </a:rPr>
              <a:t>sym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syms</a:t>
            </a:r>
            <a:r>
              <a:rPr lang="en-US" sz="2400" b="1" dirty="0">
                <a:latin typeface="Courier New" pitchFamily="49" charset="0"/>
              </a:rPr>
              <a:t>)])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(if (number? </a:t>
            </a:r>
            <a:r>
              <a:rPr lang="en-US" sz="2400" b="1" dirty="0" err="1">
                <a:latin typeface="Courier New" pitchFamily="49" charset="0"/>
              </a:rPr>
              <a:t>pos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(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list-ref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vals</a:t>
            </a:r>
            <a:r>
              <a:rPr lang="en-US" sz="2400" b="1" dirty="0">
                <a:latin typeface="Courier New" pitchFamily="49" charset="0"/>
              </a:rPr>
              <a:t> pos)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(apply-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sym</a:t>
            </a:r>
            <a:r>
              <a:rPr lang="en-US" sz="2400" b="1" dirty="0">
                <a:latin typeface="Courier New" pitchFamily="49" charset="0"/>
              </a:rPr>
              <a:t>)))))))</a:t>
            </a:r>
          </a:p>
        </p:txBody>
      </p:sp>
    </p:spTree>
    <p:extLst>
      <p:ext uri="{BB962C8B-B14F-4D97-AF65-F5344CB8AC3E}">
        <p14:creationId xmlns:p14="http://schemas.microsoft.com/office/powerpoint/2010/main" val="15578346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dirty="0"/>
              <a:t>Implementation 5</a:t>
            </a:r>
            <a:br>
              <a:rPr lang="en-US" dirty="0"/>
            </a:br>
            <a:r>
              <a:rPr lang="en-US" dirty="0"/>
              <a:t>callbacks (continuations)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2057400"/>
            <a:ext cx="7772400" cy="4114800"/>
          </a:xfrm>
        </p:spPr>
        <p:txBody>
          <a:bodyPr/>
          <a:lstStyle/>
          <a:p>
            <a:r>
              <a:rPr lang="en-US" dirty="0"/>
              <a:t>This is what I use in the interpreter code.  </a:t>
            </a:r>
          </a:p>
          <a:p>
            <a:r>
              <a:rPr lang="en-US" dirty="0"/>
              <a:t>Change the interface so </a:t>
            </a:r>
            <a:r>
              <a:rPr lang="en-US" b="1" dirty="0">
                <a:solidFill>
                  <a:srgbClr val="00FF00"/>
                </a:solidFill>
              </a:rPr>
              <a:t>apply-env </a:t>
            </a:r>
            <a:r>
              <a:rPr lang="en-US" dirty="0"/>
              <a:t>expects: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An environment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 symbol, the variable to be looked up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 "succeed" callback function, applied to the value of the variable if the variable is found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 "fail" callback function, applied to no arguments if the variable is not found.</a:t>
            </a:r>
          </a:p>
        </p:txBody>
      </p:sp>
    </p:spTree>
    <p:extLst>
      <p:ext uri="{BB962C8B-B14F-4D97-AF65-F5344CB8AC3E}">
        <p14:creationId xmlns:p14="http://schemas.microsoft.com/office/powerpoint/2010/main" val="178346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09800" y="-152400"/>
            <a:ext cx="7772400" cy="838200"/>
          </a:xfrm>
        </p:spPr>
        <p:txBody>
          <a:bodyPr/>
          <a:lstStyle/>
          <a:p>
            <a:r>
              <a:rPr lang="en-US" sz="3600" dirty="0"/>
              <a:t>Summary/Review questions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609600"/>
            <a:ext cx="10896600" cy="48768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600" dirty="0"/>
              <a:t>What happens when a lambda expression is executed?</a:t>
            </a:r>
          </a:p>
          <a:p>
            <a:pPr marL="685800"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solidFill>
                  <a:srgbClr val="00FF00"/>
                </a:solidFill>
              </a:rPr>
              <a:t>A closure is created and returned</a:t>
            </a:r>
            <a:endParaRPr lang="en-US" sz="2200" dirty="0"/>
          </a:p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600" dirty="0"/>
              <a:t>When is a new local environment created? </a:t>
            </a:r>
          </a:p>
          <a:p>
            <a:pPr lvl="1" indent="-3429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solidFill>
                  <a:srgbClr val="00FF00"/>
                </a:solidFill>
              </a:rPr>
              <a:t>When Scheme (a) executes a let (or letrec) or (b) applies a closure to arguments</a:t>
            </a:r>
          </a:p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600" dirty="0"/>
              <a:t>What is the initial value of the current local environment?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solidFill>
                  <a:srgbClr val="00FF00"/>
                </a:solidFill>
              </a:rPr>
              <a:t>The empty environment</a:t>
            </a:r>
            <a:endParaRPr lang="en-US" sz="2200" dirty="0"/>
          </a:p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600" dirty="0"/>
              <a:t>When we evaluate a let, to what does the </a:t>
            </a:r>
            <a:br>
              <a:rPr lang="en-US" sz="2600" dirty="0"/>
            </a:br>
            <a:r>
              <a:rPr lang="en-US" sz="2600" dirty="0"/>
              <a:t>"env pointer" in the new local environment point?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solidFill>
                  <a:srgbClr val="00FF00"/>
                </a:solidFill>
              </a:rPr>
              <a:t>The local environment that is current when we start to evaluate the let.</a:t>
            </a:r>
            <a:endParaRPr lang="en-US" sz="2200" dirty="0"/>
          </a:p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600" dirty="0"/>
              <a:t>When we evaluate a lambda expression, to what does the "env pointer" in the resulting closure point?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solidFill>
                  <a:srgbClr val="00FF00"/>
                </a:solidFill>
              </a:rPr>
              <a:t>The local environment that is current when we start to evaluate the lambda.</a:t>
            </a:r>
            <a:endParaRPr lang="en-US" sz="2200" dirty="0"/>
          </a:p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600" dirty="0"/>
              <a:t>When we apply a closure, where does the new local environment get its "enclosing env" pointer?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solidFill>
                  <a:srgbClr val="00FF00"/>
                </a:solidFill>
              </a:rPr>
              <a:t>A copy of the closure's environment pointer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48250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apply-env</a:t>
            </a:r>
            <a:r>
              <a:rPr lang="en-US" dirty="0"/>
              <a:t> with callbacks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286000"/>
            <a:ext cx="92964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apply-env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(lambda (env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succeed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(cases environment env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[empty-env-record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[extended-env-record 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env)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(let ([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(list-find-position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)])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(if (number?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  (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succeed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(list-ref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(apply-env env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succeed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)))])))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0" y="1455004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This is a modification of Representation 2; we could modify Representation 3 or 4 in a similar way.</a:t>
            </a:r>
          </a:p>
        </p:txBody>
      </p:sp>
    </p:spTree>
    <p:extLst>
      <p:ext uri="{BB962C8B-B14F-4D97-AF65-F5344CB8AC3E}">
        <p14:creationId xmlns:p14="http://schemas.microsoft.com/office/powerpoint/2010/main" val="3322339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57200"/>
            <a:ext cx="8153400" cy="762000"/>
          </a:xfrm>
        </p:spPr>
        <p:txBody>
          <a:bodyPr/>
          <a:lstStyle/>
          <a:p>
            <a:r>
              <a:rPr lang="en-US" sz="4000" dirty="0"/>
              <a:t>An example with recursion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9906000" cy="5334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accent1"/>
                </a:solidFill>
              </a:rPr>
              <a:t> </a:t>
            </a:r>
            <a:endParaRPr lang="en-US" sz="2400" b="1" dirty="0">
              <a:solidFill>
                <a:srgbClr val="00FF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The following three Scheme expressions are evaluated (in the order shown here):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&gt;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(define fact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	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	   (fact2 n 1))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&gt;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(define fact2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	 (lambda (n </a:t>
            </a:r>
            <a:r>
              <a:rPr lang="en-US" sz="2400" b="1" dirty="0" err="1">
                <a:solidFill>
                  <a:srgbClr val="00FF00"/>
                </a:solidFill>
                <a:latin typeface="Courier New" pitchFamily="49" charset="0"/>
              </a:rPr>
              <a:t>acc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      (if (zero? n)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          </a:t>
            </a:r>
            <a:r>
              <a:rPr lang="en-US" sz="2400" b="1" dirty="0" err="1">
                <a:solidFill>
                  <a:srgbClr val="00FF00"/>
                </a:solidFill>
                <a:latin typeface="Courier New" pitchFamily="49" charset="0"/>
              </a:rPr>
              <a:t>acc</a:t>
            </a:r>
            <a:endParaRPr lang="en-US" sz="2400" b="1" dirty="0">
              <a:solidFill>
                <a:srgbClr val="00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          (fact2 (- n 1) (* n </a:t>
            </a:r>
            <a:r>
              <a:rPr lang="en-US" sz="2400" b="1" dirty="0" err="1">
                <a:solidFill>
                  <a:srgbClr val="00FF00"/>
                </a:solidFill>
                <a:latin typeface="Courier New" pitchFamily="49" charset="0"/>
              </a:rPr>
              <a:t>acc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)))))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&gt;(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fact 2)</a:t>
            </a: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  </a:t>
            </a:r>
            <a:r>
              <a:rPr lang="en-US" sz="2000" dirty="0"/>
              <a:t>Draw a diagram showing all closures and local environments that are created during this execution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  (with arrows indicating when one of these objects contains a reference to another one).   Use words to describe the process.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601200" y="6243936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1917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04800"/>
            <a:ext cx="7772400" cy="685800"/>
          </a:xfrm>
        </p:spPr>
        <p:txBody>
          <a:bodyPr/>
          <a:lstStyle/>
          <a:p>
            <a:r>
              <a:rPr lang="en-US" dirty="0"/>
              <a:t>Diagram notation (use it!)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10820400" cy="51054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local environment has two parts:</a:t>
            </a:r>
            <a:r>
              <a:rPr lang="en-US" dirty="0">
                <a:solidFill>
                  <a:srgbClr val="00FF00"/>
                </a:solidFill>
              </a:rPr>
              <a:t> 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00FF00"/>
                </a:solidFill>
              </a:rPr>
              <a:t>table</a:t>
            </a:r>
            <a:r>
              <a:rPr lang="en-US" dirty="0"/>
              <a:t> of bindings of variables to values (fixed number of entries)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00FF00"/>
                </a:solidFill>
              </a:rPr>
              <a:t>pointer</a:t>
            </a:r>
            <a:r>
              <a:rPr lang="en-US" dirty="0"/>
              <a:t> to the enclosing local environment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closure has three parts</a:t>
            </a:r>
          </a:p>
          <a:p>
            <a:pPr lvl="1"/>
            <a:r>
              <a:rPr lang="en-US" dirty="0"/>
              <a:t>List of </a:t>
            </a:r>
            <a:r>
              <a:rPr lang="en-US" b="1" dirty="0">
                <a:solidFill>
                  <a:srgbClr val="00FF00"/>
                </a:solidFill>
              </a:rPr>
              <a:t>parameter</a:t>
            </a:r>
            <a:r>
              <a:rPr lang="en-US" dirty="0"/>
              <a:t> names</a:t>
            </a:r>
          </a:p>
          <a:p>
            <a:pPr lvl="1"/>
            <a:r>
              <a:rPr lang="en-US" b="1" dirty="0">
                <a:solidFill>
                  <a:srgbClr val="00FF00"/>
                </a:solidFill>
              </a:rPr>
              <a:t>Code</a:t>
            </a:r>
            <a:r>
              <a:rPr lang="en-US" dirty="0"/>
              <a:t> (the procedure's body)</a:t>
            </a:r>
          </a:p>
          <a:p>
            <a:pPr lvl="1"/>
            <a:r>
              <a:rPr lang="en-US" dirty="0"/>
              <a:t>A pointer to the local </a:t>
            </a:r>
            <a:r>
              <a:rPr lang="en-US" b="1" dirty="0">
                <a:solidFill>
                  <a:srgbClr val="00FF00"/>
                </a:solidFill>
              </a:rPr>
              <a:t>environment</a:t>
            </a:r>
            <a:r>
              <a:rPr lang="en-US" dirty="0"/>
              <a:t> that was current when the </a:t>
            </a:r>
            <a:br>
              <a:rPr lang="en-US" dirty="0"/>
            </a:br>
            <a:r>
              <a:rPr lang="en-US" dirty="0"/>
              <a:t>closure was created.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562600" y="5181600"/>
            <a:ext cx="3856777" cy="1219200"/>
          </a:xfrm>
          <a:prstGeom prst="rect">
            <a:avLst/>
          </a:prstGeom>
          <a:noFill/>
          <a:ln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E684A2-8BFA-4A5B-94CC-66CF74444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2667000"/>
            <a:ext cx="4648200" cy="185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75" y="438150"/>
            <a:ext cx="8696325" cy="762000"/>
          </a:xfrm>
        </p:spPr>
        <p:txBody>
          <a:bodyPr/>
          <a:lstStyle/>
          <a:p>
            <a:r>
              <a:rPr lang="en-US" sz="4000" dirty="0"/>
              <a:t>Example:  Similar in complexity to A12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22539"/>
            <a:ext cx="6934200" cy="5334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accent1"/>
                </a:solidFill>
              </a:rPr>
              <a:t> </a:t>
            </a:r>
            <a:endParaRPr lang="en-US" sz="2400" b="1" dirty="0">
              <a:solidFill>
                <a:srgbClr val="00FF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The following two Scheme expressions are evaluated (in the order shown here):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pitchFamily="49" charset="0"/>
              </a:rPr>
              <a:t>&gt;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</a:rPr>
              <a:t>(define 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</a:rPr>
              <a:t>   (lambda (x)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</a:rPr>
              <a:t>     (let ([a (lambda (y z)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</a:rPr>
              <a:t>		           (+ x y z))])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</a:rPr>
              <a:t>       (lambda (b)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</a:rPr>
              <a:t>	        (a (+ 5 b) x))))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pitchFamily="49" charset="0"/>
              </a:rPr>
              <a:t>&gt;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</a:rPr>
              <a:t>((f 3) 4)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01200" y="6243936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16118B-B4F5-4F4C-A9A3-412B8E4B5833}"/>
              </a:ext>
            </a:extLst>
          </p:cNvPr>
          <p:cNvSpPr txBox="1"/>
          <p:nvPr/>
        </p:nvSpPr>
        <p:spPr>
          <a:xfrm>
            <a:off x="8605060" y="1828800"/>
            <a:ext cx="304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I show the details of  this example  in a video called “Complex E&amp;C example”.</a:t>
            </a:r>
          </a:p>
        </p:txBody>
      </p:sp>
    </p:spTree>
    <p:extLst>
      <p:ext uri="{BB962C8B-B14F-4D97-AF65-F5344CB8AC3E}">
        <p14:creationId xmlns:p14="http://schemas.microsoft.com/office/powerpoint/2010/main" val="194474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D089-5829-4238-A727-F7B148076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r>
              <a:rPr lang="en-US" dirty="0"/>
              <a:t>A12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FE403-E1F0-4C6A-B13A-A0D4467AC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2A1FA-BED4-47D6-BB9B-183C8C740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001" y="1143000"/>
            <a:ext cx="9246475" cy="5257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86A656-5218-4EAC-8B61-384F25067DC0}"/>
              </a:ext>
            </a:extLst>
          </p:cNvPr>
          <p:cNvSpPr/>
          <p:nvPr/>
        </p:nvSpPr>
        <p:spPr>
          <a:xfrm>
            <a:off x="1828800" y="1981200"/>
            <a:ext cx="8829675" cy="1295400"/>
          </a:xfrm>
          <a:prstGeom prst="rect">
            <a:avLst/>
          </a:prstGeom>
          <a:solidFill>
            <a:schemeClr val="accent1">
              <a:lumMod val="40000"/>
              <a:lumOff val="6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90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85800"/>
            <a:ext cx="7772400" cy="609600"/>
          </a:xfrm>
        </p:spPr>
        <p:txBody>
          <a:bodyPr/>
          <a:lstStyle/>
          <a:p>
            <a:r>
              <a:rPr lang="en-US" sz="3600" dirty="0"/>
              <a:t>Evaluate </a:t>
            </a:r>
            <a:r>
              <a:rPr lang="en-US" sz="3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letrec</a:t>
            </a:r>
            <a:r>
              <a:rPr lang="en-US" sz="3600" dirty="0"/>
              <a:t> expressions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9372600" cy="51816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+mj-lt"/>
              <a:buAutoNum type="alphaLcPeriod"/>
            </a:pPr>
            <a:r>
              <a:rPr lang="en-US" sz="4000" dirty="0"/>
              <a:t>Create a new local environment, similar to a 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4000" dirty="0"/>
              <a:t> environment, except that:</a:t>
            </a:r>
          </a:p>
          <a:p>
            <a:pPr marL="1009650" lvl="1" indent="-609600">
              <a:lnSpc>
                <a:spcPct val="90000"/>
              </a:lnSpc>
              <a:buFont typeface="+mj-lt"/>
              <a:buAutoNum type="romanLcPeriod"/>
            </a:pPr>
            <a:r>
              <a:rPr lang="en-US" sz="3200" dirty="0"/>
              <a:t>The “enclosing local environment" pointers of all closures that are bound to the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letrec</a:t>
            </a:r>
            <a:r>
              <a:rPr lang="en-US" sz="3200" dirty="0"/>
              <a:t> variables point to the new environment, not the enclosing environment.</a:t>
            </a:r>
          </a:p>
          <a:p>
            <a:pPr marL="609600" indent="-609600">
              <a:lnSpc>
                <a:spcPct val="90000"/>
              </a:lnSpc>
              <a:buFont typeface="+mj-lt"/>
              <a:buAutoNum type="alphaLcPeriod"/>
            </a:pPr>
            <a:r>
              <a:rPr lang="en-US" sz="4000" dirty="0"/>
              <a:t>Evaluate the body of the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letrec</a:t>
            </a:r>
            <a:r>
              <a:rPr lang="en-US" sz="4000" dirty="0"/>
              <a:t> in this new local environment.</a:t>
            </a:r>
            <a:br>
              <a:rPr lang="en-US" sz="2400" dirty="0"/>
            </a:br>
            <a:endParaRPr lang="en-US" sz="12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</a:t>
            </a:r>
            <a:endParaRPr lang="en-US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73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30484</TotalTime>
  <Words>1843</Words>
  <Application>Microsoft Office PowerPoint</Application>
  <PresentationFormat>Widescreen</PresentationFormat>
  <Paragraphs>375</Paragraphs>
  <Slides>40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Consolas</vt:lpstr>
      <vt:lpstr>Courier New</vt:lpstr>
      <vt:lpstr>Symbol</vt:lpstr>
      <vt:lpstr>Times New Roman</vt:lpstr>
      <vt:lpstr>Wingdings</vt:lpstr>
      <vt:lpstr>Default Design</vt:lpstr>
      <vt:lpstr> More environments  and closures  Environment datatype</vt:lpstr>
      <vt:lpstr>Recap:  Evaluate a let expression, apply a procedure</vt:lpstr>
      <vt:lpstr>Summary/Review questions</vt:lpstr>
      <vt:lpstr>Summary/Review questions</vt:lpstr>
      <vt:lpstr>An example with recursion</vt:lpstr>
      <vt:lpstr>Diagram notation (use it!)</vt:lpstr>
      <vt:lpstr>Example:  Similar in complexity to A12</vt:lpstr>
      <vt:lpstr>A12 details</vt:lpstr>
      <vt:lpstr>Evaluate letrec expressions</vt:lpstr>
      <vt:lpstr>Example with letrec</vt:lpstr>
      <vt:lpstr>Interlude</vt:lpstr>
      <vt:lpstr>environment  ADT</vt:lpstr>
      <vt:lpstr>Summary of EoPL Section 2.2 (details on the following slides)</vt:lpstr>
      <vt:lpstr>Principle from Section 2.1</vt:lpstr>
      <vt:lpstr>Environment ADT</vt:lpstr>
      <vt:lpstr>Environment interface</vt:lpstr>
      <vt:lpstr>Examples</vt:lpstr>
      <vt:lpstr>Auxiliary procedure</vt:lpstr>
      <vt:lpstr>Representation 1</vt:lpstr>
      <vt:lpstr>Environment interface</vt:lpstr>
      <vt:lpstr>Representation 1:  empty environment</vt:lpstr>
      <vt:lpstr>Representation 1:  empty environment</vt:lpstr>
      <vt:lpstr>Representation 1:   apply-env</vt:lpstr>
      <vt:lpstr>Representation 1:   apply-env</vt:lpstr>
      <vt:lpstr>Representation 1:  extend-env</vt:lpstr>
      <vt:lpstr>Representation 1:  extend-env</vt:lpstr>
      <vt:lpstr>Representation 2 </vt:lpstr>
      <vt:lpstr>Define the environment datatype</vt:lpstr>
      <vt:lpstr>Define the environment datatype</vt:lpstr>
      <vt:lpstr>Implementation 2 - the two constructors</vt:lpstr>
      <vt:lpstr>Implementation 2 - the two constructors</vt:lpstr>
      <vt:lpstr>Implementation 2: The observer (accessor) procedure</vt:lpstr>
      <vt:lpstr>Representation 3 Represent environment as a list of lists</vt:lpstr>
      <vt:lpstr>Representation  4 adds two improvements</vt:lpstr>
      <vt:lpstr> Representation 4 Ribcage structure with these improvements</vt:lpstr>
      <vt:lpstr>Implementing the ribcage (slide 1)</vt:lpstr>
      <vt:lpstr>Implementing the ribcage (slide 2)</vt:lpstr>
      <vt:lpstr>Compare with “List of lists” implementation</vt:lpstr>
      <vt:lpstr>Implementation 5 callbacks (continuations)</vt:lpstr>
      <vt:lpstr>apply-env with callbacks</vt:lpstr>
    </vt:vector>
  </TitlesOfParts>
  <Company>Honeywell Project Operations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Crisp White &amp; Navy</dc:title>
  <dc:creator>nshastry</dc:creator>
  <cp:lastModifiedBy>Claude Anderson</cp:lastModifiedBy>
  <cp:revision>206</cp:revision>
  <cp:lastPrinted>2021-01-12T12:34:42Z</cp:lastPrinted>
  <dcterms:created xsi:type="dcterms:W3CDTF">2000-12-30T02:52:07Z</dcterms:created>
  <dcterms:modified xsi:type="dcterms:W3CDTF">2021-01-12T21:47:44Z</dcterms:modified>
</cp:coreProperties>
</file>