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31" r:id="rId2"/>
    <p:sldId id="300" r:id="rId3"/>
    <p:sldId id="405" r:id="rId4"/>
    <p:sldId id="407" r:id="rId5"/>
    <p:sldId id="408" r:id="rId6"/>
    <p:sldId id="409" r:id="rId7"/>
    <p:sldId id="410" r:id="rId8"/>
    <p:sldId id="459" r:id="rId9"/>
    <p:sldId id="460" r:id="rId10"/>
    <p:sldId id="413" r:id="rId11"/>
    <p:sldId id="415" r:id="rId12"/>
    <p:sldId id="432" r:id="rId13"/>
    <p:sldId id="433" r:id="rId14"/>
    <p:sldId id="434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57" r:id="rId23"/>
    <p:sldId id="446" r:id="rId24"/>
    <p:sldId id="447" r:id="rId25"/>
    <p:sldId id="445" r:id="rId26"/>
    <p:sldId id="443" r:id="rId27"/>
    <p:sldId id="444" r:id="rId28"/>
    <p:sldId id="449" r:id="rId29"/>
    <p:sldId id="450" r:id="rId30"/>
    <p:sldId id="452" r:id="rId31"/>
    <p:sldId id="375" r:id="rId32"/>
    <p:sldId id="453" r:id="rId33"/>
    <p:sldId id="454" r:id="rId34"/>
    <p:sldId id="328" r:id="rId35"/>
    <p:sldId id="323" r:id="rId36"/>
    <p:sldId id="321" r:id="rId37"/>
    <p:sldId id="322" r:id="rId38"/>
    <p:sldId id="324" r:id="rId39"/>
    <p:sldId id="325" r:id="rId40"/>
    <p:sldId id="326" r:id="rId4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609"/>
    <a:srgbClr val="000061"/>
    <a:srgbClr val="00FF00"/>
    <a:srgbClr val="00D30F"/>
    <a:srgbClr val="0000FF"/>
    <a:srgbClr val="3333CC"/>
    <a:srgbClr val="151557"/>
    <a:srgbClr val="111147"/>
    <a:srgbClr val="FF4F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8" autoAdjust="0"/>
    <p:restoredTop sz="81557" autoAdjust="0"/>
  </p:normalViewPr>
  <p:slideViewPr>
    <p:cSldViewPr>
      <p:cViewPr varScale="1">
        <p:scale>
          <a:sx n="72" d="100"/>
          <a:sy n="72" d="100"/>
        </p:scale>
        <p:origin x="114" y="4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8" d="100"/>
        <a:sy n="108" d="100"/>
      </p:scale>
      <p:origin x="0" y="-157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4" rIns="96668" bIns="48334" numCol="1" anchor="t" anchorCtr="0" compatLnSpc="1">
            <a:prstTxWarp prst="textNoShape">
              <a:avLst/>
            </a:prstTxWarp>
          </a:bodyPr>
          <a:lstStyle>
            <a:lvl1pPr defTabSz="965904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297" y="0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4" rIns="96668" bIns="48334" numCol="1" anchor="t" anchorCtr="0" compatLnSpc="1">
            <a:prstTxWarp prst="textNoShape">
              <a:avLst/>
            </a:prstTxWarp>
          </a:bodyPr>
          <a:lstStyle>
            <a:lvl1pPr algn="r" defTabSz="965904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1568"/>
            <a:ext cx="3170905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4" rIns="96668" bIns="48334" numCol="1" anchor="b" anchorCtr="0" compatLnSpc="1">
            <a:prstTxWarp prst="textNoShape">
              <a:avLst/>
            </a:prstTxWarp>
          </a:bodyPr>
          <a:lstStyle>
            <a:lvl1pPr defTabSz="965904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297" y="9121568"/>
            <a:ext cx="3170905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4" rIns="96668" bIns="48334" numCol="1" anchor="b" anchorCtr="0" compatLnSpc="1">
            <a:prstTxWarp prst="textNoShape">
              <a:avLst/>
            </a:prstTxWarp>
          </a:bodyPr>
          <a:lstStyle>
            <a:lvl1pPr algn="r" defTabSz="965904">
              <a:defRPr sz="1200"/>
            </a:lvl1pPr>
          </a:lstStyle>
          <a:p>
            <a:fld id="{D05B1B10-C804-4D3C-A9C0-927D135292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64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4" rIns="96668" bIns="48334" numCol="1" anchor="t" anchorCtr="0" compatLnSpc="1">
            <a:prstTxWarp prst="textNoShape">
              <a:avLst/>
            </a:prstTxWarp>
          </a:bodyPr>
          <a:lstStyle>
            <a:lvl1pPr defTabSz="965904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297" y="0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4" rIns="96668" bIns="48334" numCol="1" anchor="t" anchorCtr="0" compatLnSpc="1">
            <a:prstTxWarp prst="textNoShape">
              <a:avLst/>
            </a:prstTxWarp>
          </a:bodyPr>
          <a:lstStyle>
            <a:lvl1pPr algn="r" defTabSz="965904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75" y="723900"/>
            <a:ext cx="6394450" cy="3597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856" y="4559718"/>
            <a:ext cx="5363495" cy="432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4" rIns="96668" bIns="483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568"/>
            <a:ext cx="3170905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4" rIns="96668" bIns="48334" numCol="1" anchor="b" anchorCtr="0" compatLnSpc="1">
            <a:prstTxWarp prst="textNoShape">
              <a:avLst/>
            </a:prstTxWarp>
          </a:bodyPr>
          <a:lstStyle>
            <a:lvl1pPr defTabSz="965904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297" y="9121568"/>
            <a:ext cx="3170905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8" tIns="48334" rIns="96668" bIns="48334" numCol="1" anchor="b" anchorCtr="0" compatLnSpc="1">
            <a:prstTxWarp prst="textNoShape">
              <a:avLst/>
            </a:prstTxWarp>
          </a:bodyPr>
          <a:lstStyle>
            <a:lvl1pPr algn="r" defTabSz="965904">
              <a:defRPr sz="1200"/>
            </a:lvl1pPr>
          </a:lstStyle>
          <a:p>
            <a:fld id="{A59661A3-F70F-48E8-AB77-4A34EFF09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584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3900"/>
            <a:ext cx="6394450" cy="3597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3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3900"/>
            <a:ext cx="6394450" cy="3597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404 you will probably get to choose the implementation language</a:t>
            </a:r>
          </a:p>
          <a:p>
            <a:endParaRPr lang="en-US" dirty="0"/>
          </a:p>
          <a:p>
            <a:r>
              <a:rPr lang="en-US" dirty="0"/>
              <a:t>Source</a:t>
            </a:r>
            <a:r>
              <a:rPr lang="en-US" baseline="0" dirty="0"/>
              <a:t> language:</a:t>
            </a:r>
          </a:p>
          <a:p>
            <a:r>
              <a:rPr lang="en-US" baseline="0" dirty="0"/>
              <a:t>    Removes some low-level details.</a:t>
            </a:r>
          </a:p>
          <a:p>
            <a:r>
              <a:rPr lang="en-US" baseline="0" dirty="0"/>
              <a:t>    Makes testing easier.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2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3900"/>
            <a:ext cx="6394450" cy="3597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22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3900"/>
            <a:ext cx="6394450" cy="3597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43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3900"/>
            <a:ext cx="6394450" cy="3597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10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3900"/>
            <a:ext cx="6394450" cy="3597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use Scheme procedures to represent most of our primitive procedures?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99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7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E0580-1F1C-4B93-836F-BF32645726EC}" type="slidenum">
              <a:rPr lang="en-US"/>
              <a:pPr/>
              <a:t>2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3900"/>
            <a:ext cx="6394450" cy="3597275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22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42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what we did with non-negative integers.  We first defined the interface and understood how it worked.  Then we looked at various implementations.  That is what we will do today with environments.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90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3900"/>
            <a:ext cx="6394450" cy="3597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31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3900"/>
            <a:ext cx="6394450" cy="3597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47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3900"/>
            <a:ext cx="6394450" cy="3597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61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3900"/>
            <a:ext cx="6394450" cy="3597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54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3900"/>
            <a:ext cx="6394450" cy="3597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0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986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>
                <a:gamma/>
                <a:shade val="0"/>
                <a:invGamma/>
              </a:srgbClr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7" descr="bd15073_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27200" y="6477000"/>
            <a:ext cx="9144000" cy="114300"/>
          </a:xfrm>
          <a:prstGeom prst="rect">
            <a:avLst/>
          </a:prstGeom>
          <a:noFill/>
        </p:spPr>
      </p:pic>
      <p:pic>
        <p:nvPicPr>
          <p:cNvPr id="1032" name="Picture 8" descr="bd15073_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25600" y="228600"/>
            <a:ext cx="9144000" cy="1143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opinionator.blogs.nytimes.com/2010/04/18/it-slices-it-dices/?th&amp;emc=th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228600"/>
            <a:ext cx="7772400" cy="1143000"/>
          </a:xfrm>
        </p:spPr>
        <p:txBody>
          <a:bodyPr/>
          <a:lstStyle/>
          <a:p>
            <a:r>
              <a:rPr lang="en-US" dirty="0"/>
              <a:t>Prelude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762000"/>
            <a:ext cx="8458200" cy="1143000"/>
          </a:xfrm>
        </p:spPr>
        <p:txBody>
          <a:bodyPr/>
          <a:lstStyle/>
          <a:p>
            <a:r>
              <a:rPr lang="en-US" sz="2800" dirty="0"/>
              <a:t>Another place where you have encountered the notions of free and bound variables, and lexical scope.</a:t>
            </a:r>
          </a:p>
          <a:p>
            <a:endParaRPr lang="en-US" sz="2800" dirty="0"/>
          </a:p>
        </p:txBody>
      </p:sp>
      <p:pic>
        <p:nvPicPr>
          <p:cNvPr id="1536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2514600" y="1752601"/>
            <a:ext cx="6858000" cy="2901114"/>
          </a:xfrm>
          <a:noFill/>
          <a:ln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28800" y="4648200"/>
            <a:ext cx="845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kern="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 A wonderful article about integrals in the April 18, 2010 New York Times: </a:t>
            </a:r>
            <a:r>
              <a:rPr lang="en-US" sz="2800" b="1" i="1" kern="0" dirty="0">
                <a:solidFill>
                  <a:srgbClr val="FFFF00"/>
                </a:solidFill>
                <a:latin typeface="+mn-lt"/>
              </a:rPr>
              <a:t>It Slices, it dices! </a:t>
            </a:r>
            <a:r>
              <a:rPr lang="en-US" sz="2800" kern="0" dirty="0">
                <a:latin typeface="+mn-lt"/>
                <a:hlinkClick r:id="rId5"/>
              </a:rPr>
              <a:t>http://opinionator.blogs.nytimes.com/2010/04/18/it-slices-it-dices/?th&amp;emc=th</a:t>
            </a:r>
            <a:r>
              <a:rPr lang="en-US" sz="2800" kern="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511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ComesMar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914400"/>
          </a:xfrm>
        </p:spPr>
        <p:txBody>
          <a:bodyPr/>
          <a:lstStyle/>
          <a:p>
            <a:r>
              <a:rPr lang="en-US" dirty="0"/>
              <a:t>Representation 1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143000"/>
            <a:ext cx="8915400" cy="358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first do an easy implementation, then aim for a more efficient one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FF00"/>
                </a:solidFill>
              </a:rPr>
              <a:t>Take advantage of Scheme's first-class procedures</a:t>
            </a:r>
          </a:p>
          <a:p>
            <a:pPr>
              <a:lnSpc>
                <a:spcPct val="90000"/>
              </a:lnSpc>
            </a:pPr>
            <a:r>
              <a:rPr lang="en-US" dirty="0"/>
              <a:t>Represent an environment by a procedure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FF00"/>
                </a:solidFill>
              </a:rPr>
              <a:t>Each environment procedure takes a symbol as an argument</a:t>
            </a:r>
          </a:p>
          <a:p>
            <a:pPr>
              <a:lnSpc>
                <a:spcPct val="90000"/>
              </a:lnSpc>
            </a:pPr>
            <a:r>
              <a:rPr lang="en-US" dirty="0"/>
              <a:t>This is straightforward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Just translate the formal definitions into code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FF00"/>
                </a:solidFill>
              </a:rPr>
              <a:t>We will do this same process later for other ADTs</a:t>
            </a:r>
          </a:p>
        </p:txBody>
      </p:sp>
    </p:spTree>
    <p:extLst>
      <p:ext uri="{BB962C8B-B14F-4D97-AF65-F5344CB8AC3E}">
        <p14:creationId xmlns:p14="http://schemas.microsoft.com/office/powerpoint/2010/main" val="29422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838200"/>
            <a:ext cx="8991600" cy="1600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FF00"/>
                </a:solidFill>
                <a:latin typeface="Courier New" pitchFamily="49" charset="0"/>
              </a:rPr>
              <a:t>(define empty-</a:t>
            </a:r>
            <a:r>
              <a:rPr lang="en-US" sz="1600" b="1" dirty="0" err="1">
                <a:solidFill>
                  <a:srgbClr val="00FF00"/>
                </a:solidFill>
                <a:latin typeface="Courier New" pitchFamily="49" charset="0"/>
              </a:rPr>
              <a:t>env</a:t>
            </a:r>
            <a:endParaRPr lang="en-US" sz="16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FF00"/>
                </a:solidFill>
                <a:latin typeface="Courier New" pitchFamily="49" charset="0"/>
              </a:rPr>
              <a:t> (lambda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00FF00"/>
                </a:solidFill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FF00"/>
                </a:solidFill>
                <a:latin typeface="Courier New" pitchFamily="49" charset="0"/>
              </a:rPr>
              <a:t>(lambda (sym)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FFFF00"/>
                </a:solidFill>
                <a:latin typeface="Courier New" pitchFamily="49" charset="0"/>
              </a:rPr>
              <a:t>    (</a:t>
            </a:r>
            <a:r>
              <a:rPr lang="en-US" sz="1600" b="1" dirty="0" err="1">
                <a:solidFill>
                  <a:srgbClr val="FFFF00"/>
                </a:solidFill>
                <a:latin typeface="Courier New" pitchFamily="49" charset="0"/>
              </a:rPr>
              <a:t>eopl:error</a:t>
            </a:r>
            <a:r>
              <a:rPr lang="en-US" sz="1600" b="1" dirty="0">
                <a:solidFill>
                  <a:srgbClr val="FFFF00"/>
                </a:solidFill>
                <a:latin typeface="Courier New" pitchFamily="49" charset="0"/>
              </a:rPr>
              <a:t> 'apply-</a:t>
            </a:r>
            <a:r>
              <a:rPr lang="en-US" sz="1600" b="1" dirty="0" err="1">
                <a:solidFill>
                  <a:srgbClr val="FFFF00"/>
                </a:solidFill>
                <a:latin typeface="Courier New" pitchFamily="49" charset="0"/>
              </a:rPr>
              <a:t>env</a:t>
            </a:r>
            <a:r>
              <a:rPr lang="en-US" sz="16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FFFF00"/>
                </a:solidFill>
                <a:latin typeface="Courier New" pitchFamily="49" charset="0"/>
              </a:rPr>
              <a:t>                "No binding for ~s"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b="1" dirty="0">
                <a:solidFill>
                  <a:srgbClr val="FFFF00"/>
                </a:solidFill>
                <a:latin typeface="Courier New" pitchFamily="49" charset="0"/>
              </a:rPr>
              <a:t>                sym))</a:t>
            </a:r>
            <a:r>
              <a:rPr lang="en-US" sz="1600" b="1" dirty="0">
                <a:solidFill>
                  <a:srgbClr val="00FF00"/>
                </a:solidFill>
                <a:latin typeface="Courier New" pitchFamily="49" charset="0"/>
              </a:rPr>
              <a:t>))</a:t>
            </a:r>
          </a:p>
          <a:p>
            <a:pPr>
              <a:buFontTx/>
              <a:buNone/>
            </a:pPr>
            <a:endParaRPr lang="en-US" sz="1600" dirty="0">
              <a:solidFill>
                <a:schemeClr val="accent2"/>
              </a:solidFill>
              <a:latin typeface="Courier New" pitchFamily="49" charset="0"/>
            </a:endParaRPr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870" y="152401"/>
            <a:ext cx="6508235" cy="40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D6563AFE-0CC0-4EBF-A772-ABDF19CB7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50919" y="654847"/>
            <a:ext cx="6002769" cy="56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E44C3F4-23D7-421E-9BCB-811117B81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376" y="1315710"/>
            <a:ext cx="365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 kern="0">
                <a:solidFill>
                  <a:srgbClr val="00FF00"/>
                </a:solidFill>
                <a:latin typeface="Courier New" pitchFamily="49" charset="0"/>
              </a:rPr>
              <a:t>(define apply-env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kern="0">
                <a:solidFill>
                  <a:srgbClr val="00FF00"/>
                </a:solidFill>
                <a:latin typeface="Courier New" pitchFamily="49" charset="0"/>
              </a:rPr>
              <a:t>  (lambda (env sym) </a:t>
            </a:r>
            <a:br>
              <a:rPr lang="en-US" sz="1800" b="1" kern="0">
                <a:solidFill>
                  <a:srgbClr val="00FF00"/>
                </a:solidFill>
                <a:latin typeface="Courier New" pitchFamily="49" charset="0"/>
              </a:rPr>
            </a:br>
            <a:r>
              <a:rPr lang="en-US" sz="1800" b="1" kern="0">
                <a:solidFill>
                  <a:srgbClr val="00FF00"/>
                </a:solidFill>
                <a:latin typeface="Courier New" pitchFamily="49" charset="0"/>
              </a:rPr>
              <a:t>   </a:t>
            </a:r>
            <a:r>
              <a:rPr lang="en-US" sz="1800" b="1" kern="0">
                <a:solidFill>
                  <a:srgbClr val="FFFF00"/>
                </a:solidFill>
                <a:latin typeface="Courier New" pitchFamily="49" charset="0"/>
              </a:rPr>
              <a:t>(env sym)</a:t>
            </a:r>
            <a:r>
              <a:rPr lang="en-US" sz="1800" b="1" kern="0">
                <a:solidFill>
                  <a:srgbClr val="00FF00"/>
                </a:solidFill>
                <a:latin typeface="Courier New" pitchFamily="49" charset="0"/>
              </a:rPr>
              <a:t>))</a:t>
            </a:r>
            <a:r>
              <a:rPr lang="en-US" sz="1800" kern="0">
                <a:solidFill>
                  <a:srgbClr val="FFFF00"/>
                </a:solidFill>
                <a:latin typeface="Courier New" pitchFamily="49" charset="0"/>
              </a:rPr>
              <a:t> </a:t>
            </a:r>
            <a:endParaRPr lang="en-US" sz="1800" kern="0" dirty="0">
              <a:solidFill>
                <a:srgbClr val="FFFF00"/>
              </a:solidFill>
              <a:latin typeface="Courier New" pitchFamily="49" charset="0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D7101C56-5F4B-4758-8FDD-CAF979C4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337" y="2467256"/>
            <a:ext cx="7042943" cy="1469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2A431238-D6D2-4E57-BE7E-2DCF3D27F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38600"/>
            <a:ext cx="9144000" cy="2667000"/>
          </a:xfrm>
          <a:prstGeom prst="rect">
            <a:avLst/>
          </a:prstGeom>
          <a:solidFill>
            <a:srgbClr val="00006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800" b="1" kern="0" dirty="0">
                <a:solidFill>
                  <a:srgbClr val="00FF00"/>
                </a:solidFill>
                <a:latin typeface="Courier New" pitchFamily="49" charset="0"/>
              </a:rPr>
              <a:t>(define extend-env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kern="0" dirty="0">
                <a:solidFill>
                  <a:srgbClr val="00FF00"/>
                </a:solidFill>
                <a:latin typeface="Courier New" pitchFamily="49" charset="0"/>
              </a:rPr>
              <a:t>  (lambda (</a:t>
            </a:r>
            <a:r>
              <a:rPr lang="en-US" sz="1800" b="1" kern="0" dirty="0" err="1">
                <a:solidFill>
                  <a:srgbClr val="00FF00"/>
                </a:solidFill>
                <a:latin typeface="Courier New" pitchFamily="49" charset="0"/>
              </a:rPr>
              <a:t>syms</a:t>
            </a:r>
            <a:r>
              <a:rPr lang="en-US" sz="1800" b="1" kern="0" dirty="0">
                <a:solidFill>
                  <a:srgbClr val="00FF00"/>
                </a:solidFill>
                <a:latin typeface="Courier New" pitchFamily="49" charset="0"/>
              </a:rPr>
              <a:t> </a:t>
            </a:r>
            <a:r>
              <a:rPr lang="en-US" sz="1800" b="1" kern="0" dirty="0" err="1">
                <a:solidFill>
                  <a:srgbClr val="00FF00"/>
                </a:solidFill>
                <a:latin typeface="Courier New" pitchFamily="49" charset="0"/>
              </a:rPr>
              <a:t>vals</a:t>
            </a:r>
            <a:r>
              <a:rPr lang="en-US" sz="1800" b="1" kern="0" dirty="0">
                <a:solidFill>
                  <a:srgbClr val="00FF00"/>
                </a:solidFill>
                <a:latin typeface="Courier New" pitchFamily="49" charset="0"/>
              </a:rPr>
              <a:t> env)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kern="0" dirty="0">
                <a:solidFill>
                  <a:srgbClr val="00FF00"/>
                </a:solidFill>
                <a:latin typeface="Courier New" pitchFamily="49" charset="0"/>
              </a:rPr>
              <a:t>    </a:t>
            </a:r>
            <a:r>
              <a:rPr lang="en-US" sz="1800" b="1" kern="0" dirty="0">
                <a:solidFill>
                  <a:srgbClr val="FFFF00"/>
                </a:solidFill>
                <a:latin typeface="Courier New" pitchFamily="49" charset="0"/>
              </a:rPr>
              <a:t>(lambda (sym)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kern="0" dirty="0">
                <a:solidFill>
                  <a:srgbClr val="FFFF00"/>
                </a:solidFill>
                <a:latin typeface="Courier New" pitchFamily="49" charset="0"/>
              </a:rPr>
              <a:t>      (let ([pos (list-find-position</a:t>
            </a:r>
            <a:br>
              <a:rPr lang="en-US" sz="1800" b="1" kern="0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1800" b="1" kern="0" dirty="0">
                <a:solidFill>
                  <a:srgbClr val="FFFF00"/>
                </a:solidFill>
                <a:latin typeface="Courier New" pitchFamily="49" charset="0"/>
              </a:rPr>
              <a:t>                sym </a:t>
            </a:r>
            <a:br>
              <a:rPr lang="en-US" sz="1800" b="1" kern="0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1800" b="1" kern="0" dirty="0">
                <a:solidFill>
                  <a:srgbClr val="FFFF00"/>
                </a:solidFill>
                <a:latin typeface="Courier New" pitchFamily="49" charset="0"/>
              </a:rPr>
              <a:t>                </a:t>
            </a:r>
            <a:r>
              <a:rPr lang="en-US" sz="1800" b="1" kern="0" dirty="0" err="1">
                <a:solidFill>
                  <a:srgbClr val="FFFF00"/>
                </a:solidFill>
                <a:latin typeface="Courier New" pitchFamily="49" charset="0"/>
              </a:rPr>
              <a:t>syms</a:t>
            </a:r>
            <a:r>
              <a:rPr lang="en-US" sz="1800" b="1" kern="0" dirty="0">
                <a:solidFill>
                  <a:srgbClr val="FFFF00"/>
                </a:solidFill>
                <a:latin typeface="Courier New" pitchFamily="49" charset="0"/>
              </a:rPr>
              <a:t>)])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kern="0" dirty="0">
                <a:solidFill>
                  <a:srgbClr val="FFFF00"/>
                </a:solidFill>
                <a:latin typeface="Courier New" pitchFamily="49" charset="0"/>
              </a:rPr>
              <a:t>        (if (number? pos)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kern="0" dirty="0">
                <a:solidFill>
                  <a:srgbClr val="FFFF00"/>
                </a:solidFill>
                <a:latin typeface="Courier New" pitchFamily="49" charset="0"/>
              </a:rPr>
              <a:t>            (list-ref </a:t>
            </a:r>
            <a:r>
              <a:rPr lang="en-US" sz="1800" b="1" kern="0" dirty="0" err="1">
                <a:solidFill>
                  <a:srgbClr val="FFFF00"/>
                </a:solidFill>
                <a:latin typeface="Courier New" pitchFamily="49" charset="0"/>
              </a:rPr>
              <a:t>vals</a:t>
            </a:r>
            <a:r>
              <a:rPr lang="en-US" sz="1800" b="1" kern="0" dirty="0">
                <a:solidFill>
                  <a:srgbClr val="FFFF00"/>
                </a:solidFill>
                <a:latin typeface="Courier New" pitchFamily="49" charset="0"/>
              </a:rPr>
              <a:t> pos)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kern="0" dirty="0">
                <a:solidFill>
                  <a:srgbClr val="FFFF00"/>
                </a:solidFill>
                <a:latin typeface="Courier New" pitchFamily="49" charset="0"/>
              </a:rPr>
              <a:t>            (apply-env env sym))))</a:t>
            </a:r>
            <a:r>
              <a:rPr lang="en-US" sz="1800" b="1" kern="0" dirty="0">
                <a:solidFill>
                  <a:srgbClr val="00FF00"/>
                </a:solidFill>
                <a:latin typeface="Courier New" pitchFamily="49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kern="0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6541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Representation 2</a:t>
            </a:r>
            <a:r>
              <a:rPr lang="en-US" dirty="0"/>
              <a:t>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7464" y="2222500"/>
            <a:ext cx="7077075" cy="3792538"/>
          </a:xfrm>
        </p:spPr>
        <p:txBody>
          <a:bodyPr/>
          <a:lstStyle/>
          <a:p>
            <a:r>
              <a:rPr lang="en-US" dirty="0"/>
              <a:t>Use data structures to represent environments.</a:t>
            </a:r>
          </a:p>
          <a:p>
            <a:pPr lvl="1"/>
            <a:r>
              <a:rPr lang="en-US" dirty="0"/>
              <a:t>in particular, variant records created using </a:t>
            </a:r>
            <a:r>
              <a:rPr lang="en-US" b="1" dirty="0">
                <a:solidFill>
                  <a:srgbClr val="00D6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define-datatype</a:t>
            </a:r>
          </a:p>
          <a:p>
            <a:pPr lvl="1"/>
            <a:r>
              <a:rPr lang="en-US" dirty="0"/>
              <a:t>Note that the actual code for looking up symbols is the same as before, but now it is in a</a:t>
            </a:r>
            <a:r>
              <a:rPr lang="en-US" b="1" dirty="0"/>
              <a:t>pply-env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9982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sz="4000" b="1" dirty="0"/>
              <a:t>Define the environment datatype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0"/>
            <a:ext cx="85344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(define-datatype environment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  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environment</a:t>
            </a:r>
            <a:r>
              <a:rPr lang="en-US" b="1" dirty="0">
                <a:latin typeface="Courier New" pitchFamily="49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[empty-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-record]            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[extended-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-record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</a:t>
            </a:r>
            <a:r>
              <a:rPr lang="en-US" b="1" dirty="0" err="1">
                <a:latin typeface="Courier New" pitchFamily="49" charset="0"/>
              </a:rPr>
              <a:t>syms</a:t>
            </a:r>
            <a:r>
              <a:rPr lang="en-US" b="1" dirty="0">
                <a:latin typeface="Courier New" pitchFamily="49" charset="0"/>
              </a:rPr>
              <a:t> (list-of symbol?))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</a:t>
            </a:r>
            <a:r>
              <a:rPr lang="en-US" b="1" dirty="0" err="1">
                <a:latin typeface="Courier New" pitchFamily="49" charset="0"/>
              </a:rPr>
              <a:t>vals</a:t>
            </a:r>
            <a:r>
              <a:rPr lang="en-US" b="1" dirty="0">
                <a:latin typeface="Courier New" pitchFamily="49" charset="0"/>
              </a:rPr>
              <a:t> (list-of scheme-value?))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  environment?)])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D609"/>
                </a:solidFill>
              </a:rPr>
              <a:t>How should </a:t>
            </a:r>
            <a:r>
              <a:rPr lang="en-US" dirty="0">
                <a:solidFill>
                  <a:srgbClr val="00D6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scheme-value?</a:t>
            </a:r>
            <a:r>
              <a:rPr lang="en-US" b="1" dirty="0">
                <a:solidFill>
                  <a:srgbClr val="00D60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D609"/>
                </a:solidFill>
              </a:rPr>
              <a:t>be defined?</a:t>
            </a:r>
            <a:r>
              <a:rPr lang="en-US" b="1" dirty="0">
                <a:solidFill>
                  <a:srgbClr val="00D609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scheme-value?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89348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sz="4000" b="1" dirty="0"/>
              <a:t>Define the environment datatype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0"/>
            <a:ext cx="85344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(define-datatype environment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  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environment</a:t>
            </a:r>
            <a:r>
              <a:rPr lang="en-US" b="1" dirty="0">
                <a:latin typeface="Courier New" pitchFamily="49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[empty-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-record]            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[extended-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-record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</a:t>
            </a:r>
            <a:r>
              <a:rPr lang="en-US" b="1" dirty="0" err="1">
                <a:latin typeface="Courier New" pitchFamily="49" charset="0"/>
              </a:rPr>
              <a:t>syms</a:t>
            </a:r>
            <a:r>
              <a:rPr lang="en-US" b="1" dirty="0">
                <a:latin typeface="Courier New" pitchFamily="49" charset="0"/>
              </a:rPr>
              <a:t> (list-of symbol?))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</a:t>
            </a:r>
            <a:r>
              <a:rPr lang="en-US" b="1" dirty="0" err="1">
                <a:latin typeface="Courier New" pitchFamily="49" charset="0"/>
              </a:rPr>
              <a:t>vals</a:t>
            </a:r>
            <a:r>
              <a:rPr lang="en-US" b="1" dirty="0">
                <a:latin typeface="Courier New" pitchFamily="49" charset="0"/>
              </a:rPr>
              <a:t> (list-of scheme-value?))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  environment?)])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D609"/>
                </a:solidFill>
              </a:rPr>
              <a:t>How should </a:t>
            </a:r>
            <a:r>
              <a:rPr lang="en-US" b="1" dirty="0">
                <a:solidFill>
                  <a:srgbClr val="00D609"/>
                </a:solidFill>
                <a:latin typeface="Courier New" pitchFamily="49" charset="0"/>
              </a:rPr>
              <a:t>scheme-value?</a:t>
            </a:r>
            <a:r>
              <a:rPr lang="en-US" b="1" dirty="0">
                <a:solidFill>
                  <a:srgbClr val="00D609"/>
                </a:solidFill>
              </a:rPr>
              <a:t> be defined?</a:t>
            </a:r>
            <a:r>
              <a:rPr lang="en-US" b="1" dirty="0">
                <a:solidFill>
                  <a:srgbClr val="00D609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scheme-value?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(lambda (v) #t))</a:t>
            </a:r>
          </a:p>
        </p:txBody>
      </p:sp>
    </p:spTree>
    <p:extLst>
      <p:ext uri="{BB962C8B-B14F-4D97-AF65-F5344CB8AC3E}">
        <p14:creationId xmlns:p14="http://schemas.microsoft.com/office/powerpoint/2010/main" val="18454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Implementation 2 - the two constructors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0"/>
            <a:ext cx="8610600" cy="4724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empty-env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(lambda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(empty-env-record)</a:t>
            </a:r>
            <a:r>
              <a:rPr lang="en-US" b="1" dirty="0">
                <a:latin typeface="Courier New" pitchFamily="49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extend-env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(lambda (</a:t>
            </a:r>
            <a:r>
              <a:rPr lang="en-US" b="1" dirty="0" err="1">
                <a:latin typeface="Courier New" pitchFamily="49" charset="0"/>
              </a:rPr>
              <a:t>syms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vals</a:t>
            </a:r>
            <a:r>
              <a:rPr lang="en-US" b="1" dirty="0">
                <a:latin typeface="Courier New" pitchFamily="49" charset="0"/>
              </a:rPr>
              <a:t> env)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(extended-env-record </a:t>
            </a:r>
            <a:r>
              <a:rPr lang="en-US" b="1" dirty="0" err="1">
                <a:solidFill>
                  <a:srgbClr val="FFFF00"/>
                </a:solidFill>
                <a:latin typeface="Courier New" pitchFamily="49" charset="0"/>
              </a:rPr>
              <a:t>syms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                         </a:t>
            </a:r>
            <a:r>
              <a:rPr lang="en-US" b="1" dirty="0" err="1">
                <a:solidFill>
                  <a:srgbClr val="FFFF00"/>
                </a:solidFill>
                <a:latin typeface="Courier New" pitchFamily="49" charset="0"/>
              </a:rPr>
              <a:t>vals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                         env)</a:t>
            </a:r>
            <a:r>
              <a:rPr lang="en-US" b="1" dirty="0">
                <a:latin typeface="Courier New" pitchFamily="49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9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762000"/>
          </a:xfrm>
        </p:spPr>
        <p:txBody>
          <a:bodyPr/>
          <a:lstStyle/>
          <a:p>
            <a:r>
              <a:rPr lang="en-US" sz="4000" dirty="0"/>
              <a:t>Implementation 2:</a:t>
            </a:r>
            <a:br>
              <a:rPr lang="en-US" sz="4000" dirty="0"/>
            </a:br>
            <a:r>
              <a:rPr lang="en-US" sz="4000" dirty="0"/>
              <a:t>The observer (</a:t>
            </a:r>
            <a:r>
              <a:rPr lang="en-US" sz="4000" dirty="0" err="1"/>
              <a:t>accessor</a:t>
            </a:r>
            <a:r>
              <a:rPr lang="en-US" sz="4000" dirty="0"/>
              <a:t>) procedure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apply-</a:t>
            </a:r>
            <a:r>
              <a:rPr lang="en-US" sz="2400" b="1" dirty="0" err="1">
                <a:latin typeface="Courier New" pitchFamily="49" charset="0"/>
              </a:rPr>
              <a:t>env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</a:t>
            </a:r>
            <a:r>
              <a:rPr lang="en-US" sz="2400" b="1" dirty="0">
                <a:solidFill>
                  <a:srgbClr val="00D609"/>
                </a:solidFill>
                <a:latin typeface="Courier New" pitchFamily="49" charset="0"/>
              </a:rPr>
              <a:t>cases</a:t>
            </a:r>
            <a:r>
              <a:rPr lang="en-US" sz="2400" b="1" dirty="0">
                <a:latin typeface="Courier New" pitchFamily="49" charset="0"/>
              </a:rPr>
              <a:t> environment </a:t>
            </a:r>
            <a:r>
              <a:rPr lang="en-US" sz="2400" b="1" dirty="0" err="1">
                <a:latin typeface="Courier New" pitchFamily="49" charset="0"/>
              </a:rPr>
              <a:t>env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>
                <a:solidFill>
                  <a:srgbClr val="00D609"/>
                </a:solidFill>
                <a:latin typeface="Courier New" pitchFamily="49" charset="0"/>
              </a:rPr>
              <a:t>empty-</a:t>
            </a:r>
            <a:r>
              <a:rPr lang="en-US" sz="2400" b="1" dirty="0" err="1">
                <a:solidFill>
                  <a:srgbClr val="00D609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solidFill>
                  <a:srgbClr val="00D609"/>
                </a:solidFill>
                <a:latin typeface="Courier New" pitchFamily="49" charset="0"/>
              </a:rPr>
              <a:t>-record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</a:t>
            </a:r>
            <a:r>
              <a:rPr lang="en-US" sz="2400" b="1" dirty="0" err="1">
                <a:latin typeface="Courier New" pitchFamily="49" charset="0"/>
              </a:rPr>
              <a:t>errorf</a:t>
            </a:r>
            <a:r>
              <a:rPr lang="en-US" sz="2400" b="1" dirty="0">
                <a:latin typeface="Courier New" pitchFamily="49" charset="0"/>
              </a:rPr>
              <a:t> 'apply-env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"No binding for ~s"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>
                <a:solidFill>
                  <a:srgbClr val="00D609"/>
                </a:solidFill>
                <a:latin typeface="Courier New" pitchFamily="49" charset="0"/>
              </a:rPr>
              <a:t>extended-</a:t>
            </a:r>
            <a:r>
              <a:rPr lang="en-US" sz="2400" b="1" dirty="0" err="1">
                <a:solidFill>
                  <a:srgbClr val="00D609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solidFill>
                  <a:srgbClr val="00D609"/>
                </a:solidFill>
                <a:latin typeface="Courier New" pitchFamily="49" charset="0"/>
              </a:rPr>
              <a:t>-record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syms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vals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(let ([</a:t>
            </a:r>
            <a:r>
              <a:rPr lang="en-US" sz="2400" b="1" dirty="0" err="1">
                <a:latin typeface="Courier New" pitchFamily="49" charset="0"/>
              </a:rPr>
              <a:t>pos</a:t>
            </a:r>
            <a:r>
              <a:rPr lang="en-US" sz="2400" b="1" dirty="0">
                <a:latin typeface="Courier New" pitchFamily="49" charset="0"/>
              </a:rPr>
              <a:t> (list-find-position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                </a:t>
            </a:r>
            <a:r>
              <a:rPr lang="en-US" sz="2400" b="1" dirty="0" err="1">
                <a:latin typeface="Courier New" pitchFamily="49" charset="0"/>
              </a:rPr>
              <a:t>syms</a:t>
            </a:r>
            <a:r>
              <a:rPr lang="en-US" sz="2400" b="1" dirty="0">
                <a:latin typeface="Courier New" pitchFamily="49" charset="0"/>
              </a:rPr>
              <a:t>)])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(if (number? </a:t>
            </a:r>
            <a:r>
              <a:rPr lang="en-US" sz="2400" b="1" dirty="0" err="1">
                <a:latin typeface="Courier New" pitchFamily="49" charset="0"/>
              </a:rPr>
              <a:t>pos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(list-ref </a:t>
            </a:r>
            <a:r>
              <a:rPr lang="en-US" sz="2400" b="1" dirty="0" err="1">
                <a:latin typeface="Courier New" pitchFamily="49" charset="0"/>
              </a:rPr>
              <a:t>vals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pos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(apply-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)))])))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400" b="1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3600" b="1" dirty="0"/>
              <a:t>Comparisons of the two representations?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7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1256944"/>
            <a:ext cx="8763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&lt;env-rep&gt; ::= ()</a:t>
            </a:r>
            <a:b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::= ((({&lt;symbol&gt;}*) ({&lt;value&gt;}*)) . &lt;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-rep&gt;)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Three examples:</a:t>
            </a:r>
          </a:p>
          <a:p>
            <a:r>
              <a:rPr lang="en-US" sz="2000" b="1" dirty="0">
                <a:solidFill>
                  <a:srgbClr val="00D609"/>
                </a:solidFill>
                <a:latin typeface="Courier New" pitchFamily="49" charset="0"/>
                <a:cs typeface="Courier New" pitchFamily="49" charset="0"/>
              </a:rPr>
              <a:t>(((a b) (3 4)) ((c) (2)))</a:t>
            </a:r>
          </a:p>
          <a:p>
            <a:r>
              <a:rPr lang="en-US" sz="2000" b="1" dirty="0">
                <a:solidFill>
                  <a:srgbClr val="00D609"/>
                </a:solidFill>
                <a:latin typeface="Courier New" pitchFamily="49" charset="0"/>
                <a:cs typeface="Courier New" pitchFamily="49" charset="0"/>
              </a:rPr>
              <a:t>(((a b) (3 4)) ((c a x) (2 3 #f)))</a:t>
            </a:r>
          </a:p>
          <a:p>
            <a:r>
              <a:rPr lang="en-US" sz="2000" b="1" dirty="0">
                <a:solidFill>
                  <a:srgbClr val="00D609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2000" b="1" dirty="0">
              <a:solidFill>
                <a:srgbClr val="00D609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9144000" cy="1143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Representation 3</a:t>
            </a:r>
            <a:br>
              <a:rPr lang="en-US" dirty="0"/>
            </a:br>
            <a:r>
              <a:rPr lang="en-US" dirty="0"/>
              <a:t>Represent environment as a list of lists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9000" y="1905000"/>
            <a:ext cx="2514600" cy="92333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(define empty-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env</a:t>
            </a:r>
            <a:endParaRPr lang="en-US" sz="1800" b="1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(lambda ()</a:t>
            </a:r>
          </a:p>
          <a:p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'()))</a:t>
            </a:r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3023206"/>
            <a:ext cx="88392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(define apply-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endParaRPr lang="en-US" sz="17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(lambda (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sym)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(if (null? 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eopl:error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'apply-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"No binding for ~s" sym)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(let ((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syms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(car (car 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700" b="1" dirty="0" err="1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cadr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(car 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(let ((pos (rib-find-position sym 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syms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(if (number? pos)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(</a:t>
            </a:r>
            <a:r>
              <a:rPr lang="en-US" sz="17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list-ref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pos)</a:t>
            </a: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(apply-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sym)))))))</a:t>
            </a:r>
          </a:p>
          <a:p>
            <a:endParaRPr lang="en-US" sz="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7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(define rib-find-position list-find-position)</a:t>
            </a:r>
          </a:p>
          <a:p>
            <a:r>
              <a:rPr lang="en-US" sz="1700" b="1" dirty="0">
                <a:solidFill>
                  <a:srgbClr val="00D30F"/>
                </a:solidFill>
                <a:latin typeface="+mn-lt"/>
                <a:cs typeface="Courier New" pitchFamily="49" charset="0"/>
              </a:rPr>
              <a:t>*Code that is green will change in Representation 4 (a slight variation of Representation 3)</a:t>
            </a:r>
          </a:p>
          <a:p>
            <a:endParaRPr lang="en-US" sz="17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34400" y="4495800"/>
            <a:ext cx="1676400" cy="156966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+mj-lt"/>
                <a:cs typeface="Courier New" pitchFamily="49" charset="0"/>
              </a:rPr>
              <a:t>Sometimes called a "ribcage" structure</a:t>
            </a:r>
            <a:endParaRPr lang="en-US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0" y="2886670"/>
            <a:ext cx="487680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(define extend-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env</a:t>
            </a:r>
            <a:endParaRPr lang="en-US" sz="1800" b="1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(lambda (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syms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(cons (</a:t>
            </a:r>
            <a:r>
              <a:rPr lang="en-US" sz="1800" b="1" dirty="0">
                <a:solidFill>
                  <a:srgbClr val="00D30F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syms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rgbClr val="00D30F"/>
                </a:solidFill>
                <a:latin typeface="Courier New" pitchFamily="49" charset="0"/>
                <a:cs typeface="Courier New" pitchFamily="49" charset="0"/>
              </a:rPr>
              <a:t>vals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81044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0040"/>
            <a:ext cx="10363200" cy="1143000"/>
          </a:xfrm>
        </p:spPr>
        <p:txBody>
          <a:bodyPr/>
          <a:lstStyle/>
          <a:p>
            <a:r>
              <a:rPr lang="en-US" dirty="0"/>
              <a:t>Representation  4 adds two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1269"/>
            <a:ext cx="103632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each rib a single pair instead of a list</a:t>
            </a:r>
          </a:p>
          <a:p>
            <a:pPr lvl="1"/>
            <a:r>
              <a:rPr lang="en-US" dirty="0"/>
              <a:t>saves space and lookup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the list of values in each rib by a vector of values</a:t>
            </a:r>
          </a:p>
          <a:p>
            <a:pPr lvl="1"/>
            <a:r>
              <a:rPr lang="en-US" dirty="0"/>
              <a:t>So we can replace linear-time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list-ref</a:t>
            </a:r>
            <a:r>
              <a:rPr lang="en-US" dirty="0"/>
              <a:t> by constant-time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vector-ref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Rep 3  </a:t>
            </a:r>
            <a:r>
              <a:rPr lang="en-US" b="1" dirty="0">
                <a:solidFill>
                  <a:srgbClr val="00D609"/>
                </a:solidFill>
                <a:latin typeface="Courier New" pitchFamily="49" charset="0"/>
                <a:cs typeface="Courier New" pitchFamily="49" charset="0"/>
              </a:rPr>
              <a:t>(((a b) (3 4)) ((c a x) (2 3 #f)))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Rep 4 </a:t>
            </a:r>
            <a:r>
              <a:rPr lang="en-US" sz="2800" b="1" dirty="0">
                <a:solidFill>
                  <a:srgbClr val="00D609"/>
                </a:solidFill>
                <a:latin typeface="Courier New" pitchFamily="49" charset="0"/>
                <a:cs typeface="Courier New" pitchFamily="49" charset="0"/>
              </a:rPr>
              <a:t>(((a b). #(3 4)) ((c a x). #(2 3 #f)))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90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915400" cy="1371600"/>
          </a:xfrm>
        </p:spPr>
        <p:txBody>
          <a:bodyPr/>
          <a:lstStyle/>
          <a:p>
            <a:br>
              <a:rPr lang="en-US" sz="4000" b="1" dirty="0"/>
            </a:br>
            <a:r>
              <a:rPr lang="en-US" sz="4000" b="1" dirty="0"/>
              <a:t>Representation 4</a:t>
            </a:r>
            <a:br>
              <a:rPr lang="en-US" sz="4000" b="1" dirty="0"/>
            </a:br>
            <a:r>
              <a:rPr lang="en-US" sz="3600" b="1" dirty="0"/>
              <a:t>Ribcage structure with these improvements</a:t>
            </a:r>
          </a:p>
        </p:txBody>
      </p:sp>
      <p:pic>
        <p:nvPicPr>
          <p:cNvPr id="61443" name="Picture 3" descr="ribc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05000" y="2271714"/>
            <a:ext cx="6705600" cy="4586287"/>
          </a:xfrm>
          <a:ln/>
        </p:spPr>
      </p:pic>
    </p:spTree>
    <p:extLst>
      <p:ext uri="{BB962C8B-B14F-4D97-AF65-F5344CB8AC3E}">
        <p14:creationId xmlns:p14="http://schemas.microsoft.com/office/powerpoint/2010/main" val="188182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/>
              <a:t>CSSE 304   Day 19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828800"/>
            <a:ext cx="8686800" cy="2133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dirty="0"/>
              <a:t>Environment ADT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Environment Representations</a:t>
            </a:r>
          </a:p>
          <a:p>
            <a:pPr>
              <a:lnSpc>
                <a:spcPct val="80000"/>
              </a:lnSpc>
            </a:pPr>
            <a:r>
              <a:rPr lang="en-US" sz="3600" dirty="0"/>
              <a:t>Begin the Interpreter Project Intro</a:t>
            </a:r>
          </a:p>
          <a:p>
            <a:pPr>
              <a:lnSpc>
                <a:spcPct val="80000"/>
              </a:lnSpc>
            </a:pPr>
            <a:endParaRPr lang="en-US" sz="3600" dirty="0"/>
          </a:p>
          <a:p>
            <a:pPr>
              <a:lnSpc>
                <a:spcPct val="80000"/>
              </a:lnSpc>
            </a:pPr>
            <a:endParaRPr lang="en-US" sz="3600" dirty="0"/>
          </a:p>
          <a:p>
            <a:pPr>
              <a:lnSpc>
                <a:spcPct val="80000"/>
              </a:lnSpc>
            </a:pPr>
            <a:endParaRPr lang="en-US" sz="3600" dirty="0"/>
          </a:p>
          <a:p>
            <a:pPr>
              <a:lnSpc>
                <a:spcPct val="80000"/>
              </a:lnSpc>
            </a:pPr>
            <a:endParaRPr lang="en-US" sz="3600" dirty="0"/>
          </a:p>
          <a:p>
            <a:pPr>
              <a:lnSpc>
                <a:spcPct val="80000"/>
              </a:lnSpc>
            </a:pPr>
            <a:endParaRPr lang="en-US" sz="3600" dirty="0"/>
          </a:p>
          <a:p>
            <a:pPr>
              <a:lnSpc>
                <a:spcPct val="80000"/>
              </a:lnSpc>
            </a:pPr>
            <a:endParaRPr 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09600"/>
            <a:ext cx="8077200" cy="1143000"/>
          </a:xfrm>
        </p:spPr>
        <p:txBody>
          <a:bodyPr/>
          <a:lstStyle/>
          <a:p>
            <a:r>
              <a:rPr lang="en-US" dirty="0"/>
              <a:t>Implementing the ribcage (slide 1)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667000"/>
            <a:ext cx="8686800" cy="3581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(define empty-</a:t>
            </a:r>
            <a:r>
              <a:rPr lang="en-US" sz="2600" b="1" dirty="0" err="1">
                <a:latin typeface="Courier New" pitchFamily="49" charset="0"/>
              </a:rPr>
              <a:t>env</a:t>
            </a:r>
            <a:endParaRPr lang="en-US" sz="2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(lambda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'()))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(define extend-</a:t>
            </a:r>
            <a:r>
              <a:rPr lang="en-US" sz="2600" b="1" dirty="0" err="1">
                <a:latin typeface="Courier New" pitchFamily="49" charset="0"/>
              </a:rPr>
              <a:t>env</a:t>
            </a:r>
            <a:endParaRPr lang="en-US" sz="26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(lambda (</a:t>
            </a:r>
            <a:r>
              <a:rPr lang="en-US" sz="2600" b="1" dirty="0" err="1">
                <a:latin typeface="Courier New" pitchFamily="49" charset="0"/>
              </a:rPr>
              <a:t>syms</a:t>
            </a:r>
            <a:r>
              <a:rPr lang="en-US" sz="2600" b="1" dirty="0">
                <a:latin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</a:rPr>
              <a:t>vals</a:t>
            </a:r>
            <a:r>
              <a:rPr lang="en-US" sz="2600" b="1" dirty="0">
                <a:latin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(cons (</a:t>
            </a:r>
            <a:r>
              <a:rPr lang="en-US" sz="2600" b="1" dirty="0">
                <a:solidFill>
                  <a:srgbClr val="00FF00"/>
                </a:solidFill>
                <a:latin typeface="Courier New" pitchFamily="49" charset="0"/>
              </a:rPr>
              <a:t>cons</a:t>
            </a:r>
            <a:r>
              <a:rPr lang="en-US" sz="2600" b="1" dirty="0">
                <a:latin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</a:rPr>
              <a:t>syms</a:t>
            </a:r>
            <a:r>
              <a:rPr lang="en-US" sz="2600" b="1" dirty="0">
                <a:latin typeface="Courier New" pitchFamily="49" charset="0"/>
              </a:rPr>
              <a:t> (</a:t>
            </a:r>
            <a:r>
              <a:rPr lang="en-US" sz="2600" b="1" dirty="0">
                <a:solidFill>
                  <a:srgbClr val="00FF00"/>
                </a:solidFill>
                <a:latin typeface="Courier New" pitchFamily="49" charset="0"/>
              </a:rPr>
              <a:t>list-&gt;vector </a:t>
            </a:r>
            <a:r>
              <a:rPr lang="en-US" sz="2600" b="1" dirty="0" err="1">
                <a:latin typeface="Courier New" pitchFamily="49" charset="0"/>
              </a:rPr>
              <a:t>vals</a:t>
            </a:r>
            <a:r>
              <a:rPr lang="en-US" sz="2600" b="1" dirty="0">
                <a:latin typeface="Courier New" pitchFamily="49" charset="0"/>
              </a:rPr>
              <a:t>)) 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         env)))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544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924800" cy="1143000"/>
          </a:xfrm>
        </p:spPr>
        <p:txBody>
          <a:bodyPr/>
          <a:lstStyle/>
          <a:p>
            <a:r>
              <a:rPr lang="en-US" dirty="0"/>
              <a:t>Implementing the ribcage (slide 2)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209800"/>
            <a:ext cx="93726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apply-</a:t>
            </a:r>
            <a:r>
              <a:rPr lang="en-US" sz="2400" b="1" dirty="0" err="1">
                <a:latin typeface="Courier New" pitchFamily="49" charset="0"/>
              </a:rPr>
              <a:t>env</a:t>
            </a:r>
            <a:endParaRPr lang="en-US" sz="2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(if (null?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(error 'apply-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"No binding for ~s"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(let ((</a:t>
            </a:r>
            <a:r>
              <a:rPr lang="en-US" sz="2400" b="1" dirty="0" err="1">
                <a:latin typeface="Courier New" pitchFamily="49" charset="0"/>
              </a:rPr>
              <a:t>syms</a:t>
            </a:r>
            <a:r>
              <a:rPr lang="en-US" sz="2400" b="1" dirty="0">
                <a:latin typeface="Courier New" pitchFamily="49" charset="0"/>
              </a:rPr>
              <a:t> (car (car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</a:t>
            </a:r>
            <a:r>
              <a:rPr lang="en-US" sz="2400" b="1" dirty="0" err="1">
                <a:latin typeface="Courier New" pitchFamily="49" charset="0"/>
              </a:rPr>
              <a:t>vals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(car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(cdr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(let ([</a:t>
            </a:r>
            <a:r>
              <a:rPr lang="en-US" sz="2400" b="1" dirty="0" err="1">
                <a:latin typeface="Courier New" pitchFamily="49" charset="0"/>
              </a:rPr>
              <a:t>pos</a:t>
            </a:r>
            <a:r>
              <a:rPr lang="en-US" sz="2400" b="1" dirty="0">
                <a:latin typeface="Courier New" pitchFamily="49" charset="0"/>
              </a:rPr>
              <a:t> (rib-find-position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syms</a:t>
            </a:r>
            <a:r>
              <a:rPr lang="en-US" sz="2400" b="1" dirty="0">
                <a:latin typeface="Courier New" pitchFamily="49" charset="0"/>
              </a:rPr>
              <a:t>)])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(if (number? </a:t>
            </a:r>
            <a:r>
              <a:rPr lang="en-US" sz="2400" b="1" dirty="0" err="1">
                <a:latin typeface="Courier New" pitchFamily="49" charset="0"/>
              </a:rPr>
              <a:t>pos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vector-ref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vals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pos</a:t>
            </a:r>
            <a:r>
              <a:rPr lang="en-US" sz="2400" b="1" dirty="0">
                <a:latin typeface="Courier New" pitchFamily="49" charset="0"/>
              </a:rPr>
              <a:t>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(apply-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)))))))</a:t>
            </a:r>
          </a:p>
        </p:txBody>
      </p:sp>
    </p:spTree>
    <p:extLst>
      <p:ext uri="{BB962C8B-B14F-4D97-AF65-F5344CB8AC3E}">
        <p14:creationId xmlns:p14="http://schemas.microsoft.com/office/powerpoint/2010/main" val="2420179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924800" cy="1143000"/>
          </a:xfrm>
        </p:spPr>
        <p:txBody>
          <a:bodyPr/>
          <a:lstStyle/>
          <a:p>
            <a:r>
              <a:rPr lang="en-US" dirty="0"/>
              <a:t>Compare with “List of lists” implementation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209800"/>
            <a:ext cx="93726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apply-</a:t>
            </a:r>
            <a:r>
              <a:rPr lang="en-US" sz="2400" b="1" dirty="0" err="1">
                <a:latin typeface="Courier New" pitchFamily="49" charset="0"/>
              </a:rPr>
              <a:t>env</a:t>
            </a:r>
            <a:endParaRPr lang="en-US" sz="2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(if (null?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(error 'apply-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"No binding for ~s"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(let ((</a:t>
            </a:r>
            <a:r>
              <a:rPr lang="en-US" sz="2400" b="1" dirty="0" err="1">
                <a:latin typeface="Courier New" pitchFamily="49" charset="0"/>
              </a:rPr>
              <a:t>syms</a:t>
            </a:r>
            <a:r>
              <a:rPr lang="en-US" sz="2400" b="1" dirty="0">
                <a:latin typeface="Courier New" pitchFamily="49" charset="0"/>
              </a:rPr>
              <a:t> (car (car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</a:t>
            </a:r>
            <a:r>
              <a:rPr lang="en-US" sz="2400" b="1" dirty="0" err="1">
                <a:latin typeface="Courier New" pitchFamily="49" charset="0"/>
              </a:rPr>
              <a:t>vals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cadr</a:t>
            </a:r>
            <a:r>
              <a:rPr lang="en-US" sz="2400" b="1" dirty="0">
                <a:latin typeface="Courier New" pitchFamily="49" charset="0"/>
              </a:rPr>
              <a:t> (car env)))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(cdr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(let ([</a:t>
            </a:r>
            <a:r>
              <a:rPr lang="en-US" sz="2400" b="1" dirty="0" err="1">
                <a:latin typeface="Courier New" pitchFamily="49" charset="0"/>
              </a:rPr>
              <a:t>pos</a:t>
            </a:r>
            <a:r>
              <a:rPr lang="en-US" sz="2400" b="1" dirty="0">
                <a:latin typeface="Courier New" pitchFamily="49" charset="0"/>
              </a:rPr>
              <a:t> (rib-find-position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syms</a:t>
            </a:r>
            <a:r>
              <a:rPr lang="en-US" sz="2400" b="1" dirty="0">
                <a:latin typeface="Courier New" pitchFamily="49" charset="0"/>
              </a:rPr>
              <a:t>)])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(if (number? </a:t>
            </a:r>
            <a:r>
              <a:rPr lang="en-US" sz="2400" b="1" dirty="0" err="1">
                <a:latin typeface="Courier New" pitchFamily="49" charset="0"/>
              </a:rPr>
              <a:t>pos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list-ref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vals</a:t>
            </a:r>
            <a:r>
              <a:rPr lang="en-US" sz="2400" b="1" dirty="0">
                <a:latin typeface="Courier New" pitchFamily="49" charset="0"/>
              </a:rPr>
              <a:t> pos)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(apply-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sym</a:t>
            </a:r>
            <a:r>
              <a:rPr lang="en-US" sz="2400" b="1" dirty="0">
                <a:latin typeface="Courier New" pitchFamily="49" charset="0"/>
              </a:rPr>
              <a:t>)))))))</a:t>
            </a:r>
          </a:p>
        </p:txBody>
      </p:sp>
    </p:spTree>
    <p:extLst>
      <p:ext uri="{BB962C8B-B14F-4D97-AF65-F5344CB8AC3E}">
        <p14:creationId xmlns:p14="http://schemas.microsoft.com/office/powerpoint/2010/main" val="1557834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dirty="0"/>
              <a:t>Implementation 5</a:t>
            </a:r>
            <a:br>
              <a:rPr lang="en-US" dirty="0"/>
            </a:br>
            <a:r>
              <a:rPr lang="en-US" dirty="0"/>
              <a:t>callbacks (continuations)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057400"/>
            <a:ext cx="7772400" cy="4114800"/>
          </a:xfrm>
        </p:spPr>
        <p:txBody>
          <a:bodyPr/>
          <a:lstStyle/>
          <a:p>
            <a:r>
              <a:rPr lang="en-US" dirty="0"/>
              <a:t>This is what I use in the interpreter code.  </a:t>
            </a:r>
          </a:p>
          <a:p>
            <a:r>
              <a:rPr lang="en-US" dirty="0"/>
              <a:t>Change the interface so </a:t>
            </a:r>
            <a:r>
              <a:rPr lang="en-US" b="1" dirty="0">
                <a:solidFill>
                  <a:srgbClr val="00FF00"/>
                </a:solidFill>
              </a:rPr>
              <a:t>apply-env </a:t>
            </a:r>
            <a:r>
              <a:rPr lang="en-US" dirty="0"/>
              <a:t>expects: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An environment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 symbol, the variable to be looked up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 "succeed" callback function, applied to the value of the variable if the variable is found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 "fail" callback function, applied ot no arguments if the variable is not found.</a:t>
            </a:r>
          </a:p>
        </p:txBody>
      </p:sp>
    </p:spTree>
    <p:extLst>
      <p:ext uri="{BB962C8B-B14F-4D97-AF65-F5344CB8AC3E}">
        <p14:creationId xmlns:p14="http://schemas.microsoft.com/office/powerpoint/2010/main" val="1783464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apply-env</a:t>
            </a:r>
            <a:r>
              <a:rPr lang="en-US" dirty="0"/>
              <a:t> with callbacks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286000"/>
            <a:ext cx="9296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apply-env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(env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succeed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(cases environment env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[empty-env-record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[extended-env-record 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env)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(let ([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(list-find-position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(if (number?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(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succeed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(list-ref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(apply-env env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succeed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)))])))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1455004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This is a modification of Representation 2; we could modify Representation 3 or 4 in a similar way.</a:t>
            </a:r>
          </a:p>
        </p:txBody>
      </p:sp>
    </p:spTree>
    <p:extLst>
      <p:ext uri="{BB962C8B-B14F-4D97-AF65-F5344CB8AC3E}">
        <p14:creationId xmlns:p14="http://schemas.microsoft.com/office/powerpoint/2010/main" val="3322339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Project 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70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382000" cy="1143000"/>
          </a:xfrm>
        </p:spPr>
        <p:txBody>
          <a:bodyPr/>
          <a:lstStyle/>
          <a:p>
            <a:r>
              <a:rPr lang="en-US" sz="4000" dirty="0"/>
              <a:t>Ready to write an  interpreter!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610600" cy="4495800"/>
          </a:xfrm>
        </p:spPr>
        <p:txBody>
          <a:bodyPr/>
          <a:lstStyle/>
          <a:p>
            <a:r>
              <a:rPr lang="en-US" sz="3600" dirty="0"/>
              <a:t>We have</a:t>
            </a:r>
          </a:p>
          <a:p>
            <a:pPr lvl="1"/>
            <a:r>
              <a:rPr lang="en-US" dirty="0"/>
              <a:t>A parser that produces abstract expression trees</a:t>
            </a:r>
          </a:p>
          <a:p>
            <a:pPr lvl="1"/>
            <a:r>
              <a:rPr lang="en-US" dirty="0"/>
              <a:t>error checking</a:t>
            </a:r>
          </a:p>
          <a:p>
            <a:pPr lvl="1"/>
            <a:r>
              <a:rPr lang="en-US" dirty="0"/>
              <a:t>Environments implementations</a:t>
            </a:r>
          </a:p>
          <a:p>
            <a:pPr lvl="1"/>
            <a:r>
              <a:rPr lang="en-US" dirty="0"/>
              <a:t>lexical-address</a:t>
            </a:r>
          </a:p>
          <a:p>
            <a:pPr lvl="1"/>
            <a:r>
              <a:rPr lang="en-US" dirty="0"/>
              <a:t>A knowledge of how closures and environments work</a:t>
            </a:r>
          </a:p>
          <a:p>
            <a:pPr lvl="1"/>
            <a:r>
              <a:rPr lang="en-US" dirty="0"/>
              <a:t>Soon we will also have CPS</a:t>
            </a:r>
          </a:p>
          <a:p>
            <a:r>
              <a:rPr lang="en-US" sz="3600" dirty="0"/>
              <a:t>The rest is mostly details</a:t>
            </a:r>
          </a:p>
        </p:txBody>
      </p:sp>
    </p:spTree>
    <p:extLst>
      <p:ext uri="{BB962C8B-B14F-4D97-AF65-F5344CB8AC3E}">
        <p14:creationId xmlns:p14="http://schemas.microsoft.com/office/powerpoint/2010/main" val="339519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381000"/>
            <a:ext cx="8229600" cy="1143000"/>
          </a:xfrm>
        </p:spPr>
        <p:txBody>
          <a:bodyPr/>
          <a:lstStyle/>
          <a:p>
            <a:r>
              <a:rPr lang="en-US" sz="3200" dirty="0"/>
              <a:t>Assignments weeks 6-10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68079"/>
              </p:ext>
            </p:extLst>
          </p:nvPr>
        </p:nvGraphicFramePr>
        <p:xfrm>
          <a:off x="1900990" y="533402"/>
          <a:ext cx="7958455" cy="648388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07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Tentative 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Emphasis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8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 (team)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primitive procedures,</a:t>
                      </a:r>
                      <a:r>
                        <a:rPr lang="en-US" baseline="0" dirty="0"/>
                        <a:t> literals, </a:t>
                      </a:r>
                      <a:r>
                        <a:rPr lang="en-US" dirty="0"/>
                        <a:t>lambda, let,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 (team)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expand-syntax, cond, and, or, while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 (individual)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CPS, </a:t>
                      </a:r>
                      <a:r>
                        <a:rPr lang="en-US" strike="sngStrike" baseline="0" dirty="0"/>
                        <a:t>memoize</a:t>
                      </a:r>
                      <a:r>
                        <a:rPr lang="en-US" dirty="0"/>
                        <a:t>, </a:t>
                      </a:r>
                      <a:br>
                        <a:rPr lang="en-US" dirty="0"/>
                      </a:br>
                      <a:r>
                        <a:rPr lang="en-US" dirty="0"/>
                        <a:t>multi-value</a:t>
                      </a:r>
                      <a:r>
                        <a:rPr lang="en-US" baseline="0" dirty="0"/>
                        <a:t> returns</a:t>
                      </a:r>
                      <a:endParaRPr lang="en-US" b="1" dirty="0">
                        <a:solidFill>
                          <a:srgbClr val="3333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7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 (team)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letrec, named let, while loop as syntax expansion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 (team)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 32 and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define, set!, reference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 (team)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Days 35 and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CPS with data structure continuations, call/cc, advanced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 (individual)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39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Imperative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32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 credit</a:t>
                      </a:r>
                      <a:br>
                        <a:rPr lang="en-US" dirty="0"/>
                      </a:br>
                      <a:r>
                        <a:rPr lang="en-US" dirty="0"/>
                        <a:t>150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Demo it by</a:t>
                      </a:r>
                      <a:r>
                        <a:rPr lang="en-US" baseline="0" dirty="0"/>
                        <a:t> 2:00 PM 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Wednesday of exam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58955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project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do I have you write an interpreter?</a:t>
            </a:r>
          </a:p>
          <a:p>
            <a:r>
              <a:rPr lang="en-US" b="1" dirty="0"/>
              <a:t>What is an interpreter? </a:t>
            </a:r>
          </a:p>
          <a:p>
            <a:pPr lvl="1"/>
            <a:r>
              <a:rPr lang="en-US" b="1" dirty="0"/>
              <a:t>A mapping from </a:t>
            </a:r>
            <a:br>
              <a:rPr lang="en-US" b="1" dirty="0"/>
            </a:br>
            <a:r>
              <a:rPr lang="en-US" b="1" dirty="0"/>
              <a:t>__</a:t>
            </a:r>
            <a:r>
              <a:rPr lang="en-US" b="1" dirty="0">
                <a:solidFill>
                  <a:srgbClr val="00FF00"/>
                </a:solidFill>
              </a:rPr>
              <a:t>source code</a:t>
            </a:r>
            <a:r>
              <a:rPr lang="en-US" b="1" dirty="0"/>
              <a:t>___  to _____</a:t>
            </a:r>
            <a:r>
              <a:rPr lang="en-US" b="1" dirty="0">
                <a:solidFill>
                  <a:srgbClr val="00FF00"/>
                </a:solidFill>
              </a:rPr>
              <a:t>meaning</a:t>
            </a:r>
            <a:r>
              <a:rPr lang="en-US" b="1" dirty="0"/>
              <a:t>___ .</a:t>
            </a:r>
          </a:p>
        </p:txBody>
      </p:sp>
    </p:spTree>
    <p:extLst>
      <p:ext uri="{BB962C8B-B14F-4D97-AF65-F5344CB8AC3E}">
        <p14:creationId xmlns:p14="http://schemas.microsoft.com/office/powerpoint/2010/main" val="338639249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/>
              <a:t>Major parts of an interpreter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19200"/>
            <a:ext cx="8686800" cy="5638800"/>
          </a:xfrm>
        </p:spPr>
        <p:txBody>
          <a:bodyPr/>
          <a:lstStyle/>
          <a:p>
            <a:r>
              <a:rPr lang="en-US" sz="2800" dirty="0"/>
              <a:t>Front-end Analysis</a:t>
            </a:r>
          </a:p>
          <a:p>
            <a:pPr lvl="1"/>
            <a:r>
              <a:rPr lang="en-US" sz="2400" dirty="0"/>
              <a:t>Lexical analysis (scanning)</a:t>
            </a:r>
            <a:br>
              <a:rPr lang="en-US" sz="2400" dirty="0"/>
            </a:br>
            <a:r>
              <a:rPr lang="en-US" sz="2400" b="1" dirty="0">
                <a:solidFill>
                  <a:srgbClr val="00FF00"/>
                </a:solidFill>
              </a:rPr>
              <a:t>What are the pieces (tokens) of the program?</a:t>
            </a:r>
          </a:p>
          <a:p>
            <a:pPr lvl="1"/>
            <a:r>
              <a:rPr lang="en-US" sz="2400" dirty="0"/>
              <a:t>Syntax analysis (parsing, lexical address)</a:t>
            </a:r>
            <a:br>
              <a:rPr lang="en-US" sz="2400" dirty="0"/>
            </a:br>
            <a:r>
              <a:rPr lang="en-US" sz="2400" b="1" dirty="0">
                <a:solidFill>
                  <a:srgbClr val="00FF00"/>
                </a:solidFill>
              </a:rPr>
              <a:t>How do the pieces fit together (AST)?</a:t>
            </a:r>
          </a:p>
          <a:p>
            <a:pPr lvl="1"/>
            <a:r>
              <a:rPr lang="en-US" sz="2400" dirty="0"/>
              <a:t>Type checking/coercion. (not in Scheme) </a:t>
            </a:r>
            <a:br>
              <a:rPr lang="en-US" sz="2400" dirty="0"/>
            </a:br>
            <a:r>
              <a:rPr lang="en-US" sz="2400" b="1" dirty="0">
                <a:solidFill>
                  <a:srgbClr val="00FF00"/>
                </a:solidFill>
              </a:rPr>
              <a:t>Are the types of things consistent with their uses?</a:t>
            </a:r>
          </a:p>
          <a:p>
            <a:pPr marL="342900" lvl="2" indent="-342900"/>
            <a:r>
              <a:rPr lang="en-US" sz="2800" dirty="0"/>
              <a:t>Optimization of the code</a:t>
            </a:r>
          </a:p>
          <a:p>
            <a:pPr marL="800100" lvl="3" indent="-342900"/>
            <a:r>
              <a:rPr lang="en-US" dirty="0"/>
              <a:t>We will not discuss this much </a:t>
            </a:r>
            <a:r>
              <a:rPr lang="en-US" sz="1600" dirty="0"/>
              <a:t>(Take CSSE 404)</a:t>
            </a:r>
            <a:endParaRPr lang="en-US" sz="2800" dirty="0"/>
          </a:p>
          <a:p>
            <a:r>
              <a:rPr lang="en-US" sz="2800" dirty="0"/>
              <a:t>Evaluation</a:t>
            </a:r>
          </a:p>
          <a:p>
            <a:pPr lvl="1"/>
            <a:r>
              <a:rPr lang="en-US" sz="2400" dirty="0"/>
              <a:t>This is the part that we will focus on</a:t>
            </a:r>
          </a:p>
          <a:p>
            <a:pPr lvl="2"/>
            <a:r>
              <a:rPr lang="en-US" sz="2000" dirty="0"/>
              <a:t>You have already done most of the analysis (A10, A11).</a:t>
            </a:r>
          </a:p>
          <a:p>
            <a:pPr lvl="2"/>
            <a:r>
              <a:rPr lang="en-US" sz="2000" dirty="0"/>
              <a:t>We will use the environment ADT.</a:t>
            </a:r>
          </a:p>
        </p:txBody>
      </p:sp>
    </p:spTree>
    <p:extLst>
      <p:ext uri="{BB962C8B-B14F-4D97-AF65-F5344CB8AC3E}">
        <p14:creationId xmlns:p14="http://schemas.microsoft.com/office/powerpoint/2010/main" val="248066701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3400" y="1676400"/>
            <a:ext cx="10896600" cy="1500187"/>
          </a:xfrm>
        </p:spPr>
        <p:txBody>
          <a:bodyPr/>
          <a:lstStyle/>
          <a:p>
            <a:pPr algn="ctr"/>
            <a:r>
              <a:rPr lang="en-US" sz="3600" dirty="0"/>
              <a:t>We now know how environments are supposed to behave.</a:t>
            </a:r>
          </a:p>
          <a:p>
            <a:pPr algn="ctr"/>
            <a:r>
              <a:rPr lang="en-US" sz="3600" dirty="0"/>
              <a:t>Next question: How can we implement them?</a:t>
            </a:r>
            <a:br>
              <a:rPr lang="en-US" sz="2800" dirty="0"/>
            </a:br>
            <a:endParaRPr lang="en-US" sz="2800" dirty="0"/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2667000"/>
            <a:ext cx="9296400" cy="1362075"/>
          </a:xfrm>
        </p:spPr>
        <p:txBody>
          <a:bodyPr/>
          <a:lstStyle/>
          <a:p>
            <a:r>
              <a:rPr lang="en-US" sz="6600" dirty="0">
                <a:solidFill>
                  <a:srgbClr val="FFFF00"/>
                </a:solidFill>
              </a:rPr>
              <a:t>environment</a:t>
            </a:r>
            <a:r>
              <a:rPr lang="en-US" sz="5400" dirty="0">
                <a:solidFill>
                  <a:srgbClr val="FFFF00"/>
                </a:solidFill>
              </a:rPr>
              <a:t>  </a:t>
            </a:r>
            <a:r>
              <a:rPr lang="en-US" sz="6600" dirty="0">
                <a:solidFill>
                  <a:srgbClr val="FFFF00"/>
                </a:solidFill>
              </a:rPr>
              <a:t>ADT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75CD5BE-252F-4A21-8B4B-F571F4870CB3}"/>
              </a:ext>
            </a:extLst>
          </p:cNvPr>
          <p:cNvSpPr txBox="1">
            <a:spLocks/>
          </p:cNvSpPr>
          <p:nvPr/>
        </p:nvSpPr>
        <p:spPr bwMode="auto">
          <a:xfrm>
            <a:off x="685800" y="4672013"/>
            <a:ext cx="10896600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chemeClr val="bg1"/>
                </a:solidFill>
                <a:latin typeface="+mn-lt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algn="ctr"/>
            <a:r>
              <a:rPr lang="en-US" sz="3600" kern="0" dirty="0"/>
              <a:t>We may have time to do some of this today</a:t>
            </a:r>
            <a:endParaRPr lang="en-US" sz="2800" kern="0" dirty="0"/>
          </a:p>
          <a:p>
            <a:pPr algn="ctr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421048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is Scheme </a:t>
            </a:r>
            <a:br>
              <a:rPr lang="en-US" b="1" dirty="0"/>
            </a:br>
            <a:r>
              <a:rPr lang="en-US" b="1" dirty="0"/>
              <a:t>… the implementation language? </a:t>
            </a:r>
          </a:p>
          <a:p>
            <a:pPr lvl="1"/>
            <a:r>
              <a:rPr lang="en-US" b="1" dirty="0"/>
              <a:t>In CSSE 404, …</a:t>
            </a:r>
          </a:p>
          <a:p>
            <a:r>
              <a:rPr lang="en-US" b="1" dirty="0"/>
              <a:t>… the source language?</a:t>
            </a:r>
          </a:p>
          <a:p>
            <a:r>
              <a:rPr lang="en-US" b="1" dirty="0"/>
              <a:t>They do it differently in the EoPL book.</a:t>
            </a:r>
          </a:p>
        </p:txBody>
      </p:sp>
    </p:spTree>
    <p:extLst>
      <p:ext uri="{BB962C8B-B14F-4D97-AF65-F5344CB8AC3E}">
        <p14:creationId xmlns:p14="http://schemas.microsoft.com/office/powerpoint/2010/main" val="276926363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10744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; evaluator for simple expressions. Possible starting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; point for first interpreter assignment. </a:t>
            </a:r>
            <a:r>
              <a:rPr lang="en-US" sz="2200" b="1" dirty="0">
                <a:solidFill>
                  <a:srgbClr val="00FF00"/>
                </a:solidFill>
                <a:latin typeface="Courier New" pitchFamily="49" charset="0"/>
              </a:rPr>
              <a:t>In file </a:t>
            </a:r>
            <a:r>
              <a:rPr lang="en-US" sz="2200" b="1" dirty="0" err="1">
                <a:solidFill>
                  <a:srgbClr val="00FF00"/>
                </a:solidFill>
                <a:latin typeface="Courier New" pitchFamily="49" charset="0"/>
              </a:rPr>
              <a:t>main.ss</a:t>
            </a:r>
            <a:endParaRPr lang="en-US" sz="22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; ;   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; Claude Anderson.  Last modified January, 2020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(load "chez-init.ss")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(define load-all</a:t>
            </a:r>
            <a:r>
              <a:rPr lang="en-US" sz="2200" dirty="0">
                <a:latin typeface="Courier New" pitchFamily="49" charset="0"/>
              </a:rPr>
              <a:t> ; make it easy to reload the files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(lambda ()     </a:t>
            </a:r>
            <a:r>
              <a:rPr lang="en-US" sz="2200" dirty="0">
                <a:latin typeface="Courier New" pitchFamily="49" charset="0"/>
              </a:rPr>
              <a:t>; when you are testing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(load "</a:t>
            </a:r>
            <a:r>
              <a:rPr lang="en-US" sz="2200" b="1" dirty="0" err="1">
                <a:latin typeface="Courier New" pitchFamily="49" charset="0"/>
              </a:rPr>
              <a:t>datatypes.ss</a:t>
            </a:r>
            <a:r>
              <a:rPr lang="en-US" sz="2200" b="1" dirty="0">
                <a:latin typeface="Courier New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(load "parse-</a:t>
            </a:r>
            <a:r>
              <a:rPr lang="en-US" sz="2200" b="1" dirty="0" err="1">
                <a:latin typeface="Courier New" pitchFamily="49" charset="0"/>
              </a:rPr>
              <a:t>procs.ss</a:t>
            </a:r>
            <a:r>
              <a:rPr lang="en-US" sz="2200" b="1" dirty="0">
                <a:latin typeface="Courier New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(load "syntax-</a:t>
            </a:r>
            <a:r>
              <a:rPr lang="en-US" sz="2200" b="1" dirty="0" err="1">
                <a:latin typeface="Courier New" pitchFamily="49" charset="0"/>
              </a:rPr>
              <a:t>expand.ss</a:t>
            </a:r>
            <a:r>
              <a:rPr lang="en-US" sz="2200" b="1" dirty="0">
                <a:latin typeface="Courier New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(load "env-</a:t>
            </a:r>
            <a:r>
              <a:rPr lang="en-US" sz="2200" b="1" dirty="0" err="1">
                <a:latin typeface="Courier New" pitchFamily="49" charset="0"/>
              </a:rPr>
              <a:t>procs.ss</a:t>
            </a:r>
            <a:r>
              <a:rPr lang="en-US" sz="2200" b="1" dirty="0">
                <a:latin typeface="Courier New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(load "</a:t>
            </a:r>
            <a:r>
              <a:rPr lang="en-US" sz="2200" b="1" dirty="0" err="1">
                <a:latin typeface="Courier New" pitchFamily="49" charset="0"/>
              </a:rPr>
              <a:t>continuations.ss</a:t>
            </a:r>
            <a:r>
              <a:rPr lang="en-US" sz="2200" b="1" dirty="0">
                <a:latin typeface="Courier New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(load "</a:t>
            </a:r>
            <a:r>
              <a:rPr lang="en-US" sz="2200" b="1" dirty="0" err="1">
                <a:latin typeface="Courier New" pitchFamily="49" charset="0"/>
              </a:rPr>
              <a:t>interpreter.ss</a:t>
            </a:r>
            <a:r>
              <a:rPr lang="en-US" sz="2200" b="1" dirty="0">
                <a:latin typeface="Courier New" pitchFamily="49" charset="0"/>
              </a:rPr>
              <a:t>")))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(load-all)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xfrm>
            <a:off x="2425700" y="304800"/>
            <a:ext cx="7340600" cy="381000"/>
          </a:xfrm>
        </p:spPr>
        <p:txBody>
          <a:bodyPr/>
          <a:lstStyle/>
          <a:p>
            <a:r>
              <a:rPr lang="en-US" sz="4000"/>
              <a:t>Load everything up!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48768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Code is  linked from the Schedule page.  </a:t>
            </a:r>
            <a:br>
              <a:rPr lang="en-US" b="1" dirty="0">
                <a:solidFill>
                  <a:srgbClr val="00FF00"/>
                </a:solidFill>
              </a:rPr>
            </a:br>
            <a:r>
              <a:rPr lang="en-US" b="1" dirty="0">
                <a:solidFill>
                  <a:srgbClr val="00FF00"/>
                </a:solidFill>
              </a:rPr>
              <a:t>There is also a single-file version.</a:t>
            </a:r>
          </a:p>
        </p:txBody>
      </p:sp>
    </p:spTree>
    <p:extLst>
      <p:ext uri="{BB962C8B-B14F-4D97-AF65-F5344CB8AC3E}">
        <p14:creationId xmlns:p14="http://schemas.microsoft.com/office/powerpoint/2010/main" val="365429455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700" y="228600"/>
            <a:ext cx="7340600" cy="457200"/>
          </a:xfrm>
        </p:spPr>
        <p:txBody>
          <a:bodyPr/>
          <a:lstStyle/>
          <a:p>
            <a:r>
              <a:rPr lang="en-US" sz="4000" dirty="0"/>
              <a:t>CSSE 304 Interpreter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839200" cy="5029200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sz="2800" b="1" dirty="0">
                <a:solidFill>
                  <a:srgbClr val="00FF00"/>
                </a:solidFill>
              </a:rPr>
              <a:t>Read-eval-print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(rep)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FF00"/>
                </a:solidFill>
              </a:rPr>
              <a:t>loop</a:t>
            </a:r>
            <a:r>
              <a:rPr lang="en-US" sz="2800" dirty="0"/>
              <a:t>: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Print a prompt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Read the next form (e.g., expression) to be evaluated.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Parse the form to give an abstract syntax tree (AST).  </a:t>
            </a:r>
            <a:r>
              <a:rPr lang="en-US" b="1" dirty="0">
                <a:solidFill>
                  <a:srgbClr val="00FF00"/>
                </a:solidFill>
                <a:ea typeface="+mn-ea"/>
                <a:cs typeface="+mn-cs"/>
              </a:rPr>
              <a:t>A11b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Syntax-expand the AST to produce an AST that only has core forms.   </a:t>
            </a:r>
            <a:r>
              <a:rPr lang="en-US" b="1" dirty="0">
                <a:solidFill>
                  <a:srgbClr val="00FF00"/>
                </a:solidFill>
                <a:ea typeface="+mn-ea"/>
                <a:cs typeface="+mn-cs"/>
              </a:rPr>
              <a:t>A14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Evaluate the expanded AST to produce a value.    </a:t>
            </a:r>
            <a:br>
              <a:rPr lang="en-US" sz="2400" dirty="0"/>
            </a:br>
            <a:r>
              <a:rPr lang="en-US" b="1" dirty="0">
                <a:solidFill>
                  <a:srgbClr val="00FF00"/>
                </a:solidFill>
                <a:ea typeface="+mn-ea"/>
                <a:cs typeface="+mn-cs"/>
              </a:rPr>
              <a:t>A13, A16, A17, A18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Print the value (if not void) and repeat all of these steps.  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Imperative form </a:t>
            </a:r>
            <a:r>
              <a:rPr lang="en-US" sz="2000" b="1" dirty="0">
                <a:solidFill>
                  <a:srgbClr val="00FF00"/>
                </a:solidFill>
              </a:rPr>
              <a:t>A14</a:t>
            </a:r>
            <a:endParaRPr lang="en-US" sz="2400" dirty="0"/>
          </a:p>
          <a:p>
            <a:pPr>
              <a:spcBef>
                <a:spcPct val="5000"/>
              </a:spcBef>
            </a:pPr>
            <a:r>
              <a:rPr lang="en-US" sz="2400" dirty="0"/>
              <a:t>Alternate interface for grading program:</a:t>
            </a:r>
          </a:p>
          <a:p>
            <a:pPr lvl="1">
              <a:spcBef>
                <a:spcPct val="5000"/>
              </a:spcBef>
            </a:pPr>
            <a:r>
              <a:rPr lang="en-US" b="1" dirty="0">
                <a:solidFill>
                  <a:srgbClr val="00FF00"/>
                </a:solidFill>
                <a:ea typeface="+mn-ea"/>
                <a:cs typeface="+mn-cs"/>
              </a:rPr>
              <a:t>(eval-one-exp  &lt;exp&gt;)</a:t>
            </a:r>
          </a:p>
        </p:txBody>
      </p:sp>
    </p:spTree>
    <p:extLst>
      <p:ext uri="{BB962C8B-B14F-4D97-AF65-F5344CB8AC3E}">
        <p14:creationId xmlns:p14="http://schemas.microsoft.com/office/powerpoint/2010/main" val="1611329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7340600" cy="381000"/>
          </a:xfrm>
        </p:spPr>
        <p:txBody>
          <a:bodyPr/>
          <a:lstStyle/>
          <a:p>
            <a:r>
              <a:rPr lang="en-US" sz="4000" dirty="0"/>
              <a:t>read-eval-print loop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11353800" cy="4419600"/>
          </a:xfrm>
          <a:solidFill>
            <a:srgbClr val="151557"/>
          </a:solidFill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rep     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"read-</a:t>
            </a:r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-print" loop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(display "--&gt; ")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new prompt on purpose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(let ([answer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(top-level-eval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this calls eval-exp</a:t>
            </a: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(parse-expression (read)))])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</a:t>
            </a:r>
            <a:r>
              <a:rPr lang="en-US" sz="2400" b="1" dirty="0" err="1">
                <a:latin typeface="Courier New" pitchFamily="49" charset="0"/>
              </a:rPr>
              <a:t>eopl:pretty</a:t>
            </a:r>
            <a:r>
              <a:rPr lang="en-US" sz="2400" b="1" dirty="0">
                <a:latin typeface="Courier New" pitchFamily="49" charset="0"/>
              </a:rPr>
              <a:t>-print answer)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TODO: are there answers that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     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should display differently?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(rep))))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tail-recursive, stack doesn't grow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000" dirty="0">
              <a:solidFill>
                <a:srgbClr val="FF33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800" b="1" dirty="0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2057400" y="762000"/>
            <a:ext cx="8153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main driver for the interactive interpreter.  The major part that is left for you to write is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top-level-eval</a:t>
            </a:r>
            <a:r>
              <a:rPr lang="en-US" sz="2800" dirty="0">
                <a:solidFill>
                  <a:schemeClr val="bg1"/>
                </a:solidFill>
              </a:rPr>
              <a:t> (and the procedures that it calls).</a:t>
            </a:r>
          </a:p>
        </p:txBody>
      </p:sp>
    </p:spTree>
    <p:extLst>
      <p:ext uri="{BB962C8B-B14F-4D97-AF65-F5344CB8AC3E}">
        <p14:creationId xmlns:p14="http://schemas.microsoft.com/office/powerpoint/2010/main" val="368320214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10363200" cy="1143000"/>
          </a:xfrm>
        </p:spPr>
        <p:txBody>
          <a:bodyPr/>
          <a:lstStyle/>
          <a:p>
            <a:r>
              <a:rPr lang="en-US" dirty="0"/>
              <a:t>top-level-eval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822960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(define top-level-eval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(lambda (parsed-form)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(eval-</a:t>
            </a:r>
            <a:r>
              <a:rPr lang="en-US" b="1" dirty="0" err="1">
                <a:latin typeface="Courier New" pitchFamily="49" charset="0"/>
              </a:rPr>
              <a:t>exp</a:t>
            </a:r>
            <a:r>
              <a:rPr lang="en-US" b="1" dirty="0">
                <a:latin typeface="Courier New" pitchFamily="49" charset="0"/>
              </a:rPr>
              <a:t> parsed-form))</a:t>
            </a:r>
            <a:r>
              <a:rPr lang="en-US" dirty="0">
                <a:latin typeface="Courier New" pitchFamily="49" charset="0"/>
              </a:rPr>
              <a:t>)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209800" y="3505200"/>
            <a:ext cx="7848600" cy="314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FFFF00"/>
                </a:solidFill>
              </a:rPr>
              <a:t>Later we'll add some syntactic forms  that are not expressions; for example, </a:t>
            </a:r>
            <a:br>
              <a:rPr lang="en-US" sz="3200" b="1" dirty="0">
                <a:solidFill>
                  <a:srgbClr val="0033CC"/>
                </a:solidFill>
              </a:rPr>
            </a:br>
            <a:r>
              <a:rPr lang="en-US" sz="3200" b="1" dirty="0">
                <a:solidFill>
                  <a:srgbClr val="0033CC"/>
                </a:solidFill>
              </a:rPr>
              <a:t>    </a:t>
            </a:r>
            <a:r>
              <a:rPr lang="en-US" sz="3200" b="1" dirty="0">
                <a:solidFill>
                  <a:srgbClr val="00D30F"/>
                </a:solidFill>
                <a:latin typeface="Courier New" pitchFamily="49" charset="0"/>
              </a:rPr>
              <a:t>(define var exp)</a:t>
            </a:r>
            <a:endParaRPr lang="en-US" sz="3200" b="1" dirty="0">
              <a:solidFill>
                <a:srgbClr val="FFFF00"/>
              </a:solidFill>
            </a:endParaRPr>
          </a:p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00B050"/>
                </a:solidFill>
              </a:rPr>
              <a:t>eval-exp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may not be sufficient for those forms, so we may need to add other cases to </a:t>
            </a:r>
            <a:br>
              <a:rPr lang="en-US" sz="3200" b="1" dirty="0"/>
            </a:br>
            <a:r>
              <a:rPr lang="en-US" sz="3200" b="1" dirty="0">
                <a:solidFill>
                  <a:srgbClr val="00B050"/>
                </a:solidFill>
                <a:latin typeface="Courier New" pitchFamily="49" charset="0"/>
              </a:rPr>
              <a:t>top-level-eval</a:t>
            </a:r>
            <a:r>
              <a:rPr lang="en-US" sz="3200" b="1" dirty="0"/>
              <a:t>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304800"/>
            <a:ext cx="6629400" cy="381000"/>
          </a:xfrm>
        </p:spPr>
        <p:txBody>
          <a:bodyPr/>
          <a:lstStyle/>
          <a:p>
            <a:r>
              <a:rPr lang="en-US" sz="4000"/>
              <a:t>representing procedures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11963400" cy="4648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(define-</a:t>
            </a:r>
            <a:r>
              <a:rPr lang="en-US" b="1" dirty="0" err="1">
                <a:latin typeface="Courier New" pitchFamily="49" charset="0"/>
              </a:rPr>
              <a:t>datatype</a:t>
            </a:r>
            <a:r>
              <a:rPr lang="en-US" b="1" dirty="0">
                <a:latin typeface="Courier New" pitchFamily="49" charset="0"/>
              </a:rPr>
              <a:t> proc-</a:t>
            </a:r>
            <a:r>
              <a:rPr lang="en-US" b="1" dirty="0" err="1">
                <a:latin typeface="Courier New" pitchFamily="49" charset="0"/>
              </a:rPr>
              <a:t>val</a:t>
            </a:r>
            <a:r>
              <a:rPr lang="en-US" b="1" dirty="0">
                <a:latin typeface="Courier New" pitchFamily="49" charset="0"/>
              </a:rPr>
              <a:t> proc-</a:t>
            </a:r>
            <a:r>
              <a:rPr lang="en-US" b="1" dirty="0" err="1">
                <a:latin typeface="Courier New" pitchFamily="49" charset="0"/>
              </a:rPr>
              <a:t>val</a:t>
            </a:r>
            <a:r>
              <a:rPr lang="en-US" b="1" dirty="0">
                <a:latin typeface="Courier New" pitchFamily="49" charset="0"/>
              </a:rPr>
              <a:t>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[prim-proc        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; primitive procedure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(name symbol?)])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;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</a:rPr>
              <a:t>Datatype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 for procedures.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; At first we have only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one</a:t>
            </a:r>
            <a:r>
              <a:rPr lang="en-US" b="1" dirty="0">
                <a:solidFill>
                  <a:srgbClr val="CC0099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kind of procedure,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; but more kinds will be added later.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b="1" dirty="0">
                <a:solidFill>
                  <a:srgbClr val="CC0099"/>
                </a:solidFill>
                <a:latin typeface="Courier New" pitchFamily="49" charset="0"/>
              </a:rPr>
              <a:t>;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The first kind that we will add: </a:t>
            </a:r>
            <a:br>
              <a:rPr lang="en-US" b="1" dirty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CC0099"/>
                </a:solidFill>
                <a:latin typeface="Courier New" pitchFamily="49" charset="0"/>
              </a:rPr>
              <a:t>;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   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closures created by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</a:rPr>
              <a:t>eevaluation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 of lambda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b="1" dirty="0">
              <a:solidFill>
                <a:srgbClr val="FF33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363200" cy="11430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eval-exp</a:t>
            </a:r>
            <a:r>
              <a:rPr lang="en-US" dirty="0"/>
              <a:t> – how it works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11201400" cy="4525962"/>
          </a:xfrm>
        </p:spPr>
        <p:txBody>
          <a:bodyPr/>
          <a:lstStyle/>
          <a:p>
            <a:r>
              <a:rPr lang="en-US" sz="4000" dirty="0"/>
              <a:t>What it returns depends on the type of expression.</a:t>
            </a:r>
          </a:p>
          <a:p>
            <a:pPr lvl="1"/>
            <a:r>
              <a:rPr lang="en-US" sz="3600" dirty="0"/>
              <a:t>If it’s a literal expression …</a:t>
            </a:r>
          </a:p>
          <a:p>
            <a:pPr lvl="1"/>
            <a:r>
              <a:rPr lang="en-US" sz="3600" dirty="0"/>
              <a:t>If it’s a variable reference …</a:t>
            </a:r>
          </a:p>
          <a:p>
            <a:pPr lvl="1"/>
            <a:r>
              <a:rPr lang="en-US" sz="3600" dirty="0"/>
              <a:t>If it’s an application  …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700" y="228600"/>
            <a:ext cx="7340600" cy="381000"/>
          </a:xfrm>
        </p:spPr>
        <p:txBody>
          <a:bodyPr/>
          <a:lstStyle/>
          <a:p>
            <a:r>
              <a:rPr lang="en-US" sz="4000"/>
              <a:t>eval-exp   code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112014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; </a:t>
            </a:r>
            <a:r>
              <a:rPr lang="en-US" sz="2800" b="1" dirty="0" err="1">
                <a:solidFill>
                  <a:srgbClr val="00FF00"/>
                </a:solidFill>
                <a:latin typeface="Courier New" pitchFamily="49" charset="0"/>
              </a:rPr>
              <a:t>eval</a:t>
            </a: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-exp "is" the interpreter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</a:t>
            </a:r>
            <a:r>
              <a:rPr lang="en-US" sz="2800" b="1" dirty="0" err="1">
                <a:latin typeface="Courier New" pitchFamily="49" charset="0"/>
              </a:rPr>
              <a:t>eval</a:t>
            </a:r>
            <a:r>
              <a:rPr lang="en-US" sz="2800" b="1" dirty="0">
                <a:latin typeface="Courier New" pitchFamily="49" charset="0"/>
              </a:rPr>
              <a:t>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(lambda (exp)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(cases expression 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[</a:t>
            </a: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lit-exp</a:t>
            </a:r>
            <a:r>
              <a:rPr lang="en-US" sz="2800" b="1" dirty="0">
                <a:latin typeface="Courier New" pitchFamily="49" charset="0"/>
              </a:rPr>
              <a:t> (datum) datum]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[</a:t>
            </a:r>
            <a:r>
              <a:rPr lang="en-US" sz="2800" b="1" dirty="0" err="1">
                <a:solidFill>
                  <a:srgbClr val="00FF00"/>
                </a:solidFill>
                <a:latin typeface="Courier New" pitchFamily="49" charset="0"/>
              </a:rPr>
              <a:t>var</a:t>
            </a: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-exp</a:t>
            </a:r>
            <a:r>
              <a:rPr lang="en-US" sz="2800" b="1" dirty="0">
                <a:latin typeface="Courier New" pitchFamily="49" charset="0"/>
              </a:rPr>
              <a:t> (id) </a:t>
            </a: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; look up its value.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(apply-env </a:t>
            </a:r>
            <a:r>
              <a:rPr lang="en-US" sz="2800" b="1" dirty="0" err="1">
                <a:latin typeface="Courier New" pitchFamily="49" charset="0"/>
              </a:rPr>
              <a:t>init</a:t>
            </a:r>
            <a:r>
              <a:rPr lang="en-US" sz="2800" b="1" dirty="0">
                <a:latin typeface="Courier New" pitchFamily="49" charset="0"/>
              </a:rPr>
              <a:t>-env id)]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[</a:t>
            </a: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app-exp</a:t>
            </a:r>
            <a:r>
              <a:rPr lang="en-US" sz="2800" b="1" dirty="0">
                <a:latin typeface="Courier New" pitchFamily="49" charset="0"/>
              </a:rPr>
              <a:t> (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rands</a:t>
            </a:r>
            <a:r>
              <a:rPr lang="en-US" sz="28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(let ([proc-value (</a:t>
            </a:r>
            <a:r>
              <a:rPr lang="en-US" sz="2800" b="1" dirty="0" err="1">
                <a:latin typeface="Courier New" pitchFamily="49" charset="0"/>
              </a:rPr>
              <a:t>eval</a:t>
            </a:r>
            <a:r>
              <a:rPr lang="en-US" sz="2800" b="1" dirty="0">
                <a:latin typeface="Courier New" pitchFamily="49" charset="0"/>
              </a:rPr>
              <a:t>-exp 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[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 (</a:t>
            </a:r>
            <a:r>
              <a:rPr lang="en-US" sz="2800" b="1" dirty="0" err="1">
                <a:latin typeface="Courier New" pitchFamily="49" charset="0"/>
              </a:rPr>
              <a:t>eval-rands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rands</a:t>
            </a:r>
            <a:r>
              <a:rPr lang="en-US" sz="2800" b="1" dirty="0">
                <a:latin typeface="Courier New" pitchFamily="49" charset="0"/>
              </a:rPr>
              <a:t>)])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(apply-proc proc-value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[</a:t>
            </a: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else</a:t>
            </a:r>
            <a:r>
              <a:rPr lang="en-US" sz="2800" b="1" dirty="0">
                <a:latin typeface="Courier New" pitchFamily="49" charset="0"/>
              </a:rPr>
              <a:t> (eopl:error 'eval-exp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"Bad abstract syntax: ~s" exp)])))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0" y="304800"/>
            <a:ext cx="6324600" cy="381000"/>
          </a:xfrm>
        </p:spPr>
        <p:txBody>
          <a:bodyPr/>
          <a:lstStyle/>
          <a:p>
            <a:r>
              <a:rPr lang="en-US" sz="4000" dirty="0"/>
              <a:t>eval-</a:t>
            </a:r>
            <a:r>
              <a:rPr lang="en-US" sz="4000" dirty="0" err="1"/>
              <a:t>rands</a:t>
            </a:r>
            <a:r>
              <a:rPr lang="en-US" sz="4000" dirty="0"/>
              <a:t> and apply-proc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11506200" cy="5715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</a:t>
            </a:r>
            <a:r>
              <a:rPr lang="en-US" sz="2800" b="1" dirty="0" err="1">
                <a:latin typeface="Courier New" pitchFamily="49" charset="0"/>
              </a:rPr>
              <a:t>eval-rands</a:t>
            </a:r>
            <a:r>
              <a:rPr lang="en-US" sz="2800" b="1" dirty="0">
                <a:latin typeface="Courier New" pitchFamily="49" charset="0"/>
              </a:rPr>
              <a:t>  </a:t>
            </a: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; evaluate all of the </a:t>
            </a:r>
            <a:r>
              <a:rPr lang="en-US" sz="2800" b="1" dirty="0" err="1">
                <a:solidFill>
                  <a:srgbClr val="00FF00"/>
                </a:solidFill>
                <a:latin typeface="Courier New" pitchFamily="49" charset="0"/>
              </a:rPr>
              <a:t>args</a:t>
            </a:r>
            <a:endParaRPr lang="en-US" sz="28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</a:t>
            </a:r>
            <a:r>
              <a:rPr lang="en-US" sz="2800" b="1" dirty="0" err="1">
                <a:latin typeface="Courier New" pitchFamily="49" charset="0"/>
              </a:rPr>
              <a:t>rands</a:t>
            </a:r>
            <a:r>
              <a:rPr lang="en-US" sz="2800" b="1" dirty="0">
                <a:latin typeface="Courier New" pitchFamily="49" charset="0"/>
              </a:rPr>
              <a:t>)   </a:t>
            </a: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; return a list of values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    </a:t>
            </a:r>
            <a:r>
              <a:rPr lang="en-US" sz="2800" b="1" dirty="0">
                <a:latin typeface="Courier New" pitchFamily="49" charset="0"/>
              </a:rPr>
              <a:t>(map </a:t>
            </a:r>
            <a:r>
              <a:rPr lang="en-US" sz="2800" b="1" dirty="0" err="1">
                <a:latin typeface="Courier New" pitchFamily="49" charset="0"/>
              </a:rPr>
              <a:t>eval</a:t>
            </a:r>
            <a:r>
              <a:rPr lang="en-US" sz="2800" b="1" dirty="0">
                <a:latin typeface="Courier New" pitchFamily="49" charset="0"/>
              </a:rPr>
              <a:t>-exp </a:t>
            </a:r>
            <a:r>
              <a:rPr lang="en-US" sz="2800" b="1" dirty="0" err="1">
                <a:latin typeface="Courier New" pitchFamily="49" charset="0"/>
              </a:rPr>
              <a:t>rands</a:t>
            </a:r>
            <a:r>
              <a:rPr lang="en-US" sz="2800" b="1" dirty="0">
                <a:latin typeface="Courier New" pitchFamily="49" charset="0"/>
              </a:rPr>
              <a:t>)))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;  Apply a procedure to its arguments.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;  At this point, only primitive procedures.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;  User-defined procedures (closures) will be added later.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b="1" dirty="0">
              <a:solidFill>
                <a:srgbClr val="CC0099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</a:rPr>
              <a:t>define apply-proc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(proc-value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(cases proc-</a:t>
            </a:r>
            <a:r>
              <a:rPr lang="en-US" sz="2800" b="1" dirty="0" err="1">
                <a:latin typeface="Courier New" pitchFamily="49" charset="0"/>
              </a:rPr>
              <a:t>val</a:t>
            </a:r>
            <a:r>
              <a:rPr lang="en-US" sz="2800" b="1" dirty="0">
                <a:latin typeface="Courier New" pitchFamily="49" charset="0"/>
              </a:rPr>
              <a:t> proc-value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</a:t>
            </a: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prim-proc </a:t>
            </a:r>
            <a:r>
              <a:rPr lang="en-US" sz="2800" b="1" dirty="0">
                <a:latin typeface="Courier New" pitchFamily="49" charset="0"/>
              </a:rPr>
              <a:t>(op) (apply-prim-proc op args)]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</a:t>
            </a: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else 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</a:rPr>
              <a:t>eopl:error</a:t>
            </a:r>
            <a:r>
              <a:rPr lang="en-US" sz="2800" b="1" dirty="0">
                <a:latin typeface="Courier New" pitchFamily="49" charset="0"/>
              </a:rPr>
              <a:t> 'apply-proc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"Attempt to apply bad procedure:"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proc-value)])))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381000"/>
          </a:xfrm>
        </p:spPr>
        <p:txBody>
          <a:bodyPr/>
          <a:lstStyle/>
          <a:p>
            <a:r>
              <a:rPr lang="en-US" sz="4000"/>
              <a:t>apply-prim-proc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119634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D609"/>
                </a:solidFill>
                <a:latin typeface="Courier New" pitchFamily="49" charset="0"/>
              </a:rPr>
              <a:t>; Usually an interpreter must define each built-in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D609"/>
                </a:solidFill>
                <a:latin typeface="Courier New" pitchFamily="49" charset="0"/>
              </a:rPr>
              <a:t>; (primitive) procedure individually.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apply-prim-proc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(prim-proc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(case prim-proc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[(+) (+ (1st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 (2nd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</a:t>
            </a:r>
            <a:r>
              <a:rPr lang="en-US" sz="2800" b="1" dirty="0">
                <a:solidFill>
                  <a:srgbClr val="00D609"/>
                </a:solidFill>
                <a:latin typeface="Courier New" pitchFamily="49" charset="0"/>
              </a:rPr>
              <a:t>; better?: (apply + </a:t>
            </a:r>
            <a:r>
              <a:rPr lang="en-US" sz="2800" b="1" dirty="0" err="1">
                <a:solidFill>
                  <a:srgbClr val="00D609"/>
                </a:solidFill>
                <a:latin typeface="Courier New" pitchFamily="49" charset="0"/>
              </a:rPr>
              <a:t>args</a:t>
            </a:r>
            <a:r>
              <a:rPr lang="en-US" sz="2800" b="1" dirty="0">
                <a:solidFill>
                  <a:srgbClr val="00D609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[(-) (- (1st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 (2nd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[(*) (* (1st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 (2nd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[(add1) (+ (1st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 1)]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[(sub1) (- (1st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 1)]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[(cons) (cons (1st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 (2nd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[(=) (= (1st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 (2nd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[else (</a:t>
            </a:r>
            <a:r>
              <a:rPr lang="en-US" sz="2800" b="1" dirty="0" err="1">
                <a:latin typeface="Courier New" pitchFamily="49" charset="0"/>
              </a:rPr>
              <a:t>eopl:error</a:t>
            </a:r>
            <a:r>
              <a:rPr lang="en-US" sz="2800" b="1" dirty="0">
                <a:latin typeface="Courier New" pitchFamily="49" charset="0"/>
              </a:rPr>
              <a:t> 'apply-prim-proc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"Bad primitive procedure name:"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prim-op)])))</a:t>
            </a: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924800" cy="1143000"/>
          </a:xfrm>
        </p:spPr>
        <p:txBody>
          <a:bodyPr/>
          <a:lstStyle/>
          <a:p>
            <a:r>
              <a:rPr lang="en-US" sz="4000" dirty="0"/>
              <a:t>Summary of EoPL Section 2.2</a:t>
            </a:r>
            <a:br>
              <a:rPr lang="en-US" sz="4000" dirty="0"/>
            </a:br>
            <a:r>
              <a:rPr lang="en-US" sz="4000" dirty="0"/>
              <a:t>(details on the following slides)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286000"/>
            <a:ext cx="7772400" cy="4114800"/>
          </a:xfrm>
        </p:spPr>
        <p:txBody>
          <a:bodyPr/>
          <a:lstStyle/>
          <a:p>
            <a:r>
              <a:rPr lang="en-US" dirty="0"/>
              <a:t>Principle from Section 2.1</a:t>
            </a:r>
          </a:p>
          <a:p>
            <a:r>
              <a:rPr lang="en-US" dirty="0"/>
              <a:t>Environment ADT</a:t>
            </a:r>
          </a:p>
          <a:p>
            <a:pPr lvl="1"/>
            <a:r>
              <a:rPr lang="en-US" dirty="0"/>
              <a:t>Environment Interface</a:t>
            </a:r>
          </a:p>
          <a:p>
            <a:pPr lvl="1"/>
            <a:r>
              <a:rPr lang="en-US" dirty="0"/>
              <a:t>Representation/Implementation Approaches</a:t>
            </a:r>
          </a:p>
          <a:p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6781800" cy="381000"/>
          </a:xfrm>
        </p:spPr>
        <p:txBody>
          <a:bodyPr/>
          <a:lstStyle/>
          <a:p>
            <a:r>
              <a:rPr lang="en-US" sz="4000"/>
              <a:t>build the initial environment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124206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</a:rPr>
              <a:t>define *prim-proc-names*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'(+ - * add1 sub1 cons =))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init-env</a:t>
            </a:r>
            <a:r>
              <a:rPr lang="en-US" sz="2800" dirty="0">
                <a:latin typeface="Courier New" pitchFamily="49" charset="0"/>
              </a:rPr>
              <a:t>  </a:t>
            </a:r>
            <a:r>
              <a:rPr lang="en-US" sz="2800" b="1" dirty="0">
                <a:solidFill>
                  <a:srgbClr val="00D609"/>
                </a:solidFill>
                <a:latin typeface="Courier New" pitchFamily="49" charset="0"/>
              </a:rPr>
              <a:t>; initial environment only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(extend-env</a:t>
            </a:r>
            <a:r>
              <a:rPr lang="en-US" sz="2800" dirty="0">
                <a:latin typeface="Courier New" pitchFamily="49" charset="0"/>
              </a:rPr>
              <a:t>      </a:t>
            </a:r>
            <a:r>
              <a:rPr lang="en-US" sz="2800" b="1" dirty="0">
                <a:solidFill>
                  <a:srgbClr val="00D609"/>
                </a:solidFill>
                <a:latin typeface="Courier New" pitchFamily="49" charset="0"/>
              </a:rPr>
              <a:t>; contains primitive procedures.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   </a:t>
            </a:r>
            <a:r>
              <a:rPr lang="en-US" sz="2800" b="1" dirty="0">
                <a:latin typeface="Courier New" pitchFamily="49" charset="0"/>
              </a:rPr>
              <a:t>*prim-proc-names* 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00D609"/>
                </a:solidFill>
                <a:latin typeface="Courier New" pitchFamily="49" charset="0"/>
              </a:rPr>
              <a:t>; Recall that an environment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                      </a:t>
            </a:r>
            <a:r>
              <a:rPr lang="en-US" sz="2800" b="1" dirty="0">
                <a:solidFill>
                  <a:srgbClr val="00D609"/>
                </a:solidFill>
                <a:latin typeface="Courier New" pitchFamily="49" charset="0"/>
              </a:rPr>
              <a:t>; associates values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800" dirty="0">
                <a:latin typeface="Courier New" pitchFamily="49" charset="0"/>
              </a:rPr>
              <a:t>   </a:t>
            </a:r>
            <a:r>
              <a:rPr lang="en-US" sz="2800" b="1" dirty="0">
                <a:latin typeface="Courier New" pitchFamily="49" charset="0"/>
              </a:rPr>
              <a:t>(map prim-proc     </a:t>
            </a:r>
            <a:r>
              <a:rPr lang="en-US" sz="2800" b="1" dirty="0">
                <a:solidFill>
                  <a:srgbClr val="00D609"/>
                </a:solidFill>
                <a:latin typeface="Courier New" pitchFamily="49" charset="0"/>
              </a:rPr>
              <a:t>; (not expressions) with variables.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*prim-proc-names*)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   </a:t>
            </a:r>
            <a:r>
              <a:rPr lang="en-US" sz="2800" b="1" dirty="0">
                <a:latin typeface="Courier New" pitchFamily="49" charset="0"/>
              </a:rPr>
              <a:t>(empty-env)))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Principle from Section 2.1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981200"/>
            <a:ext cx="8839200" cy="4114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sz="5400" dirty="0"/>
              <a:t>Data abstraction leads to representation independence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1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1"/>
            <a:ext cx="7772400" cy="898525"/>
          </a:xfrm>
        </p:spPr>
        <p:txBody>
          <a:bodyPr/>
          <a:lstStyle/>
          <a:p>
            <a:r>
              <a:rPr lang="en-US" dirty="0"/>
              <a:t>Environment ADT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143000"/>
            <a:ext cx="9982200" cy="50292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An </a:t>
            </a:r>
            <a:r>
              <a:rPr lang="en-US" i="1" dirty="0"/>
              <a:t>environment</a:t>
            </a:r>
            <a:r>
              <a:rPr lang="en-US" dirty="0"/>
              <a:t> maps a finite set of symbols to a set of associated (Scheme) values</a:t>
            </a:r>
          </a:p>
          <a:p>
            <a:pPr>
              <a:spcBef>
                <a:spcPts val="2400"/>
              </a:spcBef>
            </a:pPr>
            <a:r>
              <a:rPr lang="en-US" dirty="0"/>
              <a:t>Thus, an environment is a </a:t>
            </a:r>
            <a:r>
              <a:rPr lang="en-US" b="1" dirty="0">
                <a:solidFill>
                  <a:srgbClr val="00FF00"/>
                </a:solidFill>
              </a:rPr>
              <a:t>finite function</a:t>
            </a:r>
            <a:r>
              <a:rPr lang="en-US" dirty="0"/>
              <a:t>  </a:t>
            </a:r>
          </a:p>
          <a:p>
            <a:pPr>
              <a:spcBef>
                <a:spcPts val="2400"/>
              </a:spcBef>
            </a:pPr>
            <a:r>
              <a:rPr lang="en-US" dirty="0"/>
              <a:t>Logically, an environment has the form  </a:t>
            </a:r>
            <a:br>
              <a:rPr lang="en-US" dirty="0"/>
            </a:br>
            <a:r>
              <a:rPr lang="en-US" dirty="0"/>
              <a:t>{ (s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), (s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),  …  (</a:t>
            </a:r>
            <a:r>
              <a:rPr lang="en-US" dirty="0" err="1"/>
              <a:t>s</a:t>
            </a:r>
            <a:r>
              <a:rPr lang="en-US" baseline="-25000" dirty="0" err="1"/>
              <a:t>n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) } , </a:t>
            </a:r>
            <a:br>
              <a:rPr lang="en-US" dirty="0"/>
            </a:br>
            <a:r>
              <a:rPr lang="en-US" dirty="0"/>
              <a:t>where the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are all distinct.</a:t>
            </a:r>
          </a:p>
          <a:p>
            <a:pPr>
              <a:spcBef>
                <a:spcPts val="2400"/>
              </a:spcBef>
            </a:pPr>
            <a:r>
              <a:rPr lang="en-US" dirty="0"/>
              <a:t>But we need some more details in order to get the “lexical scoping” effect.</a:t>
            </a:r>
          </a:p>
        </p:txBody>
      </p:sp>
    </p:spTree>
    <p:extLst>
      <p:ext uri="{BB962C8B-B14F-4D97-AF65-F5344CB8AC3E}">
        <p14:creationId xmlns:p14="http://schemas.microsoft.com/office/powerpoint/2010/main" val="259195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76400" y="1040011"/>
            <a:ext cx="8991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f is an environment, and s, s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, …, 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 are all symbols, then </a:t>
            </a:r>
          </a:p>
          <a:p>
            <a:r>
              <a:rPr lang="en-US" sz="1800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(empty-env)</a:t>
            </a:r>
            <a:r>
              <a:rPr lang="en-US" sz="2000" dirty="0">
                <a:solidFill>
                  <a:schemeClr val="bg1"/>
                </a:solidFill>
              </a:rPr>
              <a:t>  	                       </a:t>
            </a:r>
            <a:r>
              <a:rPr lang="en-US" sz="2000" dirty="0">
                <a:solidFill>
                  <a:schemeClr val="bg1"/>
                </a:solidFill>
                <a:sym typeface="Wingdings"/>
              </a:rPr>
              <a:t>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</a:t>
            </a:r>
            <a:r>
              <a:rPr lang="en-US" sz="2000" dirty="0">
                <a:solidFill>
                  <a:schemeClr val="bg1"/>
                </a:solidFill>
              </a:rPr>
              <a:t>         (representation of the empty set)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(apply-env</a:t>
            </a:r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sz="2000" dirty="0">
                <a:solidFill>
                  <a:schemeClr val="bg1"/>
                </a:solidFill>
              </a:rPr>
              <a:t>f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</a:t>
            </a:r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s)</a:t>
            </a:r>
            <a:r>
              <a:rPr lang="en-US" sz="2000" dirty="0">
                <a:solidFill>
                  <a:schemeClr val="bg1"/>
                </a:solidFill>
              </a:rPr>
              <a:t> 	         </a:t>
            </a:r>
            <a:r>
              <a:rPr lang="en-US" sz="2000" dirty="0">
                <a:solidFill>
                  <a:schemeClr val="bg1"/>
                </a:solidFill>
                <a:sym typeface="Wingdings"/>
              </a:rPr>
              <a:t></a:t>
            </a:r>
            <a:r>
              <a:rPr lang="en-US" sz="2000" dirty="0">
                <a:solidFill>
                  <a:schemeClr val="bg1"/>
                </a:solidFill>
              </a:rPr>
              <a:t> f(s)         (get the value associated with s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                                                                         in the environment f)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(extend-env '(s</a:t>
            </a:r>
            <a:r>
              <a:rPr lang="en-US" sz="2000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      </a:t>
            </a:r>
            <a:r>
              <a:rPr lang="en-US" sz="2000" dirty="0">
                <a:solidFill>
                  <a:schemeClr val="bg1"/>
                </a:solidFill>
                <a:latin typeface="+mn-lt"/>
                <a:cs typeface="Courier New" pitchFamily="49" charset="0"/>
              </a:rPr>
              <a:t>    </a:t>
            </a:r>
            <a:r>
              <a:rPr lang="en-US" sz="2200" b="1" dirty="0">
                <a:solidFill>
                  <a:srgbClr val="00FF00"/>
                </a:solidFill>
                <a:latin typeface="+mn-lt"/>
                <a:cs typeface="Courier New" pitchFamily="49" charset="0"/>
              </a:rPr>
              <a:t>(all symbols  </a:t>
            </a:r>
            <a:r>
              <a:rPr lang="en-US" sz="2200" b="1" dirty="0" err="1">
                <a:solidFill>
                  <a:srgbClr val="00FF00"/>
                </a:solidFill>
                <a:latin typeface="+mn-lt"/>
                <a:cs typeface="Courier New" pitchFamily="49" charset="0"/>
              </a:rPr>
              <a:t>s</a:t>
            </a:r>
            <a:r>
              <a:rPr lang="en-US" sz="2200" b="1" baseline="-25000" dirty="0" err="1">
                <a:solidFill>
                  <a:srgbClr val="00FF00"/>
                </a:solidFill>
                <a:latin typeface="+mn-lt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FF00"/>
                </a:solidFill>
                <a:latin typeface="+mn-lt"/>
                <a:cs typeface="Courier New" pitchFamily="49" charset="0"/>
              </a:rPr>
              <a:t> must be distinct, 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'(v</a:t>
            </a:r>
            <a:r>
              <a:rPr lang="en-US" sz="2000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baseline="-25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      </a:t>
            </a:r>
            <a:r>
              <a:rPr lang="en-US" sz="2000" dirty="0">
                <a:solidFill>
                  <a:schemeClr val="bg1"/>
                </a:solidFill>
              </a:rPr>
              <a:t>     </a:t>
            </a:r>
            <a:r>
              <a:rPr lang="en-US" sz="2200" b="1" dirty="0">
                <a:solidFill>
                  <a:srgbClr val="00FF00"/>
                </a:solidFill>
              </a:rPr>
              <a:t>the v</a:t>
            </a:r>
            <a:r>
              <a:rPr lang="en-US" sz="2200" b="1" baseline="-25000" dirty="0">
                <a:solidFill>
                  <a:srgbClr val="00FF00"/>
                </a:solidFill>
              </a:rPr>
              <a:t>i</a:t>
            </a:r>
            <a:r>
              <a:rPr lang="en-US" sz="2200" b="1" dirty="0">
                <a:solidFill>
                  <a:srgbClr val="00FF00"/>
                </a:solidFill>
              </a:rPr>
              <a:t> may be any Scheme values)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              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sz="2000" dirty="0">
                <a:solidFill>
                  <a:schemeClr val="bg1"/>
                </a:solidFill>
              </a:rPr>
              <a:t>f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</a:t>
            </a:r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             </a:t>
            </a:r>
            <a:r>
              <a:rPr lang="en-US" sz="2000" dirty="0">
                <a:solidFill>
                  <a:schemeClr val="bg1"/>
                </a:solidFill>
                <a:sym typeface="Wingdings"/>
              </a:rPr>
              <a:t>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sz="2000" dirty="0">
                <a:solidFill>
                  <a:schemeClr val="bg1"/>
                </a:solidFill>
              </a:rPr>
              <a:t>g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</a:t>
            </a:r>
            <a:r>
              <a:rPr lang="en-US" sz="2000" dirty="0">
                <a:solidFill>
                  <a:schemeClr val="bg1"/>
                </a:solidFill>
              </a:rPr>
              <a:t>          where g(s) 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                                                              v</a:t>
            </a:r>
            <a:r>
              <a:rPr lang="en-US" sz="2000" baseline="-25000" dirty="0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     if s=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 for some i, 1 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</a:t>
            </a:r>
            <a:r>
              <a:rPr lang="en-US" sz="2000" dirty="0">
                <a:solidFill>
                  <a:schemeClr val="bg1"/>
                </a:solidFill>
              </a:rPr>
              <a:t> i </a:t>
            </a:r>
            <a:r>
              <a:rPr lang="en-US" sz="2000" dirty="0">
                <a:solidFill>
                  <a:schemeClr val="bg1"/>
                </a:solidFill>
                <a:sym typeface="Symbol"/>
              </a:rPr>
              <a:t></a:t>
            </a:r>
            <a:r>
              <a:rPr lang="en-US" sz="2000" dirty="0">
                <a:solidFill>
                  <a:schemeClr val="bg1"/>
                </a:solidFill>
              </a:rPr>
              <a:t> k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                                                              f(s)   otherwise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/>
              <a:t>Environment interface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513344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Recall that  </a:t>
            </a:r>
            <a:r>
              <a:rPr lang="en-US" b="1" dirty="0">
                <a:solidFill>
                  <a:srgbClr val="00FF00"/>
                </a:solidFill>
                <a:sym typeface="Symbol"/>
              </a:rPr>
              <a:t></a:t>
            </a:r>
            <a:r>
              <a:rPr lang="en-US" b="1" dirty="0">
                <a:solidFill>
                  <a:srgbClr val="00FF00"/>
                </a:solidFill>
              </a:rPr>
              <a:t>x</a:t>
            </a:r>
            <a:r>
              <a:rPr lang="en-US" b="1" dirty="0">
                <a:solidFill>
                  <a:srgbClr val="00FF00"/>
                </a:solidFill>
                <a:sym typeface="Symbol"/>
              </a:rPr>
              <a:t></a:t>
            </a:r>
            <a:r>
              <a:rPr lang="en-US" b="1" dirty="0">
                <a:solidFill>
                  <a:srgbClr val="00FF00"/>
                </a:solidFill>
              </a:rPr>
              <a:t>   means </a:t>
            </a:r>
            <a:br>
              <a:rPr lang="en-US" b="1" dirty="0">
                <a:solidFill>
                  <a:srgbClr val="00FF00"/>
                </a:solidFill>
              </a:rPr>
            </a:br>
            <a:r>
              <a:rPr lang="en-US" b="1" dirty="0">
                <a:solidFill>
                  <a:srgbClr val="00FF00"/>
                </a:solidFill>
              </a:rPr>
              <a:t>"the representation of the abstract object x"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5200472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empty-env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extend-env</a:t>
            </a:r>
            <a:r>
              <a:rPr lang="en-US" b="1" dirty="0">
                <a:solidFill>
                  <a:srgbClr val="FFFF00"/>
                </a:solidFill>
              </a:rPr>
              <a:t> are </a:t>
            </a:r>
            <a:r>
              <a:rPr lang="en-US" b="1" i="1" dirty="0">
                <a:solidFill>
                  <a:srgbClr val="00FF00"/>
                </a:solidFill>
              </a:rPr>
              <a:t>constructors;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apply-env</a:t>
            </a:r>
            <a:r>
              <a:rPr lang="en-US" b="1" dirty="0">
                <a:solidFill>
                  <a:srgbClr val="FFFF00"/>
                </a:solidFill>
              </a:rPr>
              <a:t> is an </a:t>
            </a:r>
            <a:r>
              <a:rPr lang="en-US" b="1" i="1" dirty="0">
                <a:solidFill>
                  <a:srgbClr val="00D609"/>
                </a:solidFill>
              </a:rPr>
              <a:t>observer</a:t>
            </a:r>
            <a:r>
              <a:rPr lang="en-US" b="1" i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(getter)</a:t>
            </a:r>
          </a:p>
        </p:txBody>
      </p:sp>
    </p:spTree>
    <p:extLst>
      <p:ext uri="{BB962C8B-B14F-4D97-AF65-F5344CB8AC3E}">
        <p14:creationId xmlns:p14="http://schemas.microsoft.com/office/powerpoint/2010/main" val="124460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781300" y="800100"/>
            <a:ext cx="6572250" cy="800100"/>
          </a:xfrm>
        </p:spPr>
        <p:txBody>
          <a:bodyPr/>
          <a:lstStyle/>
          <a:p>
            <a:pPr algn="l"/>
            <a:r>
              <a:rPr lang="en-US" sz="3000" dirty="0"/>
              <a:t>Examples</a:t>
            </a:r>
          </a:p>
        </p:txBody>
      </p:sp>
      <p:pic>
        <p:nvPicPr>
          <p:cNvPr id="522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661636" y="857250"/>
            <a:ext cx="5006364" cy="2628900"/>
          </a:xfrm>
          <a:noFill/>
          <a:ln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B7B469-4369-48C7-AD84-B73F1177E381}"/>
              </a:ext>
            </a:extLst>
          </p:cNvPr>
          <p:cNvSpPr txBox="1"/>
          <p:nvPr/>
        </p:nvSpPr>
        <p:spPr>
          <a:xfrm>
            <a:off x="1924050" y="3647375"/>
            <a:ext cx="674370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If f is an environment, and s, s</a:t>
            </a:r>
            <a:r>
              <a:rPr lang="en-US" sz="1200" baseline="-25000" dirty="0">
                <a:solidFill>
                  <a:schemeClr val="bg1"/>
                </a:solidFill>
              </a:rPr>
              <a:t>1</a:t>
            </a:r>
            <a:r>
              <a:rPr lang="en-US" sz="1200" dirty="0">
                <a:solidFill>
                  <a:schemeClr val="bg1"/>
                </a:solidFill>
              </a:rPr>
              <a:t>, …, </a:t>
            </a:r>
            <a:r>
              <a:rPr lang="en-US" sz="1200" dirty="0" err="1">
                <a:solidFill>
                  <a:schemeClr val="bg1"/>
                </a:solidFill>
              </a:rPr>
              <a:t>s</a:t>
            </a:r>
            <a:r>
              <a:rPr lang="en-US" sz="1200" baseline="-25000" dirty="0" err="1">
                <a:solidFill>
                  <a:schemeClr val="bg1"/>
                </a:solidFill>
              </a:rPr>
              <a:t>k</a:t>
            </a:r>
            <a:r>
              <a:rPr lang="en-US" sz="1200" dirty="0">
                <a:solidFill>
                  <a:schemeClr val="bg1"/>
                </a:solidFill>
              </a:rPr>
              <a:t>  are all symbols, then </a:t>
            </a:r>
          </a:p>
          <a:p>
            <a:r>
              <a:rPr lang="en-US" sz="1050" dirty="0">
                <a:solidFill>
                  <a:schemeClr val="bg1"/>
                </a:solidFill>
              </a:rPr>
              <a:t> </a:t>
            </a:r>
            <a:endParaRPr lang="en-US" sz="90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(empty-env)</a:t>
            </a:r>
            <a:r>
              <a:rPr lang="en-US" sz="1050" dirty="0">
                <a:solidFill>
                  <a:schemeClr val="bg1"/>
                </a:solidFill>
              </a:rPr>
              <a:t>  	                       </a:t>
            </a:r>
            <a:r>
              <a:rPr lang="en-US" sz="1050" dirty="0">
                <a:solidFill>
                  <a:schemeClr val="bg1"/>
                </a:solidFill>
                <a:sym typeface="Wingdings"/>
              </a:rPr>
              <a:t>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>
                <a:solidFill>
                  <a:schemeClr val="bg1"/>
                </a:solidFill>
                <a:sym typeface="Symbol"/>
              </a:rPr>
              <a:t></a:t>
            </a:r>
            <a:r>
              <a:rPr lang="en-US" sz="1050" dirty="0">
                <a:solidFill>
                  <a:schemeClr val="bg1"/>
                </a:solidFill>
              </a:rPr>
              <a:t>         (representation of the empty set)</a:t>
            </a:r>
          </a:p>
          <a:p>
            <a:r>
              <a:rPr lang="en-US" sz="1050" dirty="0">
                <a:solidFill>
                  <a:schemeClr val="bg1"/>
                </a:solidFill>
              </a:rPr>
              <a:t> </a:t>
            </a:r>
          </a:p>
          <a:p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(apply-env</a:t>
            </a:r>
            <a:r>
              <a:rPr lang="en-US" sz="1050" dirty="0">
                <a:solidFill>
                  <a:schemeClr val="bg1"/>
                </a:solidFill>
              </a:rPr>
              <a:t>  </a:t>
            </a:r>
            <a:r>
              <a:rPr lang="en-US" sz="1050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sz="1050" dirty="0">
                <a:solidFill>
                  <a:schemeClr val="bg1"/>
                </a:solidFill>
              </a:rPr>
              <a:t>f</a:t>
            </a:r>
            <a:r>
              <a:rPr lang="en-US" sz="1050" dirty="0">
                <a:solidFill>
                  <a:schemeClr val="bg1"/>
                </a:solidFill>
                <a:sym typeface="Symbol"/>
              </a:rPr>
              <a:t></a:t>
            </a:r>
            <a:r>
              <a:rPr lang="en-US" sz="1050" dirty="0">
                <a:solidFill>
                  <a:schemeClr val="bg1"/>
                </a:solidFill>
              </a:rPr>
              <a:t> 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s)</a:t>
            </a:r>
            <a:r>
              <a:rPr lang="en-US" sz="1050" dirty="0">
                <a:solidFill>
                  <a:schemeClr val="bg1"/>
                </a:solidFill>
              </a:rPr>
              <a:t> 	                        </a:t>
            </a:r>
            <a:r>
              <a:rPr lang="en-US" sz="1050" dirty="0">
                <a:solidFill>
                  <a:schemeClr val="bg1"/>
                </a:solidFill>
                <a:sym typeface="Wingdings"/>
              </a:rPr>
              <a:t></a:t>
            </a:r>
            <a:r>
              <a:rPr lang="en-US" sz="1050" dirty="0">
                <a:solidFill>
                  <a:schemeClr val="bg1"/>
                </a:solidFill>
              </a:rPr>
              <a:t> f(s)         (get the value associated with s 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                                                                          in the environment f)</a:t>
            </a:r>
          </a:p>
          <a:p>
            <a:r>
              <a:rPr lang="en-US" sz="1050" dirty="0">
                <a:solidFill>
                  <a:schemeClr val="bg1"/>
                </a:solidFill>
              </a:rPr>
              <a:t> </a:t>
            </a:r>
          </a:p>
          <a:p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(extend-env '(s</a:t>
            </a:r>
            <a:r>
              <a:rPr lang="en-US" sz="1050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105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aseline="-25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      </a:t>
            </a:r>
            <a:r>
              <a:rPr lang="en-US" sz="1050" dirty="0">
                <a:solidFill>
                  <a:schemeClr val="bg1"/>
                </a:solidFill>
                <a:latin typeface="+mn-lt"/>
                <a:cs typeface="Courier New" pitchFamily="49" charset="0"/>
              </a:rPr>
              <a:t>          </a:t>
            </a:r>
            <a:r>
              <a:rPr lang="en-US" sz="1200" b="1" dirty="0">
                <a:solidFill>
                  <a:srgbClr val="00FF00"/>
                </a:solidFill>
                <a:latin typeface="+mn-lt"/>
                <a:cs typeface="Courier New" pitchFamily="49" charset="0"/>
              </a:rPr>
              <a:t>(all symbols  </a:t>
            </a:r>
            <a:r>
              <a:rPr lang="en-US" sz="1200" b="1" dirty="0" err="1">
                <a:solidFill>
                  <a:srgbClr val="00FF00"/>
                </a:solidFill>
                <a:latin typeface="+mn-lt"/>
                <a:cs typeface="Courier New" pitchFamily="49" charset="0"/>
              </a:rPr>
              <a:t>s</a:t>
            </a:r>
            <a:r>
              <a:rPr lang="en-US" sz="1200" b="1" baseline="-25000" dirty="0" err="1">
                <a:solidFill>
                  <a:srgbClr val="00FF00"/>
                </a:solidFill>
                <a:latin typeface="+mn-lt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FF00"/>
                </a:solidFill>
                <a:latin typeface="+mn-lt"/>
                <a:cs typeface="Courier New" pitchFamily="49" charset="0"/>
              </a:rPr>
              <a:t> must be distinct, </a:t>
            </a:r>
          </a:p>
          <a:p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'(v</a:t>
            </a:r>
            <a:r>
              <a:rPr lang="en-US" sz="1050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sz="105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050" baseline="-25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      </a:t>
            </a:r>
            <a:r>
              <a:rPr lang="en-US" sz="1050" dirty="0">
                <a:solidFill>
                  <a:schemeClr val="bg1"/>
                </a:solidFill>
              </a:rPr>
              <a:t>            </a:t>
            </a:r>
            <a:r>
              <a:rPr lang="en-US" sz="1200" b="1" dirty="0">
                <a:solidFill>
                  <a:srgbClr val="00FF00"/>
                </a:solidFill>
              </a:rPr>
              <a:t>the v</a:t>
            </a:r>
            <a:r>
              <a:rPr lang="en-US" sz="1200" b="1" baseline="-25000" dirty="0">
                <a:solidFill>
                  <a:srgbClr val="00FF00"/>
                </a:solidFill>
              </a:rPr>
              <a:t>i</a:t>
            </a:r>
            <a:r>
              <a:rPr lang="en-US" sz="1200" b="1" dirty="0">
                <a:solidFill>
                  <a:srgbClr val="00FF00"/>
                </a:solidFill>
              </a:rPr>
              <a:t> may be any Scheme values)</a:t>
            </a:r>
          </a:p>
          <a:p>
            <a:r>
              <a:rPr lang="en-US" sz="1050" dirty="0">
                <a:solidFill>
                  <a:schemeClr val="bg1"/>
                </a:solidFill>
              </a:rPr>
              <a:t>                              </a:t>
            </a:r>
            <a:r>
              <a:rPr lang="en-US" sz="1050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sz="1050" dirty="0">
                <a:solidFill>
                  <a:schemeClr val="bg1"/>
                </a:solidFill>
              </a:rPr>
              <a:t>f</a:t>
            </a:r>
            <a:r>
              <a:rPr lang="en-US" sz="1050" dirty="0">
                <a:solidFill>
                  <a:schemeClr val="bg1"/>
                </a:solidFill>
                <a:sym typeface="Symbol"/>
              </a:rPr>
              <a:t></a:t>
            </a:r>
            <a:r>
              <a:rPr lang="en-US" sz="1050" dirty="0">
                <a:solidFill>
                  <a:schemeClr val="bg1"/>
                </a:solidFill>
              </a:rPr>
              <a:t>  </a:t>
            </a:r>
            <a:r>
              <a:rPr lang="en-US" sz="105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050" dirty="0">
                <a:solidFill>
                  <a:schemeClr val="bg1"/>
                </a:solidFill>
              </a:rPr>
              <a:t>                       </a:t>
            </a:r>
            <a:r>
              <a:rPr lang="en-US" sz="1050" dirty="0">
                <a:solidFill>
                  <a:schemeClr val="bg1"/>
                </a:solidFill>
                <a:sym typeface="Wingdings"/>
              </a:rPr>
              <a:t></a:t>
            </a:r>
            <a:r>
              <a:rPr lang="en-US" sz="1050" dirty="0">
                <a:solidFill>
                  <a:schemeClr val="bg1"/>
                </a:solidFill>
              </a:rPr>
              <a:t> </a:t>
            </a:r>
            <a:r>
              <a:rPr lang="en-US" sz="1050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sz="1050" dirty="0">
                <a:solidFill>
                  <a:schemeClr val="bg1"/>
                </a:solidFill>
              </a:rPr>
              <a:t>g</a:t>
            </a:r>
            <a:r>
              <a:rPr lang="en-US" sz="1050" dirty="0">
                <a:solidFill>
                  <a:schemeClr val="bg1"/>
                </a:solidFill>
                <a:sym typeface="Symbol"/>
              </a:rPr>
              <a:t></a:t>
            </a:r>
            <a:r>
              <a:rPr lang="en-US" sz="1050" dirty="0">
                <a:solidFill>
                  <a:schemeClr val="bg1"/>
                </a:solidFill>
              </a:rPr>
              <a:t>          where g(s) is</a:t>
            </a:r>
          </a:p>
          <a:p>
            <a:r>
              <a:rPr lang="en-US" sz="1050" dirty="0">
                <a:solidFill>
                  <a:schemeClr val="bg1"/>
                </a:solidFill>
              </a:rPr>
              <a:t>                                                                                        v</a:t>
            </a:r>
            <a:r>
              <a:rPr lang="en-US" sz="1050" baseline="-25000" dirty="0">
                <a:solidFill>
                  <a:schemeClr val="bg1"/>
                </a:solidFill>
              </a:rPr>
              <a:t>i</a:t>
            </a:r>
            <a:r>
              <a:rPr lang="en-US" sz="1050" dirty="0">
                <a:solidFill>
                  <a:schemeClr val="bg1"/>
                </a:solidFill>
              </a:rPr>
              <a:t>      if s=</a:t>
            </a:r>
            <a:r>
              <a:rPr lang="en-US" sz="1050" dirty="0" err="1">
                <a:solidFill>
                  <a:schemeClr val="bg1"/>
                </a:solidFill>
              </a:rPr>
              <a:t>s</a:t>
            </a:r>
            <a:r>
              <a:rPr lang="en-US" sz="1050" baseline="-25000" dirty="0" err="1">
                <a:solidFill>
                  <a:schemeClr val="bg1"/>
                </a:solidFill>
              </a:rPr>
              <a:t>i</a:t>
            </a:r>
            <a:r>
              <a:rPr lang="en-US" sz="1050" dirty="0">
                <a:solidFill>
                  <a:schemeClr val="bg1"/>
                </a:solidFill>
              </a:rPr>
              <a:t>  for some i, 1 </a:t>
            </a:r>
            <a:r>
              <a:rPr lang="en-US" sz="1050" dirty="0">
                <a:solidFill>
                  <a:schemeClr val="bg1"/>
                </a:solidFill>
                <a:sym typeface="Symbol"/>
              </a:rPr>
              <a:t></a:t>
            </a:r>
            <a:r>
              <a:rPr lang="en-US" sz="1050" dirty="0">
                <a:solidFill>
                  <a:schemeClr val="bg1"/>
                </a:solidFill>
              </a:rPr>
              <a:t> i </a:t>
            </a:r>
            <a:r>
              <a:rPr lang="en-US" sz="1050" dirty="0">
                <a:solidFill>
                  <a:schemeClr val="bg1"/>
                </a:solidFill>
                <a:sym typeface="Symbol"/>
              </a:rPr>
              <a:t></a:t>
            </a:r>
            <a:r>
              <a:rPr lang="en-US" sz="1050" dirty="0">
                <a:solidFill>
                  <a:schemeClr val="bg1"/>
                </a:solidFill>
              </a:rPr>
              <a:t> k</a:t>
            </a:r>
          </a:p>
          <a:p>
            <a:r>
              <a:rPr lang="en-US" sz="1050" dirty="0">
                <a:solidFill>
                  <a:schemeClr val="bg1"/>
                </a:solidFill>
              </a:rPr>
              <a:t>                                                                                       f(s)   otherwise</a:t>
            </a:r>
          </a:p>
          <a:p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30DC1E-33C8-4E8C-977F-71A5C46D3F95}"/>
              </a:ext>
            </a:extLst>
          </p:cNvPr>
          <p:cNvSpPr txBox="1"/>
          <p:nvPr/>
        </p:nvSpPr>
        <p:spPr>
          <a:xfrm>
            <a:off x="7581900" y="3771900"/>
            <a:ext cx="2800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Draw the abstract “E&amp;C” diagrams to show what the above code is doing.</a:t>
            </a:r>
          </a:p>
        </p:txBody>
      </p:sp>
    </p:spTree>
    <p:extLst>
      <p:ext uri="{BB962C8B-B14F-4D97-AF65-F5344CB8AC3E}">
        <p14:creationId xmlns:p14="http://schemas.microsoft.com/office/powerpoint/2010/main" val="340148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1350" y="1028700"/>
            <a:ext cx="5829300" cy="857250"/>
          </a:xfrm>
        </p:spPr>
        <p:txBody>
          <a:bodyPr/>
          <a:lstStyle/>
          <a:p>
            <a:r>
              <a:rPr lang="en-US" dirty="0"/>
              <a:t>Auxiliary procedure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6950" y="1885952"/>
            <a:ext cx="7600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; returns position of </a:t>
            </a: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sym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los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(or </a:t>
            </a:r>
            <a:r>
              <a:rPr lang="en-US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#f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(define list-find-position 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(lambda (sym los)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(let loop ([los los] [pos 0])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(cond [(null? los) #f]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   [(eq? sym (car los)) pos]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   [else (loop (cdr los) 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(add1 pos))]))))</a:t>
            </a:r>
            <a:endParaRPr lang="en-US" sz="21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endParaRPr lang="en-US" sz="135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363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15796</TotalTime>
  <Words>2195</Words>
  <Application>Microsoft Office PowerPoint</Application>
  <PresentationFormat>Widescreen</PresentationFormat>
  <Paragraphs>429</Paragraphs>
  <Slides>40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Consolas</vt:lpstr>
      <vt:lpstr>Courier New</vt:lpstr>
      <vt:lpstr>Symbol</vt:lpstr>
      <vt:lpstr>Times New Roman</vt:lpstr>
      <vt:lpstr>Wingdings</vt:lpstr>
      <vt:lpstr>Default Design</vt:lpstr>
      <vt:lpstr>Prelude</vt:lpstr>
      <vt:lpstr>CSSE 304   Day 19</vt:lpstr>
      <vt:lpstr>environment  ADT</vt:lpstr>
      <vt:lpstr>Summary of EoPL Section 2.2 (details on the following slides)</vt:lpstr>
      <vt:lpstr>Principle from Section 2.1</vt:lpstr>
      <vt:lpstr>Environment ADT</vt:lpstr>
      <vt:lpstr>Environment interface</vt:lpstr>
      <vt:lpstr>Examples</vt:lpstr>
      <vt:lpstr>Auxiliary procedure</vt:lpstr>
      <vt:lpstr>Representation 1</vt:lpstr>
      <vt:lpstr>PowerPoint Presentation</vt:lpstr>
      <vt:lpstr>Representation 2 </vt:lpstr>
      <vt:lpstr>Define the environment datatype</vt:lpstr>
      <vt:lpstr>Define the environment datatype</vt:lpstr>
      <vt:lpstr>Implementation 2 - the two constructors</vt:lpstr>
      <vt:lpstr>Implementation 2: The observer (accessor) procedure</vt:lpstr>
      <vt:lpstr>Representation 3 Represent environment as a list of lists</vt:lpstr>
      <vt:lpstr>Representation  4 adds two improvements</vt:lpstr>
      <vt:lpstr> Representation 4 Ribcage structure with these improvements</vt:lpstr>
      <vt:lpstr>Implementing the ribcage (slide 1)</vt:lpstr>
      <vt:lpstr>Implementing the ribcage (slide 2)</vt:lpstr>
      <vt:lpstr>Compare with “List of lists” implementation</vt:lpstr>
      <vt:lpstr>Implementation 5 callbacks (continuations)</vt:lpstr>
      <vt:lpstr>apply-env with callbacks</vt:lpstr>
      <vt:lpstr>Interpreter Project Introduction </vt:lpstr>
      <vt:lpstr>Ready to write an  interpreter!</vt:lpstr>
      <vt:lpstr>Assignments weeks 6-10</vt:lpstr>
      <vt:lpstr>Interpreter project</vt:lpstr>
      <vt:lpstr>Major parts of an interpreter</vt:lpstr>
      <vt:lpstr>Language</vt:lpstr>
      <vt:lpstr>Load everything up!</vt:lpstr>
      <vt:lpstr>CSSE 304 Interpreter</vt:lpstr>
      <vt:lpstr>read-eval-print loop</vt:lpstr>
      <vt:lpstr>top-level-eval</vt:lpstr>
      <vt:lpstr>representing procedures</vt:lpstr>
      <vt:lpstr>eval-exp – how it works</vt:lpstr>
      <vt:lpstr>eval-exp   code</vt:lpstr>
      <vt:lpstr>eval-rands and apply-proc</vt:lpstr>
      <vt:lpstr>apply-prim-proc</vt:lpstr>
      <vt:lpstr>build the initial environment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 White &amp; Navy</dc:title>
  <dc:creator>nshastry</dc:creator>
  <cp:lastModifiedBy>Claude Anderson</cp:lastModifiedBy>
  <cp:revision>200</cp:revision>
  <cp:lastPrinted>2019-10-04T12:48:15Z</cp:lastPrinted>
  <dcterms:created xsi:type="dcterms:W3CDTF">2000-12-30T02:52:07Z</dcterms:created>
  <dcterms:modified xsi:type="dcterms:W3CDTF">2021-01-14T11:56:15Z</dcterms:modified>
</cp:coreProperties>
</file>