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4" r:id="rId2"/>
    <p:sldId id="412" r:id="rId3"/>
    <p:sldId id="457" r:id="rId4"/>
    <p:sldId id="455" r:id="rId5"/>
    <p:sldId id="456" r:id="rId6"/>
    <p:sldId id="454" r:id="rId7"/>
    <p:sldId id="401" r:id="rId8"/>
    <p:sldId id="400" r:id="rId9"/>
    <p:sldId id="331" r:id="rId10"/>
    <p:sldId id="332" r:id="rId11"/>
    <p:sldId id="333" r:id="rId12"/>
    <p:sldId id="366" r:id="rId13"/>
    <p:sldId id="446" r:id="rId14"/>
    <p:sldId id="447" r:id="rId15"/>
    <p:sldId id="335" r:id="rId16"/>
    <p:sldId id="336" r:id="rId17"/>
    <p:sldId id="338" r:id="rId18"/>
    <p:sldId id="339" r:id="rId19"/>
    <p:sldId id="448" r:id="rId20"/>
    <p:sldId id="450" r:id="rId21"/>
    <p:sldId id="451" r:id="rId22"/>
    <p:sldId id="452" r:id="rId23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75FFFF"/>
    <a:srgbClr val="D2C1A2"/>
    <a:srgbClr val="0033CC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0" autoAdjust="0"/>
    <p:restoredTop sz="86410" autoAdjust="0"/>
  </p:normalViewPr>
  <p:slideViewPr>
    <p:cSldViewPr>
      <p:cViewPr varScale="1">
        <p:scale>
          <a:sx n="44" d="100"/>
          <a:sy n="44" d="100"/>
        </p:scale>
        <p:origin x="54" y="7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7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t" anchorCtr="0" compatLnSpc="1">
            <a:prstTxWarp prst="textNoShape">
              <a:avLst/>
            </a:prstTxWarp>
          </a:bodyPr>
          <a:lstStyle>
            <a:lvl1pPr defTabSz="958204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t" anchorCtr="0" compatLnSpc="1">
            <a:prstTxWarp prst="textNoShape">
              <a:avLst/>
            </a:prstTxWarp>
          </a:bodyPr>
          <a:lstStyle>
            <a:lvl1pPr algn="r" defTabSz="958204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b" anchorCtr="0" compatLnSpc="1">
            <a:prstTxWarp prst="textNoShape">
              <a:avLst/>
            </a:prstTxWarp>
          </a:bodyPr>
          <a:lstStyle>
            <a:lvl1pPr defTabSz="958204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b" anchorCtr="0" compatLnSpc="1">
            <a:prstTxWarp prst="textNoShape">
              <a:avLst/>
            </a:prstTxWarp>
          </a:bodyPr>
          <a:lstStyle>
            <a:lvl1pPr algn="r" defTabSz="958204">
              <a:defRPr sz="1200"/>
            </a:lvl1pPr>
          </a:lstStyle>
          <a:p>
            <a:fld id="{4373B16D-12ED-4DB1-8581-0161186C89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4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4"/>
            <a:ext cx="5851160" cy="432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265C54-799C-4F9B-B21B-5E9FC6A826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include</a:t>
            </a:r>
            <a:r>
              <a:rPr lang="en-US" baseline="0" dirty="0"/>
              <a:t> second round-robin slide in PDF.</a:t>
            </a:r>
          </a:p>
          <a:p>
            <a:endParaRPr lang="en-US" baseline="0" dirty="0"/>
          </a:p>
          <a:p>
            <a:r>
              <a:rPr lang="en-US" baseline="0" dirty="0"/>
              <a:t>Find an interlude?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8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7E1B6-3FB4-4DF8-9A15-D0ECDAE2F8F0}" type="slidenum">
              <a:rPr lang="en-US"/>
              <a:pPr/>
              <a:t>10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and expire are similar to succeed and fail continuations</a:t>
            </a:r>
          </a:p>
        </p:txBody>
      </p:sp>
    </p:spTree>
    <p:extLst>
      <p:ext uri="{BB962C8B-B14F-4D97-AF65-F5344CB8AC3E}">
        <p14:creationId xmlns:p14="http://schemas.microsoft.com/office/powerpoint/2010/main" val="99521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many ticks were needed to complete the computation?</a:t>
            </a:r>
          </a:p>
          <a:p>
            <a:r>
              <a:rPr lang="en-US" baseline="0" dirty="0"/>
              <a:t>Answer 300 – 9 = 293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5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diagram on the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4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4700" y="152400"/>
            <a:ext cx="6477000" cy="2438400"/>
          </a:xfrm>
        </p:spPr>
        <p:txBody>
          <a:bodyPr/>
          <a:lstStyle/>
          <a:p>
            <a:r>
              <a:rPr lang="en-US" dirty="0"/>
              <a:t>CSSE 304   Day 38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71900" y="2324101"/>
            <a:ext cx="5562600" cy="3886200"/>
          </a:xfrm>
        </p:spPr>
        <p:txBody>
          <a:bodyPr/>
          <a:lstStyle/>
          <a:p>
            <a:pPr algn="r">
              <a:spcBef>
                <a:spcPts val="600"/>
              </a:spcBef>
            </a:pPr>
            <a:r>
              <a:rPr lang="en-US" dirty="0"/>
              <a:t>Some Final Exam Details</a:t>
            </a:r>
          </a:p>
          <a:p>
            <a:pPr algn="r">
              <a:spcBef>
                <a:spcPts val="600"/>
              </a:spcBef>
            </a:pPr>
            <a:r>
              <a:rPr lang="en-US" dirty="0"/>
              <a:t> </a:t>
            </a:r>
          </a:p>
          <a:p>
            <a:pPr algn="r">
              <a:spcBef>
                <a:spcPts val="600"/>
              </a:spcBef>
            </a:pPr>
            <a:r>
              <a:rPr lang="en-US" dirty="0"/>
              <a:t>About the Course Evals</a:t>
            </a:r>
          </a:p>
          <a:p>
            <a:pPr algn="r">
              <a:spcBef>
                <a:spcPts val="600"/>
              </a:spcBef>
            </a:pPr>
            <a:endParaRPr lang="en-US" dirty="0"/>
          </a:p>
          <a:p>
            <a:pPr algn="r"/>
            <a:r>
              <a:rPr lang="en-US" dirty="0"/>
              <a:t>More about Engines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Reference parameters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71739" y="1"/>
            <a:ext cx="7053261" cy="930275"/>
          </a:xfrm>
        </p:spPr>
        <p:txBody>
          <a:bodyPr/>
          <a:lstStyle/>
          <a:p>
            <a:r>
              <a:rPr lang="en-US" sz="4000" dirty="0"/>
              <a:t>Recap - How Engines work 2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0905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three arguments passed  to an engine are: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ticks:</a:t>
            </a:r>
            <a:r>
              <a:rPr lang="en-US" sz="2800" dirty="0"/>
              <a:t>   a positive integer specifying the amount of "fuel" given to the engine.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complete:</a:t>
            </a:r>
            <a:r>
              <a:rPr lang="en-US" sz="2800" dirty="0"/>
              <a:t>  a procedure that specifies what to do if the evaluation of </a:t>
            </a:r>
            <a:r>
              <a:rPr lang="en-US" sz="2800" dirty="0">
                <a:latin typeface="Courier New" pitchFamily="49" charset="0"/>
              </a:rPr>
              <a:t>thunk</a:t>
            </a:r>
            <a:r>
              <a:rPr lang="en-US" sz="2800" dirty="0"/>
              <a:t> finishes before the fuel expires.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complete</a:t>
            </a:r>
            <a:r>
              <a:rPr lang="en-US" dirty="0"/>
              <a:t> is a procedure of two arguments: amount of fuel "left over" and the result of the computation.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expire:</a:t>
            </a:r>
            <a:r>
              <a:rPr lang="en-US" sz="2800" dirty="0"/>
              <a:t>  a one-argument procedure to be executed if the computation runs out of fuel before it completes.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argument that will be passed to </a:t>
            </a:r>
            <a:r>
              <a:rPr lang="en-US" dirty="0">
                <a:latin typeface="Courier New" pitchFamily="49" charset="0"/>
              </a:rPr>
              <a:t>expire</a:t>
            </a:r>
            <a:r>
              <a:rPr lang="en-US" dirty="0"/>
              <a:t> is a new engine that can finish the computation from where it left off.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35012"/>
          </a:xfrm>
        </p:spPr>
        <p:txBody>
          <a:bodyPr/>
          <a:lstStyle/>
          <a:p>
            <a:r>
              <a:rPr lang="en-US" sz="4000" dirty="0"/>
              <a:t>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8686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(cond [(zero? n)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[(= n 1) 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[else (+ (fib (- n 1))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(fib (- n 2)))])))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(define engine-fib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(make-engine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(lambda () (fib n)))))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(define eng (engine-fib 7))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 50 cons (lambda (new-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 (set! 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 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(9 . 13)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7600" y="838200"/>
            <a:ext cx="2819400" cy="341632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</a:t>
            </a:r>
            <a:r>
              <a:rPr lang="en-US" dirty="0"/>
              <a:t>(initial  amount of fuel)</a:t>
            </a:r>
          </a:p>
          <a:p>
            <a:r>
              <a:rPr lang="en-US" dirty="0">
                <a:solidFill>
                  <a:srgbClr val="FF0000"/>
                </a:solidFill>
              </a:rPr>
              <a:t>complete</a:t>
            </a:r>
            <a:r>
              <a:rPr lang="en-US" dirty="0"/>
              <a:t> (receives # remaining ticks and answer if computation finishes)</a:t>
            </a:r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r>
              <a:rPr lang="en-US" dirty="0"/>
              <a:t> (receives engine capable of completing the computation if fuel expires before computation finishes)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03809"/>
            <a:ext cx="5334000" cy="381000"/>
          </a:xfrm>
        </p:spPr>
        <p:txBody>
          <a:bodyPr/>
          <a:lstStyle/>
          <a:p>
            <a:r>
              <a:rPr lang="en-US" sz="4000" dirty="0"/>
              <a:t>Round Robin 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558800"/>
            <a:ext cx="97155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round-robin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(queue-of-engines)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(if (queue-of-engines 'empty?)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'()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(let ([first-engine (queue-of-engines 'dequeue!)])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(first-engine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1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it's only allowed to run for one tick each time.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(lambda (ticks value)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complete procedure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(cons value (round-robin queue-of-engines)))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(lambda (new-engine)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expire procedure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(queue-of-engines 'enqueue! new-engine)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(round-robin queue-of-engines)))))))</a:t>
            </a:r>
            <a:r>
              <a:rPr lang="en-US" sz="1800" dirty="0">
                <a:latin typeface="Courier New" pitchFamily="49" charset="0"/>
              </a:rPr>
              <a:t>       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&gt; </a:t>
            </a:r>
            <a:r>
              <a:rPr lang="en-US" sz="1800" b="1" dirty="0">
                <a:latin typeface="Courier New" pitchFamily="49" charset="0"/>
              </a:rPr>
              <a:t>(let* ([q (make-queue)]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[nums '(3 7 11 4 12 9 2 6 10 8 1 5)]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[engine-list (map engine-fib nums)])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(for-each (lambda (</a:t>
            </a:r>
            <a:r>
              <a:rPr lang="en-US" sz="1800" b="1" dirty="0" err="1">
                <a:latin typeface="Courier New" pitchFamily="49" charset="0"/>
              </a:rPr>
              <a:t>eng</a:t>
            </a:r>
            <a:r>
              <a:rPr lang="en-US" sz="1800" b="1" dirty="0">
                <a:latin typeface="Courier New" pitchFamily="49" charset="0"/>
              </a:rPr>
              <a:t>) (q 'enqueue! </a:t>
            </a:r>
            <a:r>
              <a:rPr lang="en-US" sz="1800" b="1" dirty="0" err="1">
                <a:latin typeface="Courier New" pitchFamily="49" charset="0"/>
              </a:rPr>
              <a:t>eng</a:t>
            </a:r>
            <a:r>
              <a:rPr lang="en-US" sz="18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      engine-list)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(round-robin q))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what will the output be?</a:t>
            </a:r>
            <a:endParaRPr lang="en-US" sz="20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20300" y="294309"/>
            <a:ext cx="1524000" cy="1477328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complete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0B327-213C-46BD-9A55-2F0919D69386}"/>
              </a:ext>
            </a:extLst>
          </p:cNvPr>
          <p:cNvSpPr txBox="1"/>
          <p:nvPr/>
        </p:nvSpPr>
        <p:spPr>
          <a:xfrm>
            <a:off x="8085483" y="2546310"/>
            <a:ext cx="3602935" cy="923330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What if we change the number of ticks from 1 to 150? </a:t>
            </a:r>
          </a:p>
          <a:p>
            <a:r>
              <a:rPr lang="en-US" b="1" dirty="0">
                <a:solidFill>
                  <a:srgbClr val="FF0000"/>
                </a:solidFill>
              </a:rPr>
              <a:t>What will the output be?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1D90F-EC29-4910-80A5-EFF84978CF74}"/>
              </a:ext>
            </a:extLst>
          </p:cNvPr>
          <p:cNvSpPr txBox="1"/>
          <p:nvPr/>
        </p:nvSpPr>
        <p:spPr>
          <a:xfrm>
            <a:off x="5257800" y="559976"/>
            <a:ext cx="4267200" cy="992579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(define engine-fib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(make-engine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 (lambda () (fib n)))))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6917-163F-461D-BEE3-A7E3F0F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z="4000" dirty="0"/>
              <a:t>Implement  make-engine using call/cc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064BB-B749-44C8-886F-8CEC51A9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7239000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54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6917-163F-461D-BEE3-A7E3F0F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z="4000" dirty="0"/>
              <a:t>Implement  make-engine using call/cc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D38EA-9649-49F5-894E-C16AA1DC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85800"/>
            <a:ext cx="7162800" cy="6011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E7B1EF-140E-481D-9FCA-22C440FEB504}"/>
              </a:ext>
            </a:extLst>
          </p:cNvPr>
          <p:cNvSpPr/>
          <p:nvPr/>
        </p:nvSpPr>
        <p:spPr>
          <a:xfrm>
            <a:off x="4191000" y="1752600"/>
            <a:ext cx="8382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B394F-39DB-4F93-9E5F-4127D872014F}"/>
              </a:ext>
            </a:extLst>
          </p:cNvPr>
          <p:cNvSpPr/>
          <p:nvPr/>
        </p:nvSpPr>
        <p:spPr>
          <a:xfrm>
            <a:off x="3124200" y="2667000"/>
            <a:ext cx="8382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Simulate a multi-tasking operating system.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52400" y="209080"/>
            <a:ext cx="8763000" cy="603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(load “</a:t>
            </a:r>
            <a:r>
              <a:rPr lang="en-US" sz="1400" b="1" dirty="0" err="1">
                <a:latin typeface="Courier New" pitchFamily="49" charset="0"/>
              </a:rPr>
              <a:t>ooq</a:t>
            </a:r>
            <a:r>
              <a:rPr lang="en-US" sz="1400" b="1" dirty="0">
                <a:latin typeface="Courier New" pitchFamily="49" charset="0"/>
              </a:rPr>
              <a:t>")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time-slice (lambda () (add1 (random 100))))</a:t>
            </a:r>
          </a:p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kernel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ready-queue (make-queue))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(proc trap)))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(lambda (k v)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(k v))) 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trap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(lambda (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(call/cc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(lambda (k)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(engine-return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(lambda ()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(case </a:t>
            </a:r>
            <a:r>
              <a:rPr lang="en-US" sz="1400" b="1" dirty="0" err="1">
                <a:latin typeface="Courier New" pitchFamily="49" charset="0"/>
              </a:rPr>
              <a:t>msg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(uninterruptible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(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(start-process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(start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#f))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(stop-process #f))))))))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07B2E6B-B003-4B02-85D5-7D38478B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03600"/>
            <a:ext cx="6096000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</a:rPr>
              <a:t>(start proc)</a:t>
            </a:r>
          </a:p>
          <a:p>
            <a:r>
              <a:rPr lang="en-US" sz="1600" b="1" dirty="0">
                <a:latin typeface="Courier New" pitchFamily="49" charset="0"/>
              </a:rPr>
              <a:t>     (let dispatch ()</a:t>
            </a:r>
          </a:p>
          <a:p>
            <a:r>
              <a:rPr lang="en-US" sz="1600" b="1" dirty="0">
                <a:latin typeface="Courier New" pitchFamily="49" charset="0"/>
              </a:rPr>
              <a:t>        (if (empty-queue? 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'finished</a:t>
            </a:r>
          </a:p>
          <a:p>
            <a:r>
              <a:rPr lang="en-US" sz="1600" b="1" dirty="0">
                <a:latin typeface="Courier New" pitchFamily="49" charset="0"/>
              </a:rPr>
              <a:t>            ((dequeue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 (time-slice)</a:t>
            </a:r>
          </a:p>
          <a:p>
            <a:r>
              <a:rPr lang="en-US" sz="1600" b="1" dirty="0">
                <a:latin typeface="Courier New" pitchFamily="49" charset="0"/>
              </a:rPr>
              <a:t>             (lambda (ticks trap-handler)</a:t>
            </a:r>
          </a:p>
          <a:p>
            <a:r>
              <a:rPr lang="en-US" sz="1600" b="1" dirty="0">
                <a:latin typeface="Courier New" pitchFamily="49" charset="0"/>
              </a:rPr>
              <a:t>               (trap-handler)</a:t>
            </a:r>
          </a:p>
          <a:p>
            <a:r>
              <a:rPr lang="en-US" sz="1600" b="1" dirty="0">
                <a:latin typeface="Courier New" pitchFamily="49" charset="0"/>
              </a:rPr>
              <a:t>               (dispatch))</a:t>
            </a:r>
          </a:p>
          <a:p>
            <a:r>
              <a:rPr lang="en-US" sz="1600" b="1" dirty="0">
                <a:latin typeface="Courier New" pitchFamily="49" charset="0"/>
              </a:rPr>
              <a:t>            (lambda (engine)</a:t>
            </a:r>
          </a:p>
          <a:p>
            <a:r>
              <a:rPr lang="en-US" sz="1600" b="1" dirty="0">
                <a:latin typeface="Courier New" pitchFamily="49" charset="0"/>
              </a:rPr>
              <a:t>               (enqueue engine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   (dispatch)))))))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64CF0-F8E5-41B0-96AC-F6330BEBFCEE}"/>
              </a:ext>
            </a:extLst>
          </p:cNvPr>
          <p:cNvSpPr txBox="1"/>
          <p:nvPr/>
        </p:nvSpPr>
        <p:spPr>
          <a:xfrm>
            <a:off x="6934200" y="209080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j-lt"/>
              </a:rPr>
              <a:t>Simulate a multi-tasking operating system</a:t>
            </a:r>
          </a:p>
          <a:p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524000" y="228601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; An example that uses this multi-tasking simulator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amoeba</a:t>
            </a:r>
          </a:p>
          <a:p>
            <a:r>
              <a:rPr lang="en-US" b="1" dirty="0">
                <a:latin typeface="Courier New" pitchFamily="49" charset="0"/>
              </a:rPr>
              <a:t>  (lambda (generation final)</a:t>
            </a:r>
          </a:p>
          <a:p>
            <a:r>
              <a:rPr lang="en-US" b="1" dirty="0">
                <a:latin typeface="Courier New" pitchFamily="49" charset="0"/>
              </a:rPr>
              <a:t>    (lambda (trap)</a:t>
            </a:r>
          </a:p>
          <a:p>
            <a:r>
              <a:rPr lang="en-US" b="1" dirty="0">
                <a:latin typeface="Courier New" pitchFamily="49" charset="0"/>
              </a:rPr>
              <a:t>      (when (&lt; generation final)</a:t>
            </a:r>
          </a:p>
          <a:p>
            <a:r>
              <a:rPr lang="en-US" b="1" dirty="0">
                <a:latin typeface="Courier New" pitchFamily="49" charset="0"/>
              </a:rPr>
              <a:t>            (trap 'uninterruptible</a:t>
            </a:r>
          </a:p>
          <a:p>
            <a:r>
              <a:rPr lang="en-US" b="1" dirty="0">
                <a:latin typeface="Courier New" pitchFamily="49" charset="0"/>
              </a:rPr>
              <a:t>                  (lambda ()</a:t>
            </a:r>
          </a:p>
          <a:p>
            <a:r>
              <a:rPr lang="en-US" b="1" dirty="0">
                <a:latin typeface="Courier New" pitchFamily="49" charset="0"/>
              </a:rPr>
              <a:t>                    (</a:t>
            </a:r>
            <a:r>
              <a:rPr lang="en-US" b="1" dirty="0" err="1">
                <a:latin typeface="Courier New" pitchFamily="49" charset="0"/>
              </a:rPr>
              <a:t>writeout</a:t>
            </a:r>
            <a:r>
              <a:rPr lang="en-US" b="1" dirty="0">
                <a:latin typeface="Courier New" pitchFamily="49" charset="0"/>
              </a:rPr>
              <a:t> generation)))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final))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                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                            final)))</a:t>
            </a:r>
          </a:p>
          <a:p>
            <a:r>
              <a:rPr lang="en-US" b="1" dirty="0">
                <a:latin typeface="Courier New" pitchFamily="49" charset="0"/>
              </a:rPr>
              <a:t>      (trap 'stop-process #f))))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writeln</a:t>
            </a:r>
            <a:r>
              <a:rPr lang="en-US" b="1" dirty="0">
                <a:latin typeface="Courier New" pitchFamily="49" charset="0"/>
              </a:rPr>
              <a:t> (lambda x (for-each display x) (newline)))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writeout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  (let ([count 0])</a:t>
            </a:r>
          </a:p>
          <a:p>
            <a:r>
              <a:rPr lang="en-US" b="1" dirty="0">
                <a:latin typeface="Courier New" pitchFamily="49" charset="0"/>
              </a:rPr>
              <a:t>    (lambda (n)</a:t>
            </a:r>
          </a:p>
          <a:p>
            <a:r>
              <a:rPr lang="en-US" b="1" dirty="0">
                <a:latin typeface="Courier New" pitchFamily="49" charset="0"/>
              </a:rPr>
              <a:t>      (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 "~s " n)</a:t>
            </a:r>
          </a:p>
          <a:p>
            <a:r>
              <a:rPr lang="en-US" b="1" dirty="0">
                <a:latin typeface="Courier New" pitchFamily="49" charset="0"/>
              </a:rPr>
              <a:t>      (set! count (+ count (if (&lt; n 10) 2 3)))</a:t>
            </a:r>
          </a:p>
          <a:p>
            <a:r>
              <a:rPr lang="en-US" b="1" dirty="0">
                <a:latin typeface="Courier New" pitchFamily="49" charset="0"/>
              </a:rPr>
              <a:t>      (when (&gt;= count 77) (newline) (set! count 0)))))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600200" y="228600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&gt; (kernel (amoeba 0 9))</a:t>
            </a:r>
          </a:p>
          <a:p>
            <a:r>
              <a:rPr lang="en-US" dirty="0">
                <a:latin typeface="Courier New" pitchFamily="49" charset="0"/>
              </a:rPr>
              <a:t>0 1 2 1 3 2 2 2 4 3 4 3 3 3 3 5 4 3 4 3 5 4 4 6 5 5 5 4 4 4 4 5 6 </a:t>
            </a:r>
          </a:p>
          <a:p>
            <a:r>
              <a:rPr lang="en-US" dirty="0">
                <a:latin typeface="Courier New" pitchFamily="49" charset="0"/>
              </a:rPr>
              <a:t>4 4 5 4 5 4 7 6 6 6 5 5 5 5 4 6 5 4 6 5 6 5 5 5 5 8 7 7 7 6 7 7 5 </a:t>
            </a:r>
          </a:p>
          <a:p>
            <a:r>
              <a:rPr lang="en-US" dirty="0">
                <a:latin typeface="Courier New" pitchFamily="49" charset="0"/>
              </a:rPr>
              <a:t>5 6 6 6 5 6 6 5 5 6 5 5 5 8 7 7 7 6 6 5 7 6 6 6 5 6 6 5 7 7 6 6 5 </a:t>
            </a:r>
          </a:p>
          <a:p>
            <a:r>
              <a:rPr lang="en-US" dirty="0">
                <a:latin typeface="Courier New" pitchFamily="49" charset="0"/>
              </a:rPr>
              <a:t>5 8 8 7 7 7 8 8 7 6 6 7 7 7 6 6 6 7 6 6 6 6 6 6 6 6 6 6 8 8 8 7 8 </a:t>
            </a:r>
          </a:p>
          <a:p>
            <a:r>
              <a:rPr lang="en-US" dirty="0">
                <a:latin typeface="Courier New" pitchFamily="49" charset="0"/>
              </a:rPr>
              <a:t>8 8 8 7 6 7 7 7 7 6 7 7 7 6 7 7 6 6 6 6 8 7 7 7 6 6 8 8 8 8 7 7 6 </a:t>
            </a:r>
          </a:p>
          <a:p>
            <a:r>
              <a:rPr lang="en-US" dirty="0">
                <a:latin typeface="Courier New" pitchFamily="49" charset="0"/>
              </a:rPr>
              <a:t>7 6 7 6 8 8 8 8 7 7 7 7 6 6 7 5 7 6 8 8 7 7 7 7 7 6 7 6 8 8 8 8 7 </a:t>
            </a:r>
          </a:p>
          <a:p>
            <a:r>
              <a:rPr lang="en-US" dirty="0">
                <a:latin typeface="Courier New" pitchFamily="49" charset="0"/>
              </a:rPr>
              <a:t>7 6 8 8 8 8 8 7 7 7 8 7 7 8 7 8 7 7 7 7 6 8 7 8 7 7 7 7 7 8 7 8 7 </a:t>
            </a:r>
          </a:p>
          <a:p>
            <a:r>
              <a:rPr lang="en-US" dirty="0">
                <a:latin typeface="Courier New" pitchFamily="49" charset="0"/>
              </a:rPr>
              <a:t>8 7 6 6 6 6 7 7 8 8 8 8 8 8 7 8 7 7 7 8 8 8 8 8 8 7 7 7 8 8 8 8 8 </a:t>
            </a:r>
          </a:p>
          <a:p>
            <a:r>
              <a:rPr lang="en-US" dirty="0">
                <a:latin typeface="Courier New" pitchFamily="49" charset="0"/>
              </a:rPr>
              <a:t>7 8 7 8 7 8 7 7 7 7 8 8 8 8 7 8 7 8 7 7 7 8 8 8 8 8 7 8 8 7 8 8 7 </a:t>
            </a:r>
          </a:p>
          <a:p>
            <a:r>
              <a:rPr lang="en-US" dirty="0">
                <a:latin typeface="Courier New" pitchFamily="49" charset="0"/>
              </a:rPr>
              <a:t>7 8 8 8 8 8 8 7 8 8 7 8 7 8 8 7 7 6 6 8 8 8 7 8 8 8 8 8 8 8 8 8 8 </a:t>
            </a:r>
          </a:p>
          <a:p>
            <a:r>
              <a:rPr lang="en-US" dirty="0">
                <a:latin typeface="Courier New" pitchFamily="49" charset="0"/>
              </a:rPr>
              <a:t>8 7 7 7 8 8 7 8 7 8 8 8 8 8 7 8 8 8 7 8 8 8 8 8 8 8 8 7 8 8 8 7 7 </a:t>
            </a:r>
          </a:p>
          <a:p>
            <a:r>
              <a:rPr lang="en-US" dirty="0">
                <a:latin typeface="Courier New" pitchFamily="49" charset="0"/>
              </a:rPr>
              <a:t>7 8 8 8 8 7 8 8 8 7 8 8 8 8 8 8 7 7 7 7 7 8 8 8 7 8 8 8 8 8 8 8 8 </a:t>
            </a:r>
          </a:p>
          <a:p>
            <a:r>
              <a:rPr lang="en-US" dirty="0">
                <a:latin typeface="Courier New" pitchFamily="49" charset="0"/>
              </a:rPr>
              <a:t>8 7 8 8 8 8 8 8 8 8 8 8 7 8 8 7 8 8 8 8 8 8 8 8 8 8 8 8 8 8 8 8 8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8 8 8 8 8 8 8 8 8 8 8 8 8 8 8 8 8 7 7 8 8 8 8 8 8 8 8 7 8 8 8 8 8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8 8 8 8 8 8 8 8 8 8 8 8 8 8 8 8 8 8 7 8 8 8 8 8 8 8 8 8 8 8 8 8 8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finished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180B-8782-4028-9DF9-7A67CDC0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Reference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68B11-491F-41D4-BA61-37918531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0" y="1447800"/>
            <a:ext cx="6516687" cy="1500187"/>
          </a:xfrm>
        </p:spPr>
        <p:txBody>
          <a:bodyPr/>
          <a:lstStyle/>
          <a:p>
            <a:r>
              <a:rPr lang="en-US" sz="2800" dirty="0"/>
              <a:t>For definiteness, I use an “each value in an environment is in a cell” approach.</a:t>
            </a:r>
          </a:p>
        </p:txBody>
      </p:sp>
    </p:spTree>
    <p:extLst>
      <p:ext uri="{BB962C8B-B14F-4D97-AF65-F5344CB8AC3E}">
        <p14:creationId xmlns:p14="http://schemas.microsoft.com/office/powerpoint/2010/main" val="301453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29AC-66BE-4808-92B5-077A002B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0F90-BE9C-4C26-BEE7-F2194128A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r>
              <a:rPr lang="en-US" dirty="0"/>
              <a:t>Moodle part (a lot of it will be about call/cc and continuations)  </a:t>
            </a:r>
            <a:r>
              <a:rPr lang="en-US" sz="2800" dirty="0">
                <a:solidFill>
                  <a:srgbClr val="FF0000"/>
                </a:solidFill>
              </a:rPr>
              <a:t>60-80 points</a:t>
            </a:r>
          </a:p>
          <a:p>
            <a:pPr lvl="1"/>
            <a:r>
              <a:rPr lang="en-US" dirty="0"/>
              <a:t>Will probably use the </a:t>
            </a:r>
            <a:r>
              <a:rPr lang="en-US" dirty="0" err="1"/>
              <a:t>Respondus</a:t>
            </a:r>
            <a:r>
              <a:rPr lang="en-US" dirty="0"/>
              <a:t> Lockdown browser and monitor.</a:t>
            </a:r>
          </a:p>
          <a:p>
            <a:pPr lvl="1"/>
            <a:r>
              <a:rPr lang="en-US" dirty="0"/>
              <a:t>If we do, </a:t>
            </a:r>
            <a:r>
              <a:rPr lang="en-US" dirty="0">
                <a:solidFill>
                  <a:srgbClr val="FF0000"/>
                </a:solidFill>
              </a:rPr>
              <a:t>you will need working webcam and microphone</a:t>
            </a:r>
            <a:r>
              <a:rPr lang="en-US" dirty="0"/>
              <a:t>, and a space that is clear enough to make it obvious that  you do not have any exam resources nearby.</a:t>
            </a:r>
          </a:p>
          <a:p>
            <a:r>
              <a:rPr lang="en-US" dirty="0"/>
              <a:t>Computer part – Write and debug code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70-90 points</a:t>
            </a:r>
          </a:p>
          <a:p>
            <a:r>
              <a:rPr lang="en-US" dirty="0"/>
              <a:t>Total – </a:t>
            </a:r>
            <a:r>
              <a:rPr lang="en-US" sz="2800" dirty="0">
                <a:solidFill>
                  <a:srgbClr val="FF0000"/>
                </a:solidFill>
              </a:rPr>
              <a:t>150 points</a:t>
            </a:r>
          </a:p>
          <a:p>
            <a:r>
              <a:rPr lang="en-US" sz="2800" dirty="0"/>
              <a:t>Exam 1 was 90 points, Exam 2 was 120 points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957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8D5F7-052A-400E-800B-6D599061E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00" y="-16042"/>
            <a:ext cx="11887200" cy="5287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(let ([a 3]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[b 4]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[rotate (lambda (x (ref y) (ref z))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(let ([temp x])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(set! x y)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(set! y z)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(set! z temp)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(list x y z)))])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(let ([result (rotate a b (+ a b))])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(list a b result)))</a:t>
            </a:r>
          </a:p>
          <a:p>
            <a:pPr marL="0" indent="0"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rgbClr val="FF0000"/>
                </a:solidFill>
                <a:cs typeface="Courier New" panose="02070309020205020404" pitchFamily="49" charset="0"/>
              </a:rPr>
              <a:t>What interpreter changes are needed before we call </a:t>
            </a:r>
            <a:r>
              <a:rPr lang="en-US" sz="2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apply-proc</a:t>
            </a:r>
            <a:r>
              <a:rPr lang="en-US" sz="2700" b="1" dirty="0">
                <a:solidFill>
                  <a:srgbClr val="FF0000"/>
                </a:solidFill>
                <a:cs typeface="Courier New" panose="02070309020205020404" pitchFamily="49" charset="0"/>
              </a:rPr>
              <a:t>?  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Mainly a change to 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eval-</a:t>
            </a:r>
            <a:r>
              <a:rPr lang="en-US" sz="2000" b="1" dirty="0" err="1">
                <a:solidFill>
                  <a:schemeClr val="accent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rands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: return a list of cells instead of a list of values.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FF3300"/>
                </a:solidFill>
                <a:cs typeface="Courier New" panose="02070309020205020404" pitchFamily="49" charset="0"/>
              </a:rPr>
              <a:t>What interpreter changes are needed in the </a:t>
            </a:r>
            <a:r>
              <a:rPr lang="en-US" sz="27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apply-proc</a:t>
            </a:r>
            <a:r>
              <a:rPr lang="en-US" sz="2700" b="1" dirty="0">
                <a:solidFill>
                  <a:srgbClr val="FF3300"/>
                </a:solidFill>
                <a:cs typeface="Courier New" panose="02070309020205020404" pitchFamily="49" charset="0"/>
              </a:rPr>
              <a:t> closure case?  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If it’s not a 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 param, put the corresponding argument value in a </a:t>
            </a:r>
            <a:r>
              <a:rPr lang="en-US" sz="2000" b="1" i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new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 cell.</a:t>
            </a:r>
            <a:endParaRPr lang="en-US" sz="2700" b="1" dirty="0">
              <a:solidFill>
                <a:schemeClr val="accent1">
                  <a:lumMod val="1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E152A-066A-427C-BF1E-67384419E704}"/>
              </a:ext>
            </a:extLst>
          </p:cNvPr>
          <p:cNvSpPr txBox="1"/>
          <p:nvPr/>
        </p:nvSpPr>
        <p:spPr>
          <a:xfrm>
            <a:off x="8001000" y="1490008"/>
            <a:ext cx="3962400" cy="1938992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small change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2400" dirty="0"/>
              <a:t> datatype definition.</a:t>
            </a:r>
          </a:p>
          <a:p>
            <a:r>
              <a:rPr lang="en-US" sz="2400" dirty="0"/>
              <a:t>No changes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parse-exp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syntax-expand</a:t>
            </a:r>
          </a:p>
        </p:txBody>
      </p:sp>
    </p:spTree>
    <p:extLst>
      <p:ext uri="{BB962C8B-B14F-4D97-AF65-F5344CB8AC3E}">
        <p14:creationId xmlns:p14="http://schemas.microsoft.com/office/powerpoint/2010/main" val="387688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4ECD-81DB-43C2-8248-B77C28B3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A change to extend-env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216A-C798-4F3D-894C-AEFE695C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1"/>
            <a:ext cx="1089660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This works for the “cell” representation of references.  It’s slightly more complex for the ribcage representation without cells.</a:t>
            </a:r>
          </a:p>
          <a:p>
            <a:pPr>
              <a:spcBef>
                <a:spcPts val="2400"/>
              </a:spcBef>
            </a:pPr>
            <a:r>
              <a:rPr lang="en-US" dirty="0"/>
              <a:t>First, </a:t>
            </a:r>
            <a:r>
              <a:rPr lang="en-US" b="1" dirty="0"/>
              <a:t>modify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extend-env</a:t>
            </a:r>
            <a:r>
              <a:rPr lang="en-US" b="1" dirty="0"/>
              <a:t> </a:t>
            </a:r>
            <a:r>
              <a:rPr lang="en-US" dirty="0"/>
              <a:t>so that its second argument is a list of cells containing the values.  Thus the values are put into the cells </a:t>
            </a:r>
            <a:r>
              <a:rPr lang="en-US" i="1" dirty="0"/>
              <a:t>before</a:t>
            </a:r>
            <a:r>
              <a:rPr lang="en-US" dirty="0"/>
              <a:t>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extend-env</a:t>
            </a:r>
            <a:r>
              <a:rPr lang="en-US" dirty="0"/>
              <a:t>.</a:t>
            </a:r>
          </a:p>
          <a:p>
            <a:pPr>
              <a:spcBef>
                <a:spcPts val="2400"/>
              </a:spcBef>
            </a:pPr>
            <a:r>
              <a:rPr lang="en-US" dirty="0"/>
              <a:t>Each level of extended environment will still contain a list or vector of cells, but these cells will not be created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extend-env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92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CA43-7B34-4C9D-9022-A3CC24F2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55E9-A094-4481-AF2F-37228EDF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CC2E6-A23F-4351-B76D-1BFA14BCC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"/>
            <a:ext cx="8610600" cy="6837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15EDAE-9D09-4BE8-8731-BFC9EDF9895C}"/>
              </a:ext>
            </a:extLst>
          </p:cNvPr>
          <p:cNvSpPr txBox="1"/>
          <p:nvPr/>
        </p:nvSpPr>
        <p:spPr>
          <a:xfrm>
            <a:off x="7924800" y="711228"/>
            <a:ext cx="2971800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extend-env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(lambda (vars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env)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(extended-env-record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vars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env)))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627244-9332-43B2-B08E-9F4451E8E7CC}"/>
              </a:ext>
            </a:extLst>
          </p:cNvPr>
          <p:cNvSpPr/>
          <p:nvPr/>
        </p:nvSpPr>
        <p:spPr>
          <a:xfrm>
            <a:off x="2743200" y="762000"/>
            <a:ext cx="4572000" cy="655638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6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8615-5962-4B4F-96EE-C800B27D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A4E3-923E-4CAE-9E43-C2A257E33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cover the entire course</a:t>
            </a:r>
          </a:p>
          <a:p>
            <a:r>
              <a:rPr lang="en-US" dirty="0"/>
              <a:t>But more emphasis from things after Exam 2:</a:t>
            </a:r>
          </a:p>
          <a:p>
            <a:pPr lvl="1"/>
            <a:r>
              <a:rPr lang="en-US" dirty="0"/>
              <a:t>Interpreter</a:t>
            </a:r>
          </a:p>
          <a:p>
            <a:pPr lvl="2"/>
            <a:r>
              <a:rPr lang="en-US" dirty="0"/>
              <a:t>How did your team do this?</a:t>
            </a:r>
          </a:p>
          <a:p>
            <a:pPr lvl="2"/>
            <a:r>
              <a:rPr lang="en-US" dirty="0"/>
              <a:t>Add a new feature.</a:t>
            </a:r>
          </a:p>
          <a:p>
            <a:pPr lvl="1"/>
            <a:r>
              <a:rPr lang="en-US" dirty="0"/>
              <a:t>CPS, call/cc, imperative form</a:t>
            </a:r>
          </a:p>
          <a:p>
            <a:pPr lvl="1"/>
            <a:r>
              <a:rPr lang="en-US" dirty="0"/>
              <a:t>Engines and coroutines</a:t>
            </a:r>
          </a:p>
        </p:txBody>
      </p:sp>
    </p:spTree>
    <p:extLst>
      <p:ext uri="{BB962C8B-B14F-4D97-AF65-F5344CB8AC3E}">
        <p14:creationId xmlns:p14="http://schemas.microsoft.com/office/powerpoint/2010/main" val="267032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78BD-EA5A-4840-84D3-56BC36A4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15A7-B7FB-4E93-81A6-3FBA4E5C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5169B-937D-493D-B5BC-4AE2B37A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57175"/>
            <a:ext cx="9029700" cy="63436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85C634-788F-4F8D-86EF-0375309FC68D}"/>
              </a:ext>
            </a:extLst>
          </p:cNvPr>
          <p:cNvCxnSpPr/>
          <p:nvPr/>
        </p:nvCxnSpPr>
        <p:spPr>
          <a:xfrm>
            <a:off x="6553200" y="6019800"/>
            <a:ext cx="2286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26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B120-CDED-4115-BDD3-D670787C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9DC3-5BC6-466B-A76C-8248AC88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CFABF-F6B0-40F0-8BC9-4F5AA1059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80" y="0"/>
            <a:ext cx="9245039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2A9B97-E799-4C6B-9DE1-92D862709B05}"/>
              </a:ext>
            </a:extLst>
          </p:cNvPr>
          <p:cNvCxnSpPr/>
          <p:nvPr/>
        </p:nvCxnSpPr>
        <p:spPr>
          <a:xfrm>
            <a:off x="2133600" y="6629400"/>
            <a:ext cx="2286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1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39CC-D362-43F8-A617-0084D61C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24A60-1A84-402B-8748-3D3E06D9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525963"/>
          </a:xfrm>
        </p:spPr>
        <p:txBody>
          <a:bodyPr/>
          <a:lstStyle/>
          <a:p>
            <a:r>
              <a:rPr lang="en-US" dirty="0"/>
              <a:t>I’d love to give extra credit to students who complete the  evaluation.</a:t>
            </a:r>
          </a:p>
          <a:p>
            <a:r>
              <a:rPr lang="en-US" dirty="0"/>
              <a:t>But I can never know who completed it.  </a:t>
            </a:r>
          </a:p>
          <a:p>
            <a:r>
              <a:rPr lang="en-US" dirty="0"/>
              <a:t>What I can see at any time is </a:t>
            </a:r>
            <a:r>
              <a:rPr lang="en-US" b="1" dirty="0"/>
              <a:t>how many </a:t>
            </a:r>
            <a:r>
              <a:rPr lang="en-US" dirty="0"/>
              <a:t>students from each section completed it.</a:t>
            </a:r>
          </a:p>
          <a:p>
            <a:r>
              <a:rPr lang="en-US" dirty="0"/>
              <a:t>I will give 5 extra-credit points on the final exam to everyone in a section if at least n-2 students answer all of the essay questions on the evaluation, where n is the number of students in the section.</a:t>
            </a:r>
          </a:p>
        </p:txBody>
      </p:sp>
    </p:spTree>
    <p:extLst>
      <p:ext uri="{BB962C8B-B14F-4D97-AF65-F5344CB8AC3E}">
        <p14:creationId xmlns:p14="http://schemas.microsoft.com/office/powerpoint/2010/main" val="337619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698" y="-228600"/>
            <a:ext cx="8229600" cy="1143000"/>
          </a:xfrm>
        </p:spPr>
        <p:txBody>
          <a:bodyPr/>
          <a:lstStyle/>
          <a:p>
            <a:r>
              <a:rPr lang="en-US" dirty="0"/>
              <a:t>Course evaluations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85800"/>
            <a:ext cx="8458200" cy="5715000"/>
          </a:xfrm>
        </p:spPr>
        <p:txBody>
          <a:bodyPr/>
          <a:lstStyle/>
          <a:p>
            <a:r>
              <a:rPr lang="en-US" sz="2400" dirty="0"/>
              <a:t>How have the course and instructor done in helping you meet the official course learning objectives?  How can I improve?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102" y="1524000"/>
            <a:ext cx="8702298" cy="555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6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439400" cy="1143000"/>
          </a:xfrm>
        </p:spPr>
        <p:txBody>
          <a:bodyPr/>
          <a:lstStyle/>
          <a:p>
            <a:r>
              <a:rPr lang="en-US" sz="3600" dirty="0"/>
              <a:t>Course Evals – perhaps address some of these: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570038"/>
            <a:ext cx="11049000" cy="4525963"/>
          </a:xfrm>
        </p:spPr>
        <p:txBody>
          <a:bodyPr/>
          <a:lstStyle/>
          <a:p>
            <a:r>
              <a:rPr lang="en-US" dirty="0"/>
              <a:t>What would you change?</a:t>
            </a:r>
          </a:p>
          <a:p>
            <a:r>
              <a:rPr lang="en-US" dirty="0"/>
              <a:t>Is there something that you would hate if we changed it?</a:t>
            </a:r>
          </a:p>
          <a:p>
            <a:r>
              <a:rPr lang="en-US" dirty="0"/>
              <a:t>What could I do next term </a:t>
            </a:r>
            <a:r>
              <a:rPr lang="en-US" dirty="0" err="1"/>
              <a:t>tomake</a:t>
            </a:r>
            <a:r>
              <a:rPr lang="en-US" dirty="0"/>
              <a:t> the “online experience” better?</a:t>
            </a:r>
          </a:p>
          <a:p>
            <a:r>
              <a:rPr lang="en-US" dirty="0"/>
              <a:t>Is “teams of three" for the project a good idea?</a:t>
            </a:r>
          </a:p>
          <a:p>
            <a:pPr lvl="1"/>
            <a:r>
              <a:rPr lang="en-US" dirty="0"/>
              <a:t>Would teams of two be better for future terms?</a:t>
            </a:r>
          </a:p>
          <a:p>
            <a:pPr lvl="1"/>
            <a:r>
              <a:rPr lang="en-US" dirty="0"/>
              <a:t>Should anyone who wishes to do so be allowed to "go solo"?</a:t>
            </a:r>
          </a:p>
          <a:p>
            <a:pPr lvl="1"/>
            <a:r>
              <a:rPr lang="en-US" dirty="0"/>
              <a:t>What about requiring everyone to do the interpreter alone?  Would you have learned more?</a:t>
            </a:r>
          </a:p>
        </p:txBody>
      </p:sp>
    </p:spTree>
    <p:extLst>
      <p:ext uri="{BB962C8B-B14F-4D97-AF65-F5344CB8AC3E}">
        <p14:creationId xmlns:p14="http://schemas.microsoft.com/office/powerpoint/2010/main" val="2813257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How Engines work 1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(make-engine thunk)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creates an engine that will, when applied to  three arguments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activate a timer-interrupt mechanism and then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evaluate the body of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thunk</a:t>
            </a:r>
            <a:r>
              <a:rPr lang="en-US" dirty="0"/>
              <a:t>.  </a:t>
            </a: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thunk</a:t>
            </a:r>
            <a:r>
              <a:rPr lang="en-US" dirty="0"/>
              <a:t> is simply a procedure that takes no arguments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17662</TotalTime>
  <Words>1813</Words>
  <Application>Microsoft Office PowerPoint</Application>
  <PresentationFormat>Widescreen</PresentationFormat>
  <Paragraphs>228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Courier New</vt:lpstr>
      <vt:lpstr>Default Design</vt:lpstr>
      <vt:lpstr>CSSE 304   Day 38 </vt:lpstr>
      <vt:lpstr>Final exam format</vt:lpstr>
      <vt:lpstr>Final exam material</vt:lpstr>
      <vt:lpstr>PowerPoint Presentation</vt:lpstr>
      <vt:lpstr>PowerPoint Presentation</vt:lpstr>
      <vt:lpstr>Course evals</vt:lpstr>
      <vt:lpstr>Course evaluations</vt:lpstr>
      <vt:lpstr>Course Evals – perhaps address some of these: </vt:lpstr>
      <vt:lpstr>Recap - How Engines work 1</vt:lpstr>
      <vt:lpstr>Recap - How Engines work 2</vt:lpstr>
      <vt:lpstr>Example</vt:lpstr>
      <vt:lpstr>Round Robin Example</vt:lpstr>
      <vt:lpstr>Implement  make-engine using call/cc 1</vt:lpstr>
      <vt:lpstr>Implement  make-engine using call/cc 2</vt:lpstr>
      <vt:lpstr>A more complex example</vt:lpstr>
      <vt:lpstr>PowerPoint Presentation</vt:lpstr>
      <vt:lpstr>PowerPoint Presentation</vt:lpstr>
      <vt:lpstr>PowerPoint Presentation</vt:lpstr>
      <vt:lpstr>Implementing Reference parameters</vt:lpstr>
      <vt:lpstr>PowerPoint Presentation</vt:lpstr>
      <vt:lpstr>A change to extend-env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102</cp:revision>
  <cp:lastPrinted>2019-11-11T13:27:54Z</cp:lastPrinted>
  <dcterms:created xsi:type="dcterms:W3CDTF">2003-10-20T17:10:23Z</dcterms:created>
  <dcterms:modified xsi:type="dcterms:W3CDTF">2020-11-10T11:51:47Z</dcterms:modified>
</cp:coreProperties>
</file>