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304"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370" r:id="rId25"/>
    <p:sldId id="400" r:id="rId26"/>
    <p:sldId id="371"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FFFF"/>
    <a:srgbClr val="D2C1A2"/>
    <a:srgbClr val="0033CC"/>
    <a:srgbClr val="FF3300"/>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4580" autoAdjust="0"/>
    <p:restoredTop sz="86410" autoAdjust="0"/>
  </p:normalViewPr>
  <p:slideViewPr>
    <p:cSldViewPr>
      <p:cViewPr varScale="1">
        <p:scale>
          <a:sx n="61" d="100"/>
          <a:sy n="61" d="100"/>
        </p:scale>
        <p:origin x="5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defTabSz="958222">
              <a:defRPr sz="1200"/>
            </a:lvl1pPr>
          </a:lstStyle>
          <a:p>
            <a:endParaRPr lang="en-US"/>
          </a:p>
        </p:txBody>
      </p:sp>
      <p:sp>
        <p:nvSpPr>
          <p:cNvPr id="56323" name="Rectangle 3"/>
          <p:cNvSpPr>
            <a:spLocks noGrp="1" noChangeArrowheads="1"/>
          </p:cNvSpPr>
          <p:nvPr>
            <p:ph type="dt" sz="quarter" idx="1"/>
          </p:nvPr>
        </p:nvSpPr>
        <p:spPr bwMode="auto">
          <a:xfrm>
            <a:off x="414353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algn="r" defTabSz="958222">
              <a:defRPr sz="1200"/>
            </a:lvl1pPr>
          </a:lstStyle>
          <a:p>
            <a:endParaRPr lang="en-US"/>
          </a:p>
        </p:txBody>
      </p:sp>
      <p:sp>
        <p:nvSpPr>
          <p:cNvPr id="56324" name="Rectangle 4"/>
          <p:cNvSpPr>
            <a:spLocks noGrp="1" noChangeArrowheads="1"/>
          </p:cNvSpPr>
          <p:nvPr>
            <p:ph type="ftr" sz="quarter" idx="2"/>
          </p:nvPr>
        </p:nvSpPr>
        <p:spPr bwMode="auto">
          <a:xfrm>
            <a:off x="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defTabSz="958222">
              <a:defRPr sz="1200"/>
            </a:lvl1pPr>
          </a:lstStyle>
          <a:p>
            <a:endParaRPr lang="en-US"/>
          </a:p>
        </p:txBody>
      </p:sp>
      <p:sp>
        <p:nvSpPr>
          <p:cNvPr id="56325" name="Rectangle 5"/>
          <p:cNvSpPr>
            <a:spLocks noGrp="1" noChangeArrowheads="1"/>
          </p:cNvSpPr>
          <p:nvPr>
            <p:ph type="sldNum" sz="quarter" idx="3"/>
          </p:nvPr>
        </p:nvSpPr>
        <p:spPr bwMode="auto">
          <a:xfrm>
            <a:off x="414353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algn="r" defTabSz="958222">
              <a:defRPr sz="1200"/>
            </a:lvl1pPr>
          </a:lstStyle>
          <a:p>
            <a:fld id="{4373B16D-12ED-4DB1-8581-0161186C8932}" type="slidenum">
              <a:rPr lang="en-US"/>
              <a:pPr/>
              <a:t>‹#›</a:t>
            </a:fld>
            <a:endParaRPr lang="en-US"/>
          </a:p>
        </p:txBody>
      </p:sp>
    </p:spTree>
    <p:extLst>
      <p:ext uri="{BB962C8B-B14F-4D97-AF65-F5344CB8AC3E}">
        <p14:creationId xmlns:p14="http://schemas.microsoft.com/office/powerpoint/2010/main" val="1457732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defRPr sz="1200"/>
            </a:lvl1pPr>
          </a:lstStyle>
          <a:p>
            <a:endParaRPr lang="en-US"/>
          </a:p>
        </p:txBody>
      </p:sp>
      <p:sp>
        <p:nvSpPr>
          <p:cNvPr id="63491" name="Rectangle 3"/>
          <p:cNvSpPr>
            <a:spLocks noGrp="1" noChangeArrowheads="1"/>
          </p:cNvSpPr>
          <p:nvPr>
            <p:ph type="dt" idx="1"/>
          </p:nvPr>
        </p:nvSpPr>
        <p:spPr bwMode="auto">
          <a:xfrm>
            <a:off x="414353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lgn="r">
              <a:defRPr sz="1200"/>
            </a:lvl1pPr>
          </a:lstStyle>
          <a:p>
            <a:endParaRPr lang="en-US"/>
          </a:p>
        </p:txBody>
      </p:sp>
      <p:sp>
        <p:nvSpPr>
          <p:cNvPr id="63492" name="Rectangle 4"/>
          <p:cNvSpPr>
            <a:spLocks noGrp="1" noRot="1" noChangeAspect="1" noChangeArrowheads="1" noTextEdit="1"/>
          </p:cNvSpPr>
          <p:nvPr>
            <p:ph type="sldImg" idx="2"/>
          </p:nvPr>
        </p:nvSpPr>
        <p:spPr bwMode="auto">
          <a:xfrm>
            <a:off x="1257300" y="720725"/>
            <a:ext cx="4802188" cy="360045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732021" y="4560293"/>
            <a:ext cx="5851161" cy="4321094"/>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3494" name="Rectangle 6"/>
          <p:cNvSpPr>
            <a:spLocks noGrp="1" noChangeArrowheads="1"/>
          </p:cNvSpPr>
          <p:nvPr>
            <p:ph type="ftr" sz="quarter" idx="4"/>
          </p:nvPr>
        </p:nvSpPr>
        <p:spPr bwMode="auto">
          <a:xfrm>
            <a:off x="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defRPr sz="1200"/>
            </a:lvl1pPr>
          </a:lstStyle>
          <a:p>
            <a:endParaRPr lang="en-US"/>
          </a:p>
        </p:txBody>
      </p:sp>
      <p:sp>
        <p:nvSpPr>
          <p:cNvPr id="63495" name="Rectangle 7"/>
          <p:cNvSpPr>
            <a:spLocks noGrp="1" noChangeArrowheads="1"/>
          </p:cNvSpPr>
          <p:nvPr>
            <p:ph type="sldNum" sz="quarter" idx="5"/>
          </p:nvPr>
        </p:nvSpPr>
        <p:spPr bwMode="auto">
          <a:xfrm>
            <a:off x="414353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lgn="r">
              <a:defRPr sz="1200"/>
            </a:lvl1pPr>
          </a:lstStyle>
          <a:p>
            <a:fld id="{76265C54-799C-4F9B-B21B-5E9FC6A82654}" type="slidenum">
              <a:rPr lang="en-US"/>
              <a:pPr/>
              <a:t>‹#›</a:t>
            </a:fld>
            <a:endParaRPr lang="en-US"/>
          </a:p>
        </p:txBody>
      </p:sp>
    </p:spTree>
    <p:extLst>
      <p:ext uri="{BB962C8B-B14F-4D97-AF65-F5344CB8AC3E}">
        <p14:creationId xmlns:p14="http://schemas.microsoft.com/office/powerpoint/2010/main" val="2499881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9B6C-E44E-4035-ABA4-9B8E694150B4}" type="slidenum">
              <a:rPr lang="en-US"/>
              <a:pPr/>
              <a:t>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975613" y="4560293"/>
            <a:ext cx="5363980" cy="4321094"/>
          </a:xfrm>
        </p:spPr>
        <p:txBody>
          <a:bodyPr/>
          <a:lstStyle/>
          <a:p>
            <a:endParaRPr lang="en-US"/>
          </a:p>
        </p:txBody>
      </p:sp>
    </p:spTree>
    <p:extLst>
      <p:ext uri="{BB962C8B-B14F-4D97-AF65-F5344CB8AC3E}">
        <p14:creationId xmlns:p14="http://schemas.microsoft.com/office/powerpoint/2010/main" val="338465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1" dirty="0" smtClean="0"/>
              <a:t>(define same-fringe</a:t>
            </a:r>
          </a:p>
          <a:p>
            <a:pPr>
              <a:buFontTx/>
              <a:buNone/>
            </a:pPr>
            <a:r>
              <a:rPr lang="en-US" b="1" dirty="0" smtClean="0"/>
              <a:t>  (lambda (s1 s2)</a:t>
            </a:r>
          </a:p>
          <a:p>
            <a:pPr>
              <a:buFontTx/>
              <a:buNone/>
            </a:pPr>
            <a:r>
              <a:rPr lang="en-US" b="1" dirty="0" smtClean="0"/>
              <a:t>    (equal? (flatten s1) (flatten s2))))</a:t>
            </a:r>
            <a:br>
              <a:rPr lang="en-US" b="1" dirty="0" smtClean="0"/>
            </a:br>
            <a:endParaRPr lang="en-US" b="1" dirty="0" smtClean="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10</a:t>
            </a:fld>
            <a:endParaRPr lang="en-US"/>
          </a:p>
        </p:txBody>
      </p:sp>
    </p:spTree>
    <p:extLst>
      <p:ext uri="{BB962C8B-B14F-4D97-AF65-F5344CB8AC3E}">
        <p14:creationId xmlns:p14="http://schemas.microsoft.com/office/powerpoint/2010/main" val="789027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25</a:t>
            </a:fld>
            <a:endParaRPr lang="en-US"/>
          </a:p>
        </p:txBody>
      </p:sp>
    </p:spTree>
    <p:extLst>
      <p:ext uri="{BB962C8B-B14F-4D97-AF65-F5344CB8AC3E}">
        <p14:creationId xmlns:p14="http://schemas.microsoft.com/office/powerpoint/2010/main" val="30587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comics.com/frank&amp;ernest/2010-05-1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cs.neu.edu/home/dorai/t-y-scheme/t-y-scheme-Z-H-15.html#node_chap_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3048000" y="381000"/>
            <a:ext cx="5562600" cy="3505200"/>
          </a:xfrm>
        </p:spPr>
        <p:txBody>
          <a:bodyPr/>
          <a:lstStyle/>
          <a:p>
            <a:r>
              <a:rPr lang="en-US" dirty="0"/>
              <a:t>CSSE 304   Day </a:t>
            </a:r>
            <a:r>
              <a:rPr lang="en-US" dirty="0" smtClean="0"/>
              <a:t>38</a:t>
            </a:r>
            <a:r>
              <a:rPr lang="en-US" dirty="0"/>
              <a:t/>
            </a:r>
            <a:br>
              <a:rPr lang="en-US" dirty="0"/>
            </a:br>
            <a:endParaRPr lang="en-US" dirty="0"/>
          </a:p>
        </p:txBody>
      </p:sp>
      <p:sp>
        <p:nvSpPr>
          <p:cNvPr id="61443" name="Rectangle 3"/>
          <p:cNvSpPr>
            <a:spLocks noGrp="1" noChangeArrowheads="1"/>
          </p:cNvSpPr>
          <p:nvPr>
            <p:ph type="subTitle" idx="1"/>
          </p:nvPr>
        </p:nvSpPr>
        <p:spPr>
          <a:xfrm>
            <a:off x="3048000" y="4267200"/>
            <a:ext cx="5562600" cy="2209800"/>
          </a:xfrm>
        </p:spPr>
        <p:txBody>
          <a:bodyPr/>
          <a:lstStyle/>
          <a:p>
            <a:pPr algn="r"/>
            <a:r>
              <a:rPr lang="en-US" dirty="0" smtClean="0"/>
              <a:t>Coroutines</a:t>
            </a:r>
          </a:p>
          <a:p>
            <a:pPr algn="r"/>
            <a:r>
              <a:rPr lang="en-US" dirty="0" smtClean="0"/>
              <a:t>Course evaluations</a:t>
            </a:r>
          </a:p>
          <a:p>
            <a:pPr algn="r"/>
            <a:r>
              <a:rPr lang="en-US" dirty="0" smtClean="0"/>
              <a:t>More about the Final Exam</a:t>
            </a:r>
            <a:endParaRPr lang="en-US" dirty="0"/>
          </a:p>
          <a:p>
            <a:pPr algn="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381000" y="2438400"/>
            <a:ext cx="7315200" cy="4800600"/>
          </a:xfrm>
        </p:spPr>
        <p:txBody>
          <a:bodyPr/>
          <a:lstStyle/>
          <a:p>
            <a:r>
              <a:rPr lang="en-US" dirty="0"/>
              <a:t>How would you write it if you only had 1 minute to do it?</a:t>
            </a:r>
          </a:p>
          <a:p>
            <a:pPr>
              <a:buFontTx/>
              <a:buNone/>
            </a:pPr>
            <a:endParaRPr lang="en-US" dirty="0" smtClean="0"/>
          </a:p>
          <a:p>
            <a:pPr>
              <a:buFontTx/>
              <a:buNone/>
            </a:pPr>
            <a:endParaRPr lang="en-US" dirty="0"/>
          </a:p>
          <a:p>
            <a:pPr>
              <a:buFontTx/>
              <a:buNone/>
            </a:pPr>
            <a:r>
              <a:rPr lang="en-US" dirty="0" smtClean="0"/>
              <a:t>Why </a:t>
            </a:r>
            <a:r>
              <a:rPr lang="en-US" dirty="0"/>
              <a:t>doesn’t the story end here?</a:t>
            </a:r>
          </a:p>
          <a:p>
            <a:endParaRPr lang="en-US" dirty="0"/>
          </a:p>
        </p:txBody>
      </p:sp>
    </p:spTree>
    <p:extLst>
      <p:ext uri="{BB962C8B-B14F-4D97-AF65-F5344CB8AC3E}">
        <p14:creationId xmlns:p14="http://schemas.microsoft.com/office/powerpoint/2010/main" val="2625017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685800"/>
            <a:ext cx="8566150" cy="1066800"/>
          </a:xfrm>
        </p:spPr>
        <p:txBody>
          <a:bodyPr/>
          <a:lstStyle/>
          <a:p>
            <a:r>
              <a:rPr lang="en-US" sz="4000" dirty="0"/>
              <a:t>A traditional approach to same-fringe</a:t>
            </a:r>
          </a:p>
        </p:txBody>
      </p:sp>
      <p:sp>
        <p:nvSpPr>
          <p:cNvPr id="99331" name="Rectangle 3"/>
          <p:cNvSpPr>
            <a:spLocks noGrp="1" noChangeArrowheads="1"/>
          </p:cNvSpPr>
          <p:nvPr>
            <p:ph type="body" idx="1"/>
          </p:nvPr>
        </p:nvSpPr>
        <p:spPr>
          <a:xfrm>
            <a:off x="762000" y="2133600"/>
            <a:ext cx="7308850" cy="3362325"/>
          </a:xfrm>
        </p:spPr>
        <p:txBody>
          <a:bodyPr/>
          <a:lstStyle/>
          <a:p>
            <a:r>
              <a:rPr lang="en-US" dirty="0"/>
              <a:t>For each tree, create an </a:t>
            </a:r>
            <a:r>
              <a:rPr lang="en-US" dirty="0" err="1"/>
              <a:t>iterator</a:t>
            </a:r>
            <a:r>
              <a:rPr lang="en-US" dirty="0"/>
              <a:t> that gives each tree element “on-demand”</a:t>
            </a:r>
            <a:br>
              <a:rPr lang="en-US" dirty="0"/>
            </a:br>
            <a:endParaRPr lang="en-US" dirty="0"/>
          </a:p>
          <a:p>
            <a:pPr>
              <a:buFontTx/>
              <a:buNone/>
            </a:pPr>
            <a:r>
              <a:rPr lang="en-US" dirty="0"/>
              <a:t>   </a:t>
            </a:r>
            <a:r>
              <a:rPr lang="en-US" dirty="0" err="1"/>
              <a:t>Iterator</a:t>
            </a:r>
            <a:r>
              <a:rPr lang="en-US" dirty="0"/>
              <a:t> behavior is just like Java iterators, but in a functional language, we can make the interface simpler.</a:t>
            </a:r>
          </a:p>
        </p:txBody>
      </p:sp>
    </p:spTree>
    <p:extLst>
      <p:ext uri="{BB962C8B-B14F-4D97-AF65-F5344CB8AC3E}">
        <p14:creationId xmlns:p14="http://schemas.microsoft.com/office/powerpoint/2010/main" val="3916388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304800"/>
            <a:ext cx="7772400" cy="838200"/>
          </a:xfrm>
        </p:spPr>
        <p:txBody>
          <a:bodyPr/>
          <a:lstStyle/>
          <a:p>
            <a:r>
              <a:rPr lang="en-US"/>
              <a:t>Example of iterator behavior</a:t>
            </a:r>
          </a:p>
        </p:txBody>
      </p:sp>
      <p:sp>
        <p:nvSpPr>
          <p:cNvPr id="100355" name="Rectangle 3"/>
          <p:cNvSpPr>
            <a:spLocks noGrp="1" noChangeArrowheads="1"/>
          </p:cNvSpPr>
          <p:nvPr>
            <p:ph type="body" idx="1"/>
          </p:nvPr>
        </p:nvSpPr>
        <p:spPr>
          <a:xfrm>
            <a:off x="304800" y="1371600"/>
            <a:ext cx="8610600" cy="4800600"/>
          </a:xfrm>
        </p:spPr>
        <p:txBody>
          <a:bodyPr/>
          <a:lstStyle/>
          <a:p>
            <a:pPr lvl="1">
              <a:lnSpc>
                <a:spcPct val="90000"/>
              </a:lnSpc>
              <a:spcBef>
                <a:spcPct val="0"/>
              </a:spcBef>
              <a:buFont typeface="Wingdings" pitchFamily="2" charset="2"/>
              <a:buNone/>
            </a:pPr>
            <a:r>
              <a:rPr lang="en-US" sz="2400" b="1" dirty="0">
                <a:latin typeface="Courier New" pitchFamily="49" charset="0"/>
              </a:rPr>
              <a:t>&gt; (define </a:t>
            </a:r>
            <a:r>
              <a:rPr lang="en-US" sz="2400" b="1" dirty="0" err="1">
                <a:latin typeface="Courier New" pitchFamily="49" charset="0"/>
              </a:rPr>
              <a:t>iter</a:t>
            </a:r>
            <a:r>
              <a:rPr lang="en-US" sz="2400" b="1" dirty="0">
                <a:latin typeface="Courier New" pitchFamily="49" charset="0"/>
              </a:rPr>
              <a:t> (make-</a:t>
            </a:r>
            <a:r>
              <a:rPr lang="en-US" sz="2400" b="1" dirty="0" err="1">
                <a:latin typeface="Courier New" pitchFamily="49" charset="0"/>
              </a:rPr>
              <a:t>slist</a:t>
            </a:r>
            <a:r>
              <a:rPr lang="en-US" sz="2400" b="1" dirty="0">
                <a:latin typeface="Courier New" pitchFamily="49" charset="0"/>
              </a:rPr>
              <a:t>-leaf-</a:t>
            </a:r>
            <a:r>
              <a:rPr lang="en-US" sz="2400" b="1" dirty="0" err="1">
                <a:latin typeface="Courier New" pitchFamily="49" charset="0"/>
              </a:rPr>
              <a:t>iterator</a:t>
            </a:r>
            <a:r>
              <a:rPr lang="en-US" sz="2400" b="1" dirty="0">
                <a:latin typeface="Courier New" pitchFamily="49" charset="0"/>
              </a:rPr>
              <a:t> </a:t>
            </a:r>
            <a:br>
              <a:rPr lang="en-US" sz="2400" b="1" dirty="0">
                <a:latin typeface="Courier New" pitchFamily="49" charset="0"/>
              </a:rPr>
            </a:br>
            <a:r>
              <a:rPr lang="en-US" sz="2400" b="1" dirty="0">
                <a:latin typeface="Courier New" pitchFamily="49" charset="0"/>
              </a:rPr>
              <a:t>                '(((1 (2) (()) (3 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1</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2</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3</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p:txBody>
      </p:sp>
    </p:spTree>
    <p:extLst>
      <p:ext uri="{BB962C8B-B14F-4D97-AF65-F5344CB8AC3E}">
        <p14:creationId xmlns:p14="http://schemas.microsoft.com/office/powerpoint/2010/main" val="3548991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Once we can make iterators, same-fringe is relatively easy.</a:t>
            </a:r>
          </a:p>
        </p:txBody>
      </p:sp>
      <p:sp>
        <p:nvSpPr>
          <p:cNvPr id="101379" name="Rectangle 3"/>
          <p:cNvSpPr>
            <a:spLocks noGrp="1" noChangeArrowheads="1"/>
          </p:cNvSpPr>
          <p:nvPr>
            <p:ph type="body" idx="1"/>
          </p:nvPr>
        </p:nvSpPr>
        <p:spPr>
          <a:xfrm>
            <a:off x="1219200" y="2209800"/>
            <a:ext cx="7696200" cy="3276600"/>
          </a:xfrm>
        </p:spPr>
        <p:txBody>
          <a:bodyPr/>
          <a:lstStyle/>
          <a:p>
            <a:r>
              <a:rPr lang="en-US" dirty="0"/>
              <a:t>Same-fringe first creates an </a:t>
            </a:r>
            <a:r>
              <a:rPr lang="en-US" dirty="0" err="1"/>
              <a:t>iterator</a:t>
            </a:r>
            <a:r>
              <a:rPr lang="en-US" dirty="0"/>
              <a:t> for each s-list.  It then repeatedly asks each </a:t>
            </a:r>
            <a:r>
              <a:rPr lang="en-US" dirty="0" err="1"/>
              <a:t>iterator</a:t>
            </a:r>
            <a:r>
              <a:rPr lang="en-US" dirty="0"/>
              <a:t> for the next leaf from its s-list, comparing the results, until a list runs out or the leaves are different.</a:t>
            </a:r>
          </a:p>
          <a:p>
            <a:r>
              <a:rPr lang="en-US" dirty="0"/>
              <a:t>Code on next slide.</a:t>
            </a:r>
          </a:p>
        </p:txBody>
      </p:sp>
    </p:spTree>
    <p:extLst>
      <p:ext uri="{BB962C8B-B14F-4D97-AF65-F5344CB8AC3E}">
        <p14:creationId xmlns:p14="http://schemas.microsoft.com/office/powerpoint/2010/main" val="3401134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09600" y="381000"/>
            <a:ext cx="7924800" cy="838200"/>
          </a:xfrm>
        </p:spPr>
        <p:txBody>
          <a:bodyPr/>
          <a:lstStyle/>
          <a:p>
            <a:r>
              <a:rPr lang="en-US"/>
              <a:t>same-fringe code</a:t>
            </a:r>
          </a:p>
        </p:txBody>
      </p:sp>
      <p:sp>
        <p:nvSpPr>
          <p:cNvPr id="102403" name="Rectangle 3"/>
          <p:cNvSpPr>
            <a:spLocks noGrp="1" noChangeArrowheads="1"/>
          </p:cNvSpPr>
          <p:nvPr>
            <p:ph type="body" idx="1"/>
          </p:nvPr>
        </p:nvSpPr>
        <p:spPr>
          <a:xfrm>
            <a:off x="0" y="1600200"/>
            <a:ext cx="9144000" cy="4953000"/>
          </a:xfrm>
        </p:spPr>
        <p:txBody>
          <a:bodyPr/>
          <a:lstStyle/>
          <a:p>
            <a:pPr>
              <a:lnSpc>
                <a:spcPct val="80000"/>
              </a:lnSpc>
              <a:buFontTx/>
              <a:buNone/>
            </a:pPr>
            <a:r>
              <a:rPr lang="en-US" sz="2300" b="1" dirty="0">
                <a:latin typeface="Courier New" pitchFamily="49" charset="0"/>
              </a:rPr>
              <a:t>(define same-fringe</a:t>
            </a:r>
          </a:p>
          <a:p>
            <a:pPr>
              <a:lnSpc>
                <a:spcPct val="80000"/>
              </a:lnSpc>
              <a:buFontTx/>
              <a:buNone/>
            </a:pPr>
            <a:r>
              <a:rPr lang="en-US" sz="2300" b="1" dirty="0">
                <a:latin typeface="Courier New" pitchFamily="49" charset="0"/>
              </a:rPr>
              <a:t>  (lambda (s1 s2)</a:t>
            </a:r>
          </a:p>
          <a:p>
            <a:pPr>
              <a:lnSpc>
                <a:spcPct val="80000"/>
              </a:lnSpc>
              <a:buFontTx/>
              <a:buNone/>
            </a:pPr>
            <a:r>
              <a:rPr lang="en-US" sz="2300" b="1" dirty="0">
                <a:latin typeface="Courier New" pitchFamily="49" charset="0"/>
              </a:rPr>
              <a:t>    (let ([iter1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s1)]</a:t>
            </a:r>
          </a:p>
          <a:p>
            <a:pPr>
              <a:lnSpc>
                <a:spcPct val="80000"/>
              </a:lnSpc>
              <a:buFontTx/>
              <a:buNone/>
            </a:pPr>
            <a:r>
              <a:rPr lang="en-US" sz="2300" b="1" dirty="0">
                <a:latin typeface="Courier New" pitchFamily="49" charset="0"/>
              </a:rPr>
              <a:t>          </a:t>
            </a:r>
            <a:r>
              <a:rPr lang="en-US" sz="2300" b="1" dirty="0" smtClean="0">
                <a:latin typeface="Courier New" pitchFamily="49" charset="0"/>
              </a:rPr>
              <a:t>[</a:t>
            </a:r>
            <a:r>
              <a:rPr lang="en-US" sz="2300" b="1" dirty="0">
                <a:latin typeface="Courier New" pitchFamily="49" charset="0"/>
              </a:rPr>
              <a:t>iter2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s2)])</a:t>
            </a:r>
          </a:p>
          <a:p>
            <a:pPr>
              <a:lnSpc>
                <a:spcPct val="80000"/>
              </a:lnSpc>
              <a:buFontTx/>
              <a:buNone/>
            </a:pPr>
            <a:r>
              <a:rPr lang="en-US" sz="2300" b="1" dirty="0">
                <a:latin typeface="Courier New" pitchFamily="49" charset="0"/>
              </a:rPr>
              <a:t>      (let loop ()</a:t>
            </a:r>
          </a:p>
          <a:p>
            <a:pPr>
              <a:lnSpc>
                <a:spcPct val="80000"/>
              </a:lnSpc>
              <a:buFontTx/>
              <a:buNone/>
            </a:pPr>
            <a:r>
              <a:rPr lang="en-US" sz="2300" b="1" dirty="0">
                <a:latin typeface="Courier New" pitchFamily="49" charset="0"/>
              </a:rPr>
              <a:t>        (let </a:t>
            </a:r>
            <a:r>
              <a:rPr lang="en-US" sz="2300" b="1" dirty="0" smtClean="0">
                <a:latin typeface="Courier New" pitchFamily="49" charset="0"/>
              </a:rPr>
              <a:t>([leaf1 </a:t>
            </a:r>
            <a:r>
              <a:rPr lang="en-US" sz="2300" b="1" dirty="0">
                <a:latin typeface="Courier New" pitchFamily="49" charset="0"/>
              </a:rPr>
              <a:t>(iter1)]</a:t>
            </a:r>
          </a:p>
          <a:p>
            <a:pPr>
              <a:lnSpc>
                <a:spcPct val="80000"/>
              </a:lnSpc>
              <a:buFontTx/>
              <a:buNone/>
            </a:pPr>
            <a:r>
              <a:rPr lang="en-US" sz="2300" b="1" dirty="0">
                <a:latin typeface="Courier New" pitchFamily="49" charset="0"/>
              </a:rPr>
              <a:t>              </a:t>
            </a:r>
            <a:r>
              <a:rPr lang="en-US" sz="2300" b="1" dirty="0" smtClean="0">
                <a:latin typeface="Courier New" pitchFamily="49" charset="0"/>
              </a:rPr>
              <a:t>[leaf2 </a:t>
            </a:r>
            <a:r>
              <a:rPr lang="en-US" sz="2300" b="1" dirty="0">
                <a:latin typeface="Courier New" pitchFamily="49" charset="0"/>
              </a:rPr>
              <a:t>(iter2</a:t>
            </a:r>
            <a:r>
              <a:rPr lang="en-US" sz="2300" b="1" dirty="0" smtClean="0">
                <a:latin typeface="Courier New" pitchFamily="49" charset="0"/>
              </a:rPr>
              <a:t>)])</a:t>
            </a:r>
          </a:p>
          <a:p>
            <a:pPr>
              <a:lnSpc>
                <a:spcPct val="80000"/>
              </a:lnSpc>
              <a:buFontTx/>
              <a:buNone/>
            </a:pPr>
            <a:r>
              <a:rPr lang="en-US" sz="2300" b="1" dirty="0">
                <a:latin typeface="Courier New" pitchFamily="49" charset="0"/>
              </a:rPr>
              <a:t>	</a:t>
            </a:r>
            <a:r>
              <a:rPr lang="en-US" sz="2300" b="1" dirty="0" smtClean="0">
                <a:latin typeface="Courier New" pitchFamily="49" charset="0"/>
              </a:rPr>
              <a:t>		</a:t>
            </a:r>
            <a:r>
              <a:rPr lang="en-US" sz="2300" b="1" dirty="0">
                <a:latin typeface="Courier New" pitchFamily="49" charset="0"/>
              </a:rPr>
              <a:t> (if (</a:t>
            </a:r>
            <a:r>
              <a:rPr lang="en-US" sz="2300" b="1" dirty="0" err="1">
                <a:latin typeface="Courier New" pitchFamily="49" charset="0"/>
              </a:rPr>
              <a:t>eq</a:t>
            </a:r>
            <a:r>
              <a:rPr lang="en-US" sz="2300" b="1" dirty="0">
                <a:latin typeface="Courier New" pitchFamily="49" charset="0"/>
              </a:rPr>
              <a:t>? leaf</a:t>
            </a:r>
            <a:r>
              <a:rPr lang="en-US" sz="2300" b="1" dirty="0" smtClean="0">
                <a:latin typeface="Courier New" pitchFamily="49" charset="0"/>
              </a:rPr>
              <a:t>1 </a:t>
            </a:r>
            <a:r>
              <a:rPr lang="en-US" sz="2300" b="1" dirty="0">
                <a:latin typeface="Courier New" pitchFamily="49" charset="0"/>
              </a:rPr>
              <a:t>leaf</a:t>
            </a:r>
            <a:r>
              <a:rPr lang="en-US" sz="2300" b="1" dirty="0" smtClean="0">
                <a:latin typeface="Courier New" pitchFamily="49" charset="0"/>
              </a:rPr>
              <a:t>2</a:t>
            </a:r>
            <a:r>
              <a:rPr lang="en-US" sz="2300" b="1" dirty="0">
                <a:latin typeface="Courier New" pitchFamily="49" charset="0"/>
              </a:rPr>
              <a:t>)</a:t>
            </a:r>
          </a:p>
          <a:p>
            <a:pPr>
              <a:lnSpc>
                <a:spcPct val="80000"/>
              </a:lnSpc>
              <a:buFontTx/>
              <a:buNone/>
            </a:pPr>
            <a:r>
              <a:rPr lang="en-US" sz="2300" b="1" dirty="0">
                <a:latin typeface="Courier New" pitchFamily="49" charset="0"/>
              </a:rPr>
              <a:t>          </a:t>
            </a:r>
            <a:r>
              <a:rPr lang="en-US" sz="2300" b="1" dirty="0" smtClean="0">
                <a:latin typeface="Courier New" pitchFamily="49" charset="0"/>
              </a:rPr>
              <a:t>     (</a:t>
            </a:r>
            <a:r>
              <a:rPr lang="en-US" sz="2300" b="1" dirty="0">
                <a:latin typeface="Courier New" pitchFamily="49" charset="0"/>
              </a:rPr>
              <a:t>if leaf1</a:t>
            </a:r>
          </a:p>
          <a:p>
            <a:pPr>
              <a:lnSpc>
                <a:spcPct val="80000"/>
              </a:lnSpc>
              <a:buFontTx/>
              <a:buNone/>
            </a:pPr>
            <a:r>
              <a:rPr lang="en-US" sz="2300" b="1" dirty="0">
                <a:latin typeface="Courier New" pitchFamily="49" charset="0"/>
              </a:rPr>
              <a:t>              </a:t>
            </a:r>
            <a:r>
              <a:rPr lang="en-US" sz="2300" b="1" dirty="0" smtClean="0">
                <a:latin typeface="Courier New" pitchFamily="49" charset="0"/>
              </a:rPr>
              <a:t>     (</a:t>
            </a:r>
            <a:r>
              <a:rPr lang="en-US" sz="2300" b="1" dirty="0">
                <a:latin typeface="Courier New" pitchFamily="49" charset="0"/>
              </a:rPr>
              <a:t>loop)</a:t>
            </a:r>
          </a:p>
          <a:p>
            <a:pPr>
              <a:lnSpc>
                <a:spcPct val="80000"/>
              </a:lnSpc>
              <a:buFontTx/>
              <a:buNone/>
            </a:pPr>
            <a:r>
              <a:rPr lang="en-US" sz="2300" b="1">
                <a:latin typeface="Courier New" pitchFamily="49" charset="0"/>
              </a:rPr>
              <a:t>                   </a:t>
            </a:r>
            <a:r>
              <a:rPr lang="en-US" sz="2300" b="1" smtClean="0">
                <a:latin typeface="Courier New" pitchFamily="49" charset="0"/>
              </a:rPr>
              <a:t>#t)</a:t>
            </a:r>
            <a:endParaRPr lang="en-US" sz="2300" b="1" dirty="0" smtClean="0">
              <a:latin typeface="Courier New" pitchFamily="49" charset="0"/>
            </a:endParaRPr>
          </a:p>
          <a:p>
            <a:pPr>
              <a:lnSpc>
                <a:spcPct val="80000"/>
              </a:lnSpc>
              <a:buFontTx/>
              <a:buNone/>
            </a:pPr>
            <a:r>
              <a:rPr lang="en-US" sz="2300" b="1" dirty="0">
                <a:latin typeface="Courier New" pitchFamily="49" charset="0"/>
              </a:rPr>
              <a:t> </a:t>
            </a:r>
            <a:r>
              <a:rPr lang="en-US" sz="2300" b="1" dirty="0" smtClean="0">
                <a:latin typeface="Courier New" pitchFamily="49" charset="0"/>
              </a:rPr>
              <a:t>              #f)))))))</a:t>
            </a:r>
            <a:endParaRPr lang="en-US" sz="2300" b="1" dirty="0">
              <a:latin typeface="Courier New" pitchFamily="49" charset="0"/>
            </a:endParaRPr>
          </a:p>
        </p:txBody>
      </p:sp>
      <p:sp>
        <p:nvSpPr>
          <p:cNvPr id="2" name="TextBox 1"/>
          <p:cNvSpPr txBox="1"/>
          <p:nvPr/>
        </p:nvSpPr>
        <p:spPr>
          <a:xfrm>
            <a:off x="6324600" y="3505200"/>
            <a:ext cx="2743200" cy="2677656"/>
          </a:xfrm>
          <a:prstGeom prst="rect">
            <a:avLst/>
          </a:prstGeom>
          <a:noFill/>
        </p:spPr>
        <p:txBody>
          <a:bodyPr wrap="square" rtlCol="0">
            <a:spAutoFit/>
          </a:bodyPr>
          <a:lstStyle/>
          <a:p>
            <a:r>
              <a:rPr lang="en-US" sz="2400" b="1" dirty="0" smtClean="0">
                <a:solidFill>
                  <a:srgbClr val="FF0000"/>
                </a:solidFill>
              </a:rPr>
              <a:t>You wrote the iterator code. </a:t>
            </a:r>
            <a:br>
              <a:rPr lang="en-US" sz="2400" b="1" dirty="0" smtClean="0">
                <a:solidFill>
                  <a:srgbClr val="FF0000"/>
                </a:solidFill>
              </a:rPr>
            </a:br>
            <a:r>
              <a:rPr lang="en-US" sz="2400" b="1" dirty="0" smtClean="0">
                <a:solidFill>
                  <a:srgbClr val="FF0000"/>
                </a:solidFill>
              </a:rPr>
              <a:t>Each iterator has its own stack which we must explicitly manage,</a:t>
            </a:r>
            <a:endParaRPr lang="en-US" sz="2400" b="1" dirty="0">
              <a:solidFill>
                <a:srgbClr val="FF0000"/>
              </a:solidFill>
            </a:endParaRPr>
          </a:p>
        </p:txBody>
      </p:sp>
    </p:spTree>
    <p:extLst>
      <p:ext uri="{BB962C8B-B14F-4D97-AF65-F5344CB8AC3E}">
        <p14:creationId xmlns:p14="http://schemas.microsoft.com/office/powerpoint/2010/main" val="686266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the </a:t>
            </a:r>
            <a:r>
              <a:rPr lang="en-US" dirty="0" err="1" smtClean="0"/>
              <a:t>iterator</a:t>
            </a:r>
            <a:endParaRPr lang="en-US" dirty="0"/>
          </a:p>
        </p:txBody>
      </p:sp>
      <p:sp>
        <p:nvSpPr>
          <p:cNvPr id="3" name="Content Placeholder 2"/>
          <p:cNvSpPr>
            <a:spLocks noGrp="1"/>
          </p:cNvSpPr>
          <p:nvPr>
            <p:ph idx="1"/>
          </p:nvPr>
        </p:nvSpPr>
        <p:spPr/>
        <p:txBody>
          <a:bodyPr/>
          <a:lstStyle/>
          <a:p>
            <a:r>
              <a:rPr lang="en-US" dirty="0" smtClean="0"/>
              <a:t>The next three slides review the ideas of the assignment in which you wrote make-</a:t>
            </a:r>
            <a:r>
              <a:rPr lang="en-US" dirty="0" err="1" smtClean="0"/>
              <a:t>slist</a:t>
            </a:r>
            <a:r>
              <a:rPr lang="en-US" dirty="0" smtClean="0"/>
              <a:t>-leaf-</a:t>
            </a:r>
            <a:r>
              <a:rPr lang="en-US" dirty="0" err="1" smtClean="0"/>
              <a:t>iterator</a:t>
            </a:r>
            <a:r>
              <a:rPr lang="en-US" dirty="0" smtClean="0"/>
              <a:t>.</a:t>
            </a:r>
          </a:p>
          <a:p>
            <a:r>
              <a:rPr lang="en-US" dirty="0" smtClean="0"/>
              <a:t>They are for reference; we will not go over them in class</a:t>
            </a:r>
            <a:endParaRPr lang="en-US" dirty="0"/>
          </a:p>
        </p:txBody>
      </p:sp>
    </p:spTree>
    <p:extLst>
      <p:ext uri="{BB962C8B-B14F-4D97-AF65-F5344CB8AC3E}">
        <p14:creationId xmlns:p14="http://schemas.microsoft.com/office/powerpoint/2010/main" val="3046079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447800" y="228600"/>
            <a:ext cx="5400675" cy="868363"/>
          </a:xfrm>
        </p:spPr>
        <p:txBody>
          <a:bodyPr/>
          <a:lstStyle/>
          <a:p>
            <a:r>
              <a:rPr lang="en-US" sz="3600"/>
              <a:t>Writing a preorder iterator</a:t>
            </a:r>
          </a:p>
        </p:txBody>
      </p:sp>
      <p:sp>
        <p:nvSpPr>
          <p:cNvPr id="103427" name="Rectangle 3"/>
          <p:cNvSpPr>
            <a:spLocks noGrp="1" noChangeArrowheads="1"/>
          </p:cNvSpPr>
          <p:nvPr>
            <p:ph type="body" idx="1"/>
          </p:nvPr>
        </p:nvSpPr>
        <p:spPr>
          <a:xfrm>
            <a:off x="381000" y="1676400"/>
            <a:ext cx="8763000" cy="4648200"/>
          </a:xfrm>
        </p:spPr>
        <p:txBody>
          <a:bodyPr/>
          <a:lstStyle/>
          <a:p>
            <a:pPr>
              <a:lnSpc>
                <a:spcPct val="90000"/>
              </a:lnSpc>
            </a:pPr>
            <a:r>
              <a:rPr lang="en-US" sz="2400" dirty="0"/>
              <a:t>It’s easy to write a complete preorder traversal recursively.</a:t>
            </a:r>
          </a:p>
          <a:p>
            <a:pPr>
              <a:lnSpc>
                <a:spcPct val="90000"/>
              </a:lnSpc>
            </a:pPr>
            <a:r>
              <a:rPr lang="en-US" sz="2400" dirty="0"/>
              <a:t>Not so easy to write an </a:t>
            </a:r>
            <a:r>
              <a:rPr lang="en-US" sz="2400" dirty="0" err="1"/>
              <a:t>iterator</a:t>
            </a:r>
            <a:r>
              <a:rPr lang="en-US" sz="2400" dirty="0"/>
              <a:t> recursively.</a:t>
            </a:r>
          </a:p>
          <a:p>
            <a:pPr lvl="1">
              <a:lnSpc>
                <a:spcPct val="90000"/>
              </a:lnSpc>
            </a:pPr>
            <a:r>
              <a:rPr lang="en-US" sz="2400" dirty="0"/>
              <a:t>Why?</a:t>
            </a:r>
          </a:p>
          <a:p>
            <a:pPr>
              <a:lnSpc>
                <a:spcPct val="90000"/>
              </a:lnSpc>
            </a:pPr>
            <a:r>
              <a:rPr lang="en-US" sz="2400" dirty="0"/>
              <a:t>Soon, we’ll see that </a:t>
            </a:r>
            <a:r>
              <a:rPr lang="en-US" sz="2400" dirty="0">
                <a:latin typeface="Courier New" pitchFamily="49" charset="0"/>
                <a:cs typeface="Courier New" pitchFamily="49" charset="0"/>
              </a:rPr>
              <a:t>call/cc</a:t>
            </a:r>
            <a:r>
              <a:rPr lang="en-US" sz="2400" dirty="0"/>
              <a:t> allows us write</a:t>
            </a:r>
            <a:br>
              <a:rPr lang="en-US" sz="2400" dirty="0"/>
            </a:br>
            <a:r>
              <a:rPr lang="en-US" sz="2400" dirty="0"/>
              <a:t>it simply and recursively.</a:t>
            </a:r>
          </a:p>
          <a:p>
            <a:pPr>
              <a:lnSpc>
                <a:spcPct val="90000"/>
              </a:lnSpc>
            </a:pPr>
            <a:r>
              <a:rPr lang="en-US" sz="2400" dirty="0"/>
              <a:t>How did we do the non-recursive </a:t>
            </a:r>
            <a:r>
              <a:rPr lang="en-US" sz="2400" dirty="0" err="1"/>
              <a:t>iterator</a:t>
            </a:r>
            <a:r>
              <a:rPr lang="en-US" sz="2400" dirty="0"/>
              <a:t> in CS 230?</a:t>
            </a:r>
          </a:p>
          <a:p>
            <a:pPr lvl="1">
              <a:lnSpc>
                <a:spcPct val="90000"/>
              </a:lnSpc>
            </a:pPr>
            <a:r>
              <a:rPr lang="en-US" sz="2400" dirty="0"/>
              <a:t>We can use a stack to keep track of the parts of the tree not yet traversed</a:t>
            </a:r>
          </a:p>
          <a:p>
            <a:pPr lvl="2">
              <a:lnSpc>
                <a:spcPct val="90000"/>
              </a:lnSpc>
            </a:pPr>
            <a:r>
              <a:rPr lang="en-US" dirty="0"/>
              <a:t>The algorithm that I use comes form the Weiss DS book Data Structures and Problem Solving With Java, 3</a:t>
            </a:r>
            <a:r>
              <a:rPr lang="en-US" baseline="30000" dirty="0"/>
              <a:t>rd</a:t>
            </a:r>
            <a:r>
              <a:rPr lang="en-US" dirty="0"/>
              <a:t> Edition, pages 621-622.</a:t>
            </a:r>
          </a:p>
        </p:txBody>
      </p:sp>
    </p:spTree>
    <p:extLst>
      <p:ext uri="{BB962C8B-B14F-4D97-AF65-F5344CB8AC3E}">
        <p14:creationId xmlns:p14="http://schemas.microsoft.com/office/powerpoint/2010/main" val="1254299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304800"/>
            <a:ext cx="7696200" cy="304800"/>
          </a:xfrm>
        </p:spPr>
        <p:txBody>
          <a:bodyPr/>
          <a:lstStyle/>
          <a:p>
            <a:endParaRPr lang="en-US" sz="4000"/>
          </a:p>
        </p:txBody>
      </p:sp>
      <p:sp>
        <p:nvSpPr>
          <p:cNvPr id="104451" name="Rectangle 3"/>
          <p:cNvSpPr>
            <a:spLocks noGrp="1" noChangeArrowheads="1"/>
          </p:cNvSpPr>
          <p:nvPr>
            <p:ph type="body" idx="1"/>
          </p:nvPr>
        </p:nvSpPr>
        <p:spPr>
          <a:xfrm>
            <a:off x="0" y="0"/>
            <a:ext cx="9144000" cy="6858000"/>
          </a:xfrm>
          <a:solidFill>
            <a:schemeClr val="bg1"/>
          </a:solidFill>
        </p:spPr>
        <p:txBody>
          <a:bodyPr/>
          <a:lstStyle/>
          <a:p>
            <a:pPr>
              <a:spcBef>
                <a:spcPct val="10000"/>
              </a:spcBef>
              <a:buFontTx/>
              <a:buNone/>
            </a:pPr>
            <a:r>
              <a:rPr lang="en-US" sz="1600" b="1" dirty="0">
                <a:latin typeface="Courier New" pitchFamily="49" charset="0"/>
              </a:rPr>
              <a:t>(define make-</a:t>
            </a:r>
            <a:r>
              <a:rPr lang="en-US" sz="1600" b="1" dirty="0" err="1">
                <a:latin typeface="Courier New" pitchFamily="49" charset="0"/>
              </a:rPr>
              <a:t>slist</a:t>
            </a:r>
            <a:r>
              <a:rPr lang="en-US" sz="1600" b="1" dirty="0">
                <a:latin typeface="Courier New" pitchFamily="49" charset="0"/>
              </a:rPr>
              <a:t>-leaf-</a:t>
            </a:r>
            <a:r>
              <a:rPr lang="en-US" sz="1600" b="1" dirty="0" err="1">
                <a:latin typeface="Courier New" pitchFamily="49" charset="0"/>
              </a:rPr>
              <a:t>iterator</a:t>
            </a:r>
            <a:endParaRPr lang="en-US" sz="1600" b="1" dirty="0">
              <a:latin typeface="Courier New" pitchFamily="49" charset="0"/>
            </a:endParaRPr>
          </a:p>
          <a:p>
            <a:pPr>
              <a:spcBef>
                <a:spcPct val="10000"/>
              </a:spcBef>
              <a:buFontTx/>
              <a:buNone/>
            </a:pPr>
            <a:r>
              <a:rPr lang="en-US" sz="1600" b="1" dirty="0">
                <a:latin typeface="Courier New" pitchFamily="49" charset="0"/>
              </a:rPr>
              <a:t>  (lambda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(let ([</a:t>
            </a:r>
            <a:r>
              <a:rPr lang="en-US" sz="1600" b="1" dirty="0" err="1">
                <a:latin typeface="Courier New" pitchFamily="49" charset="0"/>
              </a:rPr>
              <a:t>stk</a:t>
            </a:r>
            <a:r>
              <a:rPr lang="en-US" sz="1600" b="1" dirty="0">
                <a:latin typeface="Courier New" pitchFamily="49" charset="0"/>
              </a:rPr>
              <a:t> (make-stack)])</a:t>
            </a:r>
            <a:r>
              <a:rPr lang="en-US" sz="1600" dirty="0">
                <a:latin typeface="Courier New" pitchFamily="49" charset="0"/>
              </a:rPr>
              <a:t>  </a:t>
            </a:r>
            <a:r>
              <a:rPr lang="en-US" sz="1600" b="1" dirty="0">
                <a:solidFill>
                  <a:srgbClr val="FF0000"/>
                </a:solidFill>
                <a:latin typeface="Courier New" pitchFamily="49" charset="0"/>
              </a:rPr>
              <a:t>; Now define two local functions.</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(define find-initial-leaf</a:t>
            </a:r>
            <a:r>
              <a:rPr lang="en-US" sz="1600" dirty="0">
                <a:latin typeface="Courier New" pitchFamily="49" charset="0"/>
              </a:rPr>
              <a:t>     </a:t>
            </a:r>
            <a:r>
              <a:rPr lang="en-US" sz="1600" b="1" dirty="0">
                <a:solidFill>
                  <a:srgbClr val="FF0000"/>
                </a:solidFill>
                <a:latin typeface="Courier New" pitchFamily="49" charset="0"/>
              </a:rPr>
              <a:t>; first go "left" as far as possible.</a:t>
            </a:r>
          </a:p>
          <a:p>
            <a:pPr>
              <a:spcBef>
                <a:spcPct val="10000"/>
              </a:spcBef>
              <a:buFontTx/>
              <a:buNone/>
            </a:pPr>
            <a:r>
              <a:rPr lang="en-US" sz="1600" dirty="0">
                <a:latin typeface="Courier New" pitchFamily="49" charset="0"/>
              </a:rPr>
              <a:t>        </a:t>
            </a:r>
            <a:r>
              <a:rPr lang="en-US" sz="1600" b="1" dirty="0">
                <a:latin typeface="Courier New" pitchFamily="49" charset="0"/>
              </a:rPr>
              <a:t>(lambda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a:t>
            </a:r>
            <a:r>
              <a:rPr lang="en-US" sz="1600" b="1" dirty="0" err="1">
                <a:latin typeface="Courier New" pitchFamily="49" charset="0"/>
              </a:rPr>
              <a:t>cond</a:t>
            </a:r>
            <a:r>
              <a:rPr lang="en-US" sz="1600" b="1" dirty="0">
                <a:latin typeface="Courier New" pitchFamily="49" charset="0"/>
              </a:rPr>
              <a:t> [(pair? </a:t>
            </a:r>
            <a:r>
              <a:rPr lang="en-US" sz="1600" b="1" dirty="0" err="1">
                <a:latin typeface="Courier New" pitchFamily="49" charset="0"/>
              </a:rPr>
              <a:t>slst</a:t>
            </a:r>
            <a:r>
              <a:rPr lang="en-US" sz="1600" b="1" dirty="0">
                <a:latin typeface="Courier New" pitchFamily="49" charset="0"/>
              </a:rPr>
              <a:t>) (</a:t>
            </a:r>
            <a:r>
              <a:rPr lang="en-US" sz="1600" b="1" dirty="0" err="1">
                <a:latin typeface="Courier New" pitchFamily="49" charset="0"/>
              </a:rPr>
              <a:t>stk</a:t>
            </a:r>
            <a:r>
              <a:rPr lang="en-US" sz="1600" b="1" dirty="0">
                <a:latin typeface="Courier New" pitchFamily="49" charset="0"/>
              </a:rPr>
              <a:t> 'push (</a:t>
            </a:r>
            <a:r>
              <a:rPr lang="en-US" sz="1600" b="1" dirty="0" err="1">
                <a:latin typeface="Courier New" pitchFamily="49" charset="0"/>
              </a:rPr>
              <a:t>cdr</a:t>
            </a:r>
            <a:r>
              <a:rPr lang="en-US" sz="1600" b="1" dirty="0">
                <a:latin typeface="Courier New" pitchFamily="49" charset="0"/>
              </a:rPr>
              <a:t>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b="1" dirty="0">
                <a:solidFill>
                  <a:srgbClr val="FF0000"/>
                </a:solidFill>
                <a:latin typeface="Courier New" pitchFamily="49" charset="0"/>
              </a:rPr>
              <a:t>; leave a trail.</a:t>
            </a:r>
          </a:p>
          <a:p>
            <a:pPr>
              <a:spcBef>
                <a:spcPct val="10000"/>
              </a:spcBef>
              <a:buFontTx/>
              <a:buNone/>
            </a:pPr>
            <a:r>
              <a:rPr lang="en-US" sz="1600" dirty="0">
                <a:latin typeface="Courier New" pitchFamily="49" charset="0"/>
              </a:rPr>
              <a:t>                              </a:t>
            </a:r>
            <a:r>
              <a:rPr lang="en-US" sz="1600" b="1" dirty="0">
                <a:latin typeface="Courier New" pitchFamily="49" charset="0"/>
              </a:rPr>
              <a:t>(find-initial-leaf (car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r>
              <a:rPr lang="en-US" sz="1600" b="1" dirty="0">
                <a:latin typeface="Courier New" pitchFamily="49" charset="0"/>
              </a:rPr>
              <a:t>[(null? </a:t>
            </a:r>
            <a:r>
              <a:rPr lang="en-US" sz="1600" b="1" dirty="0" err="1">
                <a:latin typeface="Courier New" pitchFamily="49" charset="0"/>
              </a:rPr>
              <a:t>slst</a:t>
            </a:r>
            <a:r>
              <a:rPr lang="en-US" sz="1600" b="1" dirty="0">
                <a:latin typeface="Courier New" pitchFamily="49" charset="0"/>
              </a:rPr>
              <a:t>) (find-next-leaf)]</a:t>
            </a:r>
            <a:r>
              <a:rPr lang="en-US" sz="1600" dirty="0">
                <a:latin typeface="Courier New" pitchFamily="49" charset="0"/>
              </a:rPr>
              <a:t> </a:t>
            </a:r>
            <a:r>
              <a:rPr lang="en-US" sz="1600" dirty="0">
                <a:solidFill>
                  <a:srgbClr val="FF0000"/>
                </a:solidFill>
                <a:latin typeface="Courier New" pitchFamily="49" charset="0"/>
              </a:rPr>
              <a:t>; no non-empty leaf in</a:t>
            </a:r>
          </a:p>
          <a:p>
            <a:pPr>
              <a:spcBef>
                <a:spcPct val="10000"/>
              </a:spcBef>
              <a:buFontTx/>
              <a:buNone/>
            </a:pPr>
            <a:r>
              <a:rPr lang="en-US" sz="1600" dirty="0">
                <a:solidFill>
                  <a:srgbClr val="FF0000"/>
                </a:solidFill>
                <a:latin typeface="Courier New" pitchFamily="49" charset="0"/>
              </a:rPr>
              <a:t>                                                ; "car branch";</a:t>
            </a:r>
          </a:p>
          <a:p>
            <a:pPr>
              <a:spcBef>
                <a:spcPct val="10000"/>
              </a:spcBef>
              <a:buFontTx/>
              <a:buNone/>
            </a:pPr>
            <a:r>
              <a:rPr lang="en-US" sz="1600" dirty="0">
                <a:solidFill>
                  <a:srgbClr val="FF0000"/>
                </a:solidFill>
                <a:latin typeface="Courier New" pitchFamily="49" charset="0"/>
              </a:rPr>
              <a:t>                                                ;  so we try the </a:t>
            </a:r>
            <a:r>
              <a:rPr lang="en-US" sz="1600" dirty="0" err="1">
                <a:solidFill>
                  <a:srgbClr val="FF0000"/>
                </a:solidFill>
                <a:latin typeface="Courier New" pitchFamily="49" charset="0"/>
              </a:rPr>
              <a:t>cdr.</a:t>
            </a:r>
            <a:endParaRPr lang="en-US" sz="1600" dirty="0">
              <a:solidFill>
                <a:srgbClr val="FF0000"/>
              </a:solidFill>
              <a:latin typeface="Courier New" pitchFamily="49" charset="0"/>
            </a:endParaRPr>
          </a:p>
          <a:p>
            <a:pPr>
              <a:spcBef>
                <a:spcPct val="10000"/>
              </a:spcBef>
              <a:buFontTx/>
              <a:buNone/>
            </a:pPr>
            <a:r>
              <a:rPr lang="en-US" sz="1600" dirty="0">
                <a:latin typeface="Courier New" pitchFamily="49" charset="0"/>
              </a:rPr>
              <a:t>                </a:t>
            </a:r>
            <a:r>
              <a:rPr lang="en-US" sz="1600" b="1" dirty="0">
                <a:latin typeface="Courier New" pitchFamily="49" charset="0"/>
              </a:rPr>
              <a:t>[else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(define find-next-leaf</a:t>
            </a:r>
            <a:r>
              <a:rPr lang="en-US" sz="1600" dirty="0">
                <a:latin typeface="Courier New" pitchFamily="49" charset="0"/>
              </a:rPr>
              <a:t>  </a:t>
            </a:r>
            <a:r>
              <a:rPr lang="en-US" sz="1600" b="1" dirty="0">
                <a:solidFill>
                  <a:srgbClr val="FF0000"/>
                </a:solidFill>
                <a:latin typeface="Courier New" pitchFamily="49" charset="0"/>
              </a:rPr>
              <a:t>; Go up a level, to the right,</a:t>
            </a:r>
            <a:r>
              <a:rPr lang="en-US" sz="1600" b="1"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b="1" dirty="0">
                <a:solidFill>
                  <a:srgbClr val="FF0000"/>
                </a:solidFill>
                <a:latin typeface="Courier New" pitchFamily="49" charset="0"/>
              </a:rPr>
              <a:t>; and then as far left as possible.</a:t>
            </a:r>
          </a:p>
          <a:p>
            <a:pPr>
              <a:spcBef>
                <a:spcPct val="10000"/>
              </a:spcBef>
              <a:buFontTx/>
              <a:buNone/>
            </a:pPr>
            <a:r>
              <a:rPr lang="en-US" sz="1600" dirty="0">
                <a:latin typeface="Courier New" pitchFamily="49" charset="0"/>
              </a:rPr>
              <a:t>          </a:t>
            </a:r>
            <a:r>
              <a:rPr lang="en-US" sz="1600" b="1" dirty="0">
                <a:latin typeface="Courier New" pitchFamily="49" charset="0"/>
              </a:rPr>
              <a:t>(if (</a:t>
            </a:r>
            <a:r>
              <a:rPr lang="en-US" sz="1600" b="1" dirty="0" err="1">
                <a:latin typeface="Courier New" pitchFamily="49" charset="0"/>
              </a:rPr>
              <a:t>stk</a:t>
            </a:r>
            <a:r>
              <a:rPr lang="en-US" sz="1600" b="1" dirty="0">
                <a:latin typeface="Courier New" pitchFamily="49" charset="0"/>
              </a:rPr>
              <a:t> 'empty?)</a:t>
            </a:r>
          </a:p>
          <a:p>
            <a:pPr>
              <a:spcBef>
                <a:spcPct val="10000"/>
              </a:spcBef>
              <a:buFontTx/>
              <a:buNone/>
            </a:pPr>
            <a:r>
              <a:rPr lang="en-US" sz="1600" dirty="0">
                <a:latin typeface="Courier New" pitchFamily="49" charset="0"/>
              </a:rPr>
              <a:t>              </a:t>
            </a:r>
            <a:r>
              <a:rPr lang="en-US" sz="1600" b="1" dirty="0">
                <a:latin typeface="Courier New" pitchFamily="49" charset="0"/>
              </a:rPr>
              <a:t>#f </a:t>
            </a:r>
            <a:r>
              <a:rPr lang="en-US" sz="1600" dirty="0">
                <a:latin typeface="Courier New" pitchFamily="49" charset="0"/>
              </a:rPr>
              <a:t>            </a:t>
            </a:r>
            <a:r>
              <a:rPr lang="en-US" sz="1600" dirty="0">
                <a:solidFill>
                  <a:srgbClr val="FF0000"/>
                </a:solidFill>
                <a:latin typeface="Courier New" pitchFamily="49" charset="0"/>
              </a:rPr>
              <a:t> ; all leaves have already been visited.</a:t>
            </a:r>
          </a:p>
          <a:p>
            <a:pPr>
              <a:spcBef>
                <a:spcPct val="10000"/>
              </a:spcBef>
              <a:buFontTx/>
              <a:buNone/>
            </a:pPr>
            <a:r>
              <a:rPr lang="en-US" sz="1600" dirty="0">
                <a:latin typeface="Courier New" pitchFamily="49" charset="0"/>
              </a:rPr>
              <a:t>             </a:t>
            </a:r>
            <a:r>
              <a:rPr lang="en-US" sz="1600" b="1" dirty="0">
                <a:latin typeface="Courier New" pitchFamily="49" charset="0"/>
              </a:rPr>
              <a:t> (find-initial-leaf (</a:t>
            </a:r>
            <a:r>
              <a:rPr lang="en-US" sz="1600" b="1" dirty="0" err="1">
                <a:latin typeface="Courier New" pitchFamily="49" charset="0"/>
              </a:rPr>
              <a:t>stk</a:t>
            </a:r>
            <a:r>
              <a:rPr lang="en-US" sz="1600" b="1" dirty="0">
                <a:latin typeface="Courier New" pitchFamily="49" charset="0"/>
              </a:rPr>
              <a:t> 'pop)))))</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(let ([current-element (find-initial-leaf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dirty="0">
                <a:solidFill>
                  <a:srgbClr val="FF0000"/>
                </a:solidFill>
                <a:latin typeface="Courier New" pitchFamily="49" charset="0"/>
              </a:rPr>
              <a:t>; This puts</a:t>
            </a:r>
          </a:p>
          <a:p>
            <a:pPr>
              <a:spcBef>
                <a:spcPct val="10000"/>
              </a:spcBef>
              <a:buFontTx/>
              <a:buNone/>
            </a:pPr>
            <a:r>
              <a:rPr lang="en-US" sz="1600" dirty="0">
                <a:solidFill>
                  <a:srgbClr val="FF0000"/>
                </a:solidFill>
                <a:latin typeface="Courier New" pitchFamily="49" charset="0"/>
              </a:rPr>
              <a:t>                                                        ; stuff on stk.</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dirty="0">
                <a:solidFill>
                  <a:srgbClr val="FF0000"/>
                </a:solidFill>
                <a:latin typeface="Courier New" pitchFamily="49" charset="0"/>
              </a:rPr>
              <a:t>; The actual </a:t>
            </a:r>
            <a:r>
              <a:rPr lang="en-US" sz="1600" dirty="0" err="1">
                <a:solidFill>
                  <a:srgbClr val="FF0000"/>
                </a:solidFill>
                <a:latin typeface="Courier New" pitchFamily="49" charset="0"/>
              </a:rPr>
              <a:t>iterator</a:t>
            </a:r>
            <a:r>
              <a:rPr lang="en-US" sz="1600" dirty="0">
                <a:solidFill>
                  <a:srgbClr val="FF0000"/>
                </a:solidFill>
                <a:latin typeface="Courier New" pitchFamily="49" charset="0"/>
              </a:rPr>
              <a:t> function that we'll return.</a:t>
            </a:r>
          </a:p>
          <a:p>
            <a:pPr>
              <a:spcBef>
                <a:spcPct val="10000"/>
              </a:spcBef>
              <a:buFontTx/>
              <a:buNone/>
            </a:pPr>
            <a:r>
              <a:rPr lang="en-US" sz="1600" dirty="0">
                <a:latin typeface="Courier New" pitchFamily="49" charset="0"/>
              </a:rPr>
              <a:t>         </a:t>
            </a:r>
            <a:r>
              <a:rPr lang="en-US" sz="1600" b="1" dirty="0">
                <a:latin typeface="Courier New" pitchFamily="49" charset="0"/>
              </a:rPr>
              <a:t> (let ([return-</a:t>
            </a:r>
            <a:r>
              <a:rPr lang="en-US" sz="1600" b="1" dirty="0" err="1">
                <a:latin typeface="Courier New" pitchFamily="49" charset="0"/>
              </a:rPr>
              <a:t>val</a:t>
            </a:r>
            <a:r>
              <a:rPr lang="en-US" sz="1600" b="1" dirty="0">
                <a:latin typeface="Courier New" pitchFamily="49" charset="0"/>
              </a:rPr>
              <a:t> current-element])</a:t>
            </a:r>
          </a:p>
          <a:p>
            <a:pPr>
              <a:spcBef>
                <a:spcPct val="10000"/>
              </a:spcBef>
              <a:buFontTx/>
              <a:buNone/>
            </a:pPr>
            <a:r>
              <a:rPr lang="en-US" sz="1600" b="1" dirty="0">
                <a:latin typeface="Courier New" pitchFamily="49" charset="0"/>
              </a:rPr>
              <a:t>            (set! current-element (find-next-leaf))</a:t>
            </a:r>
          </a:p>
          <a:p>
            <a:pPr>
              <a:spcBef>
                <a:spcPct val="10000"/>
              </a:spcBef>
              <a:buFontTx/>
              <a:buNone/>
            </a:pPr>
            <a:r>
              <a:rPr lang="en-US" sz="1600" b="1" dirty="0">
                <a:latin typeface="Courier New" pitchFamily="49" charset="0"/>
              </a:rPr>
              <a:t>            return-</a:t>
            </a:r>
            <a:r>
              <a:rPr lang="en-US" sz="1600" b="1" dirty="0" err="1">
                <a:latin typeface="Courier New" pitchFamily="49" charset="0"/>
              </a:rPr>
              <a:t>val</a:t>
            </a:r>
            <a:r>
              <a:rPr lang="en-US" sz="1600" b="1" dirty="0">
                <a:latin typeface="Courier New" pitchFamily="49" charset="0"/>
              </a:rPr>
              <a:t>))))))</a:t>
            </a:r>
          </a:p>
          <a:p>
            <a:pPr>
              <a:buFontTx/>
              <a:buNone/>
            </a:pPr>
            <a:endParaRPr lang="en-US" sz="1600" b="1" dirty="0">
              <a:latin typeface="Courier New" pitchFamily="49" charset="0"/>
            </a:endParaRPr>
          </a:p>
        </p:txBody>
      </p:sp>
    </p:spTree>
    <p:extLst>
      <p:ext uri="{BB962C8B-B14F-4D97-AF65-F5344CB8AC3E}">
        <p14:creationId xmlns:p14="http://schemas.microsoft.com/office/powerpoint/2010/main" val="1521699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609600"/>
            <a:ext cx="8915400" cy="1143000"/>
          </a:xfrm>
        </p:spPr>
        <p:txBody>
          <a:bodyPr/>
          <a:lstStyle/>
          <a:p>
            <a:r>
              <a:rPr lang="en-US" sz="4000"/>
              <a:t>For completeness, </a:t>
            </a:r>
            <a:br>
              <a:rPr lang="en-US" sz="4000"/>
            </a:br>
            <a:r>
              <a:rPr lang="en-US" sz="4000"/>
              <a:t>I show the stack constructor </a:t>
            </a:r>
          </a:p>
        </p:txBody>
      </p:sp>
      <p:sp>
        <p:nvSpPr>
          <p:cNvPr id="105475" name="Rectangle 3"/>
          <p:cNvSpPr>
            <a:spLocks noGrp="1" noChangeArrowheads="1"/>
          </p:cNvSpPr>
          <p:nvPr>
            <p:ph type="body" idx="1"/>
          </p:nvPr>
        </p:nvSpPr>
        <p:spPr>
          <a:xfrm>
            <a:off x="0" y="2209800"/>
            <a:ext cx="9359900" cy="4424363"/>
          </a:xfrm>
        </p:spPr>
        <p:txBody>
          <a:bodyPr/>
          <a:lstStyle/>
          <a:p>
            <a:pPr>
              <a:lnSpc>
                <a:spcPct val="80000"/>
              </a:lnSpc>
              <a:spcBef>
                <a:spcPct val="10000"/>
              </a:spcBef>
              <a:buFontTx/>
              <a:buNone/>
            </a:pPr>
            <a:r>
              <a:rPr lang="en-US" sz="2400" b="1">
                <a:latin typeface="Courier New" pitchFamily="49" charset="0"/>
              </a:rPr>
              <a:t>(define make-stack</a:t>
            </a:r>
          </a:p>
          <a:p>
            <a:pPr>
              <a:lnSpc>
                <a:spcPct val="80000"/>
              </a:lnSpc>
              <a:spcBef>
                <a:spcPct val="10000"/>
              </a:spcBef>
              <a:buFontTx/>
              <a:buNone/>
            </a:pPr>
            <a:r>
              <a:rPr lang="en-US" sz="2400" b="1">
                <a:latin typeface="Courier New" pitchFamily="49" charset="0"/>
              </a:rPr>
              <a:t> (lambda ()</a:t>
            </a:r>
          </a:p>
          <a:p>
            <a:pPr>
              <a:lnSpc>
                <a:spcPct val="80000"/>
              </a:lnSpc>
              <a:spcBef>
                <a:spcPct val="10000"/>
              </a:spcBef>
              <a:buFontTx/>
              <a:buNone/>
            </a:pPr>
            <a:r>
              <a:rPr lang="en-US" sz="2400" b="1">
                <a:latin typeface="Courier New" pitchFamily="49" charset="0"/>
              </a:rPr>
              <a:t>  (let ([stk '()])</a:t>
            </a:r>
          </a:p>
          <a:p>
            <a:pPr>
              <a:lnSpc>
                <a:spcPct val="80000"/>
              </a:lnSpc>
              <a:spcBef>
                <a:spcPct val="10000"/>
              </a:spcBef>
              <a:buFontTx/>
              <a:buNone/>
            </a:pPr>
            <a:r>
              <a:rPr lang="en-US" sz="2400" b="1">
                <a:latin typeface="Courier New" pitchFamily="49" charset="0"/>
              </a:rPr>
              <a:t>   (lambda (msg  . args ) </a:t>
            </a:r>
          </a:p>
          <a:p>
            <a:pPr>
              <a:lnSpc>
                <a:spcPct val="80000"/>
              </a:lnSpc>
              <a:spcBef>
                <a:spcPct val="10000"/>
              </a:spcBef>
              <a:buFontTx/>
              <a:buNone/>
            </a:pPr>
            <a:r>
              <a:rPr lang="en-US" sz="2400" b="1">
                <a:latin typeface="Courier New" pitchFamily="49" charset="0"/>
              </a:rPr>
              <a:t>    (case msg</a:t>
            </a:r>
          </a:p>
          <a:p>
            <a:pPr>
              <a:lnSpc>
                <a:spcPct val="80000"/>
              </a:lnSpc>
              <a:spcBef>
                <a:spcPct val="10000"/>
              </a:spcBef>
              <a:buFontTx/>
              <a:buNone/>
            </a:pPr>
            <a:r>
              <a:rPr lang="en-US" sz="2400" b="1">
                <a:latin typeface="Courier New" pitchFamily="49" charset="0"/>
              </a:rPr>
              <a:t>      [(empty?) (null? stk)]</a:t>
            </a:r>
          </a:p>
          <a:p>
            <a:pPr>
              <a:lnSpc>
                <a:spcPct val="80000"/>
              </a:lnSpc>
              <a:spcBef>
                <a:spcPct val="10000"/>
              </a:spcBef>
              <a:buFontTx/>
              <a:buNone/>
            </a:pPr>
            <a:r>
              <a:rPr lang="en-US" sz="2400" b="1">
                <a:latin typeface="Courier New" pitchFamily="49" charset="0"/>
              </a:rPr>
              <a:t>      [(push)   (set! stk (cons (car args) </a:t>
            </a:r>
          </a:p>
          <a:p>
            <a:pPr>
              <a:lnSpc>
                <a:spcPct val="80000"/>
              </a:lnSpc>
              <a:spcBef>
                <a:spcPct val="10000"/>
              </a:spcBef>
              <a:buFontTx/>
              <a:buNone/>
            </a:pPr>
            <a:r>
              <a:rPr lang="en-US" sz="2400" b="1">
                <a:latin typeface="Courier New" pitchFamily="49" charset="0"/>
              </a:rPr>
              <a:t>                                stk))]</a:t>
            </a:r>
          </a:p>
          <a:p>
            <a:pPr>
              <a:lnSpc>
                <a:spcPct val="80000"/>
              </a:lnSpc>
              <a:spcBef>
                <a:spcPct val="10000"/>
              </a:spcBef>
              <a:buFontTx/>
              <a:buNone/>
            </a:pPr>
            <a:r>
              <a:rPr lang="en-US" sz="2400" b="1">
                <a:latin typeface="Courier New" pitchFamily="49" charset="0"/>
              </a:rPr>
              <a:t>      [(pop)    (let ([top (car stk)])</a:t>
            </a:r>
          </a:p>
          <a:p>
            <a:pPr>
              <a:lnSpc>
                <a:spcPct val="80000"/>
              </a:lnSpc>
              <a:spcBef>
                <a:spcPct val="10000"/>
              </a:spcBef>
              <a:buFontTx/>
              <a:buNone/>
            </a:pPr>
            <a:r>
              <a:rPr lang="en-US" sz="2400" b="1">
                <a:latin typeface="Courier New" pitchFamily="49" charset="0"/>
              </a:rPr>
              <a:t>                      (set! stk (cdr stk))</a:t>
            </a:r>
          </a:p>
          <a:p>
            <a:pPr>
              <a:lnSpc>
                <a:spcPct val="80000"/>
              </a:lnSpc>
              <a:spcBef>
                <a:spcPct val="10000"/>
              </a:spcBef>
              <a:buFontTx/>
              <a:buNone/>
            </a:pPr>
            <a:r>
              <a:rPr lang="en-US" sz="2400" b="1">
                <a:latin typeface="Courier New" pitchFamily="49" charset="0"/>
              </a:rPr>
              <a:t>                      top)]</a:t>
            </a:r>
          </a:p>
          <a:p>
            <a:pPr>
              <a:lnSpc>
                <a:spcPct val="80000"/>
              </a:lnSpc>
              <a:spcBef>
                <a:spcPct val="10000"/>
              </a:spcBef>
              <a:buFontTx/>
              <a:buNone/>
            </a:pPr>
            <a:r>
              <a:rPr lang="en-US" sz="2400" b="1">
                <a:latin typeface="Courier New" pitchFamily="49" charset="0"/>
              </a:rPr>
              <a:t>      [else (error 'stack</a:t>
            </a:r>
          </a:p>
          <a:p>
            <a:pPr>
              <a:lnSpc>
                <a:spcPct val="80000"/>
              </a:lnSpc>
              <a:spcBef>
                <a:spcPct val="10000"/>
              </a:spcBef>
              <a:buFontTx/>
              <a:buNone/>
            </a:pPr>
            <a:r>
              <a:rPr lang="en-US" sz="2400" b="1">
                <a:latin typeface="Courier New" pitchFamily="49" charset="0"/>
              </a:rPr>
              <a:t>         "illegal message to stack object: ~a"</a:t>
            </a:r>
          </a:p>
          <a:p>
            <a:pPr>
              <a:lnSpc>
                <a:spcPct val="80000"/>
              </a:lnSpc>
              <a:spcBef>
                <a:spcPct val="10000"/>
              </a:spcBef>
              <a:buFontTx/>
              <a:buNone/>
            </a:pPr>
            <a:r>
              <a:rPr lang="en-US" sz="2400" b="1">
                <a:latin typeface="Courier New" pitchFamily="49" charset="0"/>
              </a:rPr>
              <a:t>         msg)])))))</a:t>
            </a:r>
          </a:p>
        </p:txBody>
      </p:sp>
    </p:spTree>
    <p:extLst>
      <p:ext uri="{BB962C8B-B14F-4D97-AF65-F5344CB8AC3E}">
        <p14:creationId xmlns:p14="http://schemas.microsoft.com/office/powerpoint/2010/main" val="922723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Interlude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Frank &amp; Ernest - May 19, 2010">
            <a:hlinkClick r:id="rId2" tooltip="Frank &amp; Ernest - May 19, 2010"/>
          </p:cNvPr>
          <p:cNvPicPr>
            <a:picLocks noChangeAspect="1" noChangeArrowheads="1"/>
          </p:cNvPicPr>
          <p:nvPr/>
        </p:nvPicPr>
        <p:blipFill>
          <a:blip r:embed="rId3" cstate="print"/>
          <a:srcRect/>
          <a:stretch>
            <a:fillRect/>
          </a:stretch>
        </p:blipFill>
        <p:spPr bwMode="auto">
          <a:xfrm>
            <a:off x="76200" y="2286000"/>
            <a:ext cx="9003319" cy="2743200"/>
          </a:xfrm>
          <a:prstGeom prst="rect">
            <a:avLst/>
          </a:prstGeom>
          <a:noFill/>
        </p:spPr>
      </p:pic>
    </p:spTree>
    <p:extLst>
      <p:ext uri="{BB962C8B-B14F-4D97-AF65-F5344CB8AC3E}">
        <p14:creationId xmlns:p14="http://schemas.microsoft.com/office/powerpoint/2010/main" val="1921174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A reference</a:t>
            </a:r>
            <a:endParaRPr lang="en-US" dirty="0"/>
          </a:p>
        </p:txBody>
      </p:sp>
      <p:sp>
        <p:nvSpPr>
          <p:cNvPr id="62467" name="Rectangle 3"/>
          <p:cNvSpPr>
            <a:spLocks noGrp="1" noChangeArrowheads="1"/>
          </p:cNvSpPr>
          <p:nvPr>
            <p:ph type="body" idx="1"/>
          </p:nvPr>
        </p:nvSpPr>
        <p:spPr>
          <a:xfrm>
            <a:off x="304800" y="2057400"/>
            <a:ext cx="7772400" cy="4038600"/>
          </a:xfrm>
        </p:spPr>
        <p:txBody>
          <a:bodyPr/>
          <a:lstStyle/>
          <a:p>
            <a:r>
              <a:rPr lang="en-US" sz="3600" dirty="0" smtClean="0"/>
              <a:t>Teach Yourself Scheme in </a:t>
            </a:r>
            <a:r>
              <a:rPr lang="en-US" sz="3600" dirty="0" err="1" smtClean="0"/>
              <a:t>Fixnum</a:t>
            </a:r>
            <a:r>
              <a:rPr lang="en-US" sz="3600" dirty="0" smtClean="0"/>
              <a:t> days by </a:t>
            </a:r>
            <a:r>
              <a:rPr lang="en-US" sz="3600" dirty="0" err="1" smtClean="0"/>
              <a:t>Dorai</a:t>
            </a:r>
            <a:r>
              <a:rPr lang="en-US" sz="3600" dirty="0" smtClean="0"/>
              <a:t> </a:t>
            </a:r>
            <a:r>
              <a:rPr lang="en-US" sz="3600" dirty="0" err="1" smtClean="0"/>
              <a:t>Sitaram</a:t>
            </a:r>
            <a:endParaRPr lang="en-US" sz="3600" dirty="0" smtClean="0"/>
          </a:p>
          <a:p>
            <a:pPr lvl="1"/>
            <a:r>
              <a:rPr lang="en-US" dirty="0" err="1" smtClean="0"/>
              <a:t>Coroutine</a:t>
            </a:r>
            <a:r>
              <a:rPr lang="en-US" dirty="0" smtClean="0"/>
              <a:t> presentation somewhat similar to this one.</a:t>
            </a:r>
            <a:endParaRPr lang="en-US" sz="3600" dirty="0" smtClean="0"/>
          </a:p>
          <a:p>
            <a:r>
              <a:rPr lang="en-US" sz="3600" dirty="0" smtClean="0">
                <a:hlinkClick r:id="rId3"/>
              </a:rPr>
              <a:t>http://www.ccs.neu.edu/home/dorai/t-y-scheme/t-y-scheme-Z-H-15.html#node_chap_13 </a:t>
            </a:r>
            <a:endParaRPr lang="en-US" sz="3600" dirty="0"/>
          </a:p>
        </p:txBody>
      </p:sp>
    </p:spTree>
    <p:extLst>
      <p:ext uri="{BB962C8B-B14F-4D97-AF65-F5344CB8AC3E}">
        <p14:creationId xmlns:p14="http://schemas.microsoft.com/office/powerpoint/2010/main" val="41116781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 more natural approach</a:t>
            </a:r>
          </a:p>
        </p:txBody>
      </p:sp>
      <p:sp>
        <p:nvSpPr>
          <p:cNvPr id="106499" name="Rectangle 3"/>
          <p:cNvSpPr>
            <a:spLocks noGrp="1" noChangeArrowheads="1"/>
          </p:cNvSpPr>
          <p:nvPr>
            <p:ph type="body" idx="1"/>
          </p:nvPr>
        </p:nvSpPr>
        <p:spPr/>
        <p:txBody>
          <a:bodyPr/>
          <a:lstStyle/>
          <a:p>
            <a:r>
              <a:rPr lang="en-US" dirty="0" smtClean="0"/>
              <a:t>Naturally recursive approach to </a:t>
            </a:r>
            <a:r>
              <a:rPr lang="en-US" dirty="0" smtClean="0">
                <a:latin typeface="Courier New" panose="02070309020205020404" pitchFamily="49" charset="0"/>
                <a:cs typeface="Courier New" panose="02070309020205020404" pitchFamily="49" charset="0"/>
              </a:rPr>
              <a:t>same-fringe?</a:t>
            </a:r>
          </a:p>
          <a:p>
            <a:r>
              <a:rPr lang="en-US" dirty="0" smtClean="0"/>
              <a:t>Natural, because it just uses "normal" recursion and the runtime stack to keep track of where we are in the computation.  We do not have to manage the stack ourselves.  We can just do traversals and pause them when a leaf is found.</a:t>
            </a:r>
          </a:p>
          <a:p>
            <a:r>
              <a:rPr lang="en-US" dirty="0" smtClean="0"/>
              <a:t>Coroutines</a:t>
            </a:r>
            <a:endParaRPr lang="en-US" dirty="0"/>
          </a:p>
        </p:txBody>
      </p:sp>
    </p:spTree>
    <p:extLst>
      <p:ext uri="{BB962C8B-B14F-4D97-AF65-F5344CB8AC3E}">
        <p14:creationId xmlns:p14="http://schemas.microsoft.com/office/powerpoint/2010/main" val="123218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same-fringe </a:t>
            </a:r>
            <a:r>
              <a:rPr lang="en-US" i="1"/>
              <a:t>via </a:t>
            </a:r>
            <a:r>
              <a:rPr lang="en-US"/>
              <a:t>coroutines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0390006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53000" y="248483"/>
            <a:ext cx="4343400" cy="4247317"/>
          </a:xfrm>
          <a:prstGeom prst="rect">
            <a:avLst/>
          </a:prstGeom>
          <a:noFill/>
        </p:spPr>
        <p:txBody>
          <a:bodyPr wrap="square" rtlCol="0">
            <a:spAutoFit/>
          </a:bodyPr>
          <a:lstStyle/>
          <a:p>
            <a:r>
              <a:rPr lang="en-US" dirty="0" smtClean="0"/>
              <a:t>(define make-</a:t>
            </a:r>
            <a:r>
              <a:rPr lang="en-US" dirty="0" err="1" smtClean="0"/>
              <a:t>sf</a:t>
            </a:r>
            <a:r>
              <a:rPr lang="en-US" dirty="0" smtClean="0"/>
              <a:t>-</a:t>
            </a:r>
            <a:r>
              <a:rPr lang="en-US" dirty="0" err="1" smtClean="0"/>
              <a:t>coroutine</a:t>
            </a:r>
            <a:endParaRPr lang="en-US" dirty="0" smtClean="0"/>
          </a:p>
          <a:p>
            <a:r>
              <a:rPr lang="en-US" dirty="0" smtClean="0"/>
              <a:t>  (lambda (driver tree)</a:t>
            </a:r>
          </a:p>
          <a:p>
            <a:r>
              <a:rPr lang="en-US" dirty="0" smtClean="0"/>
              <a:t>    (make-</a:t>
            </a:r>
            <a:r>
              <a:rPr lang="en-US" dirty="0" err="1" smtClean="0"/>
              <a:t>coroutine</a:t>
            </a:r>
            <a:endParaRPr lang="en-US" dirty="0" smtClean="0"/>
          </a:p>
          <a:p>
            <a:r>
              <a:rPr lang="en-US" dirty="0" smtClean="0"/>
              <a:t>     (lambda (init-value)</a:t>
            </a:r>
          </a:p>
          <a:p>
            <a:r>
              <a:rPr lang="en-US" dirty="0" smtClean="0"/>
              <a:t>       (letrec ([traverse</a:t>
            </a:r>
          </a:p>
          <a:p>
            <a:r>
              <a:rPr lang="en-US" dirty="0" smtClean="0"/>
              <a:t>                 (lambda (tree)</a:t>
            </a:r>
          </a:p>
          <a:p>
            <a:r>
              <a:rPr lang="en-US" dirty="0" smtClean="0"/>
              <a:t>                   (if (pair? tree)</a:t>
            </a:r>
          </a:p>
          <a:p>
            <a:r>
              <a:rPr lang="en-US" dirty="0" smtClean="0"/>
              <a:t>                       (begin</a:t>
            </a:r>
          </a:p>
          <a:p>
            <a:r>
              <a:rPr lang="en-US" dirty="0" smtClean="0"/>
              <a:t>                          (traverse (car tree))</a:t>
            </a:r>
          </a:p>
          <a:p>
            <a:r>
              <a:rPr lang="en-US" dirty="0" smtClean="0"/>
              <a:t>                          (if (pair? (</a:t>
            </a:r>
            <a:r>
              <a:rPr lang="en-US" dirty="0" err="1" smtClean="0"/>
              <a:t>cdr</a:t>
            </a:r>
            <a:r>
              <a:rPr lang="en-US" dirty="0" smtClean="0"/>
              <a:t> tree))</a:t>
            </a:r>
          </a:p>
          <a:p>
            <a:r>
              <a:rPr lang="en-US" dirty="0" smtClean="0"/>
              <a:t>                              (traverse (</a:t>
            </a:r>
            <a:r>
              <a:rPr lang="en-US" dirty="0" err="1" smtClean="0"/>
              <a:t>cdr</a:t>
            </a:r>
            <a:r>
              <a:rPr lang="en-US" dirty="0" smtClean="0"/>
              <a:t> tree))))</a:t>
            </a:r>
          </a:p>
          <a:p>
            <a:r>
              <a:rPr lang="en-US" dirty="0" smtClean="0"/>
              <a:t>                       (resume driver tree)))])</a:t>
            </a:r>
          </a:p>
          <a:p>
            <a:r>
              <a:rPr lang="en-US" dirty="0" smtClean="0"/>
              <a:t>           (traverse tree)</a:t>
            </a:r>
          </a:p>
          <a:p>
            <a:r>
              <a:rPr lang="en-US" dirty="0" smtClean="0"/>
              <a:t>           (resume driver #f))))))</a:t>
            </a:r>
          </a:p>
          <a:p>
            <a:endParaRPr lang="en-US" dirty="0" smtClean="0"/>
          </a:p>
        </p:txBody>
      </p:sp>
      <p:sp>
        <p:nvSpPr>
          <p:cNvPr id="5" name="TextBox 4"/>
          <p:cNvSpPr txBox="1"/>
          <p:nvPr/>
        </p:nvSpPr>
        <p:spPr>
          <a:xfrm>
            <a:off x="0" y="152400"/>
            <a:ext cx="5334000" cy="6186309"/>
          </a:xfrm>
          <a:prstGeom prst="rect">
            <a:avLst/>
          </a:prstGeom>
          <a:noFill/>
        </p:spPr>
        <p:txBody>
          <a:bodyPr wrap="square" rtlCol="0">
            <a:spAutoFit/>
          </a:bodyPr>
          <a:lstStyle/>
          <a:p>
            <a:endParaRPr lang="en-US" dirty="0" smtClean="0"/>
          </a:p>
          <a:p>
            <a:r>
              <a:rPr lang="en-US" dirty="0" smtClean="0"/>
              <a:t>(define same-fringe</a:t>
            </a:r>
          </a:p>
          <a:p>
            <a:r>
              <a:rPr lang="en-US" dirty="0" smtClean="0"/>
              <a:t>  (lambda (tree1 tree2)</a:t>
            </a:r>
          </a:p>
          <a:p>
            <a:r>
              <a:rPr lang="en-US" dirty="0" smtClean="0"/>
              <a:t>    (call/cc</a:t>
            </a:r>
          </a:p>
          <a:p>
            <a:r>
              <a:rPr lang="en-US" dirty="0" smtClean="0"/>
              <a:t>     (lambda (return-cont)</a:t>
            </a:r>
          </a:p>
          <a:p>
            <a:r>
              <a:rPr lang="en-US" dirty="0" smtClean="0"/>
              <a:t>       (let ([co1 '()] [co2 '()] [driver '()])</a:t>
            </a:r>
          </a:p>
          <a:p>
            <a:r>
              <a:rPr lang="en-US" dirty="0" smtClean="0"/>
              <a:t>         (set! driver</a:t>
            </a:r>
          </a:p>
          <a:p>
            <a:r>
              <a:rPr lang="en-US" dirty="0" smtClean="0"/>
              <a:t>               (make-</a:t>
            </a:r>
            <a:r>
              <a:rPr lang="en-US" dirty="0" err="1" smtClean="0"/>
              <a:t>coroutine</a:t>
            </a:r>
            <a:endParaRPr lang="en-US" dirty="0" smtClean="0"/>
          </a:p>
          <a:p>
            <a:r>
              <a:rPr lang="en-US" dirty="0" smtClean="0"/>
              <a:t>                (lambda (init-value)</a:t>
            </a:r>
          </a:p>
          <a:p>
            <a:r>
              <a:rPr lang="en-US" dirty="0" smtClean="0"/>
              <a:t>                  (let loop ()</a:t>
            </a:r>
          </a:p>
          <a:p>
            <a:r>
              <a:rPr lang="en-US" dirty="0" smtClean="0"/>
              <a:t>                    (let ([leaf1 (resume co1 </a:t>
            </a:r>
            <a:br>
              <a:rPr lang="en-US" dirty="0" smtClean="0"/>
            </a:br>
            <a:r>
              <a:rPr lang="en-US" dirty="0" smtClean="0"/>
              <a:t>                                                   '</a:t>
            </a:r>
            <a:r>
              <a:rPr lang="en-US" dirty="0" err="1" smtClean="0"/>
              <a:t>whocares</a:t>
            </a:r>
            <a:r>
              <a:rPr lang="en-US" dirty="0" smtClean="0"/>
              <a:t>)]</a:t>
            </a:r>
          </a:p>
          <a:p>
            <a:r>
              <a:rPr lang="en-US" dirty="0" smtClean="0"/>
              <a:t>                          [leaf2 (resume co2 </a:t>
            </a:r>
          </a:p>
          <a:p>
            <a:r>
              <a:rPr lang="en-US" dirty="0" smtClean="0"/>
              <a:t>                                                   'whocare2)])</a:t>
            </a:r>
          </a:p>
          <a:p>
            <a:r>
              <a:rPr lang="en-US" dirty="0" smtClean="0"/>
              <a:t>                      (if (equal? leaf1 leaf2)</a:t>
            </a:r>
          </a:p>
          <a:p>
            <a:r>
              <a:rPr lang="en-US" dirty="0" smtClean="0"/>
              <a:t>                          (if (</a:t>
            </a:r>
            <a:r>
              <a:rPr lang="en-US" dirty="0" err="1" smtClean="0"/>
              <a:t>eq</a:t>
            </a:r>
            <a:r>
              <a:rPr lang="en-US" dirty="0" smtClean="0"/>
              <a:t>? leaf1 #f) </a:t>
            </a:r>
            <a:br>
              <a:rPr lang="en-US" dirty="0" smtClean="0"/>
            </a:br>
            <a:r>
              <a:rPr lang="en-US" dirty="0" smtClean="0"/>
              <a:t>                              (return-cont #t) </a:t>
            </a:r>
          </a:p>
          <a:p>
            <a:r>
              <a:rPr lang="en-US" dirty="0" smtClean="0"/>
              <a:t>                              (loop))</a:t>
            </a:r>
          </a:p>
          <a:p>
            <a:r>
              <a:rPr lang="en-US" dirty="0" smtClean="0"/>
              <a:t>                          (return-cont #f)))))))</a:t>
            </a:r>
          </a:p>
          <a:p>
            <a:r>
              <a:rPr lang="en-US" dirty="0" smtClean="0"/>
              <a:t>         (set! co1 (make-</a:t>
            </a:r>
            <a:r>
              <a:rPr lang="en-US" dirty="0" err="1" smtClean="0"/>
              <a:t>sf</a:t>
            </a:r>
            <a:r>
              <a:rPr lang="en-US" dirty="0" smtClean="0"/>
              <a:t>-</a:t>
            </a:r>
            <a:r>
              <a:rPr lang="en-US" dirty="0" err="1" smtClean="0"/>
              <a:t>coroutine</a:t>
            </a:r>
            <a:r>
              <a:rPr lang="en-US" dirty="0" smtClean="0"/>
              <a:t> driver tree1))</a:t>
            </a:r>
          </a:p>
          <a:p>
            <a:r>
              <a:rPr lang="en-US" dirty="0" smtClean="0"/>
              <a:t>         (set! co2 (make-</a:t>
            </a:r>
            <a:r>
              <a:rPr lang="en-US" dirty="0" err="1" smtClean="0"/>
              <a:t>sf</a:t>
            </a:r>
            <a:r>
              <a:rPr lang="en-US" dirty="0" smtClean="0"/>
              <a:t>-</a:t>
            </a:r>
            <a:r>
              <a:rPr lang="en-US" dirty="0" err="1" smtClean="0"/>
              <a:t>coroutine</a:t>
            </a:r>
            <a:r>
              <a:rPr lang="en-US" dirty="0" smtClean="0"/>
              <a:t> driver tree2))</a:t>
            </a:r>
          </a:p>
          <a:p>
            <a:r>
              <a:rPr lang="en-US" dirty="0" smtClean="0"/>
              <a:t>         (driver '</a:t>
            </a:r>
            <a:r>
              <a:rPr lang="en-US" dirty="0" err="1" smtClean="0"/>
              <a:t>Whatsittoya</a:t>
            </a:r>
            <a:r>
              <a:rPr lang="en-US" dirty="0" smtClean="0"/>
              <a:t>?))))))</a:t>
            </a:r>
            <a:endParaRPr lang="en-US" dirty="0"/>
          </a:p>
        </p:txBody>
      </p:sp>
    </p:spTree>
    <p:extLst>
      <p:ext uri="{BB962C8B-B14F-4D97-AF65-F5344CB8AC3E}">
        <p14:creationId xmlns:p14="http://schemas.microsoft.com/office/powerpoint/2010/main" val="356423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698" y="-228600"/>
            <a:ext cx="8229600" cy="1143000"/>
          </a:xfrm>
        </p:spPr>
        <p:txBody>
          <a:bodyPr/>
          <a:lstStyle/>
          <a:p>
            <a:r>
              <a:rPr lang="en-US" dirty="0" smtClean="0"/>
              <a:t>Course evaluations</a:t>
            </a:r>
            <a:endParaRPr lang="en-US" dirty="0"/>
          </a:p>
        </p:txBody>
      </p:sp>
      <p:sp>
        <p:nvSpPr>
          <p:cNvPr id="3" name="Content Placeholder 2"/>
          <p:cNvSpPr>
            <a:spLocks noGrp="1"/>
          </p:cNvSpPr>
          <p:nvPr>
            <p:ph idx="1"/>
          </p:nvPr>
        </p:nvSpPr>
        <p:spPr>
          <a:xfrm>
            <a:off x="228600" y="685800"/>
            <a:ext cx="8458200" cy="5715000"/>
          </a:xfrm>
        </p:spPr>
        <p:txBody>
          <a:bodyPr/>
          <a:lstStyle/>
          <a:p>
            <a:r>
              <a:rPr lang="en-US" sz="2400" dirty="0" smtClean="0"/>
              <a:t>How have the course and instructor done in helping you meet the course learning objectives?  How can I improve?</a:t>
            </a:r>
          </a:p>
          <a:p>
            <a:endParaRPr lang="en-US" dirty="0"/>
          </a:p>
        </p:txBody>
      </p:sp>
      <p:pic>
        <p:nvPicPr>
          <p:cNvPr id="5" name="Picture 4"/>
          <p:cNvPicPr>
            <a:picLocks noChangeAspect="1"/>
          </p:cNvPicPr>
          <p:nvPr/>
        </p:nvPicPr>
        <p:blipFill>
          <a:blip r:embed="rId2"/>
          <a:stretch>
            <a:fillRect/>
          </a:stretch>
        </p:blipFill>
        <p:spPr>
          <a:xfrm>
            <a:off x="213102" y="1523999"/>
            <a:ext cx="8702298" cy="5550849"/>
          </a:xfrm>
          <a:prstGeom prst="rect">
            <a:avLst/>
          </a:prstGeom>
        </p:spPr>
      </p:pic>
    </p:spTree>
    <p:extLst>
      <p:ext uri="{BB962C8B-B14F-4D97-AF65-F5344CB8AC3E}">
        <p14:creationId xmlns:p14="http://schemas.microsoft.com/office/powerpoint/2010/main" val="614262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Final exam parts 2-3 notes</a:t>
            </a:r>
            <a:endParaRPr lang="en-US" dirty="0"/>
          </a:p>
        </p:txBody>
      </p:sp>
      <p:sp>
        <p:nvSpPr>
          <p:cNvPr id="3" name="Content Placeholder 2"/>
          <p:cNvSpPr>
            <a:spLocks noGrp="1"/>
          </p:cNvSpPr>
          <p:nvPr>
            <p:ph idx="1"/>
          </p:nvPr>
        </p:nvSpPr>
        <p:spPr>
          <a:xfrm>
            <a:off x="457200" y="1066800"/>
            <a:ext cx="8305800" cy="4525963"/>
          </a:xfrm>
        </p:spPr>
        <p:txBody>
          <a:bodyPr/>
          <a:lstStyle/>
          <a:p>
            <a:r>
              <a:rPr lang="en-US" dirty="0" smtClean="0"/>
              <a:t>Wednesday 6 PM.</a:t>
            </a:r>
          </a:p>
          <a:p>
            <a:r>
              <a:rPr lang="en-US" dirty="0" smtClean="0"/>
              <a:t>Last name:  A-K O157       M-Z  O159</a:t>
            </a:r>
          </a:p>
          <a:p>
            <a:r>
              <a:rPr lang="en-US" dirty="0" smtClean="0"/>
              <a:t>Much emphasis on interpreters and continuations, also functional programing (e.g. use of </a:t>
            </a:r>
            <a:r>
              <a:rPr lang="en-US" dirty="0" smtClean="0">
                <a:latin typeface="Courier New" panose="02070309020205020404" pitchFamily="49" charset="0"/>
                <a:cs typeface="Courier New" panose="02070309020205020404" pitchFamily="49" charset="0"/>
              </a:rPr>
              <a:t>map</a:t>
            </a:r>
            <a:r>
              <a:rPr lang="en-US" dirty="0" smtClean="0"/>
              <a:t> and </a:t>
            </a:r>
            <a:r>
              <a:rPr lang="en-US" dirty="0" smtClean="0">
                <a:latin typeface="Courier New" panose="02070309020205020404" pitchFamily="49" charset="0"/>
                <a:cs typeface="Courier New" panose="02070309020205020404" pitchFamily="49" charset="0"/>
              </a:rPr>
              <a:t>apply</a:t>
            </a:r>
            <a:r>
              <a:rPr lang="en-US" dirty="0" smtClean="0"/>
              <a:t>), </a:t>
            </a:r>
            <a:r>
              <a:rPr lang="en-US" dirty="0" smtClean="0">
                <a:latin typeface="Courier New" panose="02070309020205020404" pitchFamily="49" charset="0"/>
                <a:cs typeface="Courier New" panose="02070309020205020404" pitchFamily="49" charset="0"/>
              </a:rPr>
              <a:t>define-syntax</a:t>
            </a:r>
            <a:r>
              <a:rPr lang="en-US" dirty="0" smtClean="0"/>
              <a:t>.</a:t>
            </a:r>
          </a:p>
          <a:p>
            <a:r>
              <a:rPr lang="en-US" dirty="0" smtClean="0"/>
              <a:t>A few other things from throughout the course, especially short essay questions .</a:t>
            </a:r>
          </a:p>
          <a:p>
            <a:r>
              <a:rPr lang="en-US" dirty="0" smtClean="0"/>
              <a:t>See topics list in Day 35 slides, notes and sample problems on or linked from Day 40.</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Final exam notes</a:t>
            </a:r>
            <a:endParaRPr lang="en-US" dirty="0"/>
          </a:p>
        </p:txBody>
      </p:sp>
      <p:sp>
        <p:nvSpPr>
          <p:cNvPr id="3" name="Content Placeholder 2"/>
          <p:cNvSpPr>
            <a:spLocks noGrp="1"/>
          </p:cNvSpPr>
          <p:nvPr>
            <p:ph idx="1"/>
          </p:nvPr>
        </p:nvSpPr>
        <p:spPr>
          <a:xfrm>
            <a:off x="457200" y="990600"/>
            <a:ext cx="8229600" cy="4525963"/>
          </a:xfrm>
        </p:spPr>
        <p:txBody>
          <a:bodyPr/>
          <a:lstStyle/>
          <a:p>
            <a:r>
              <a:rPr lang="en-US" dirty="0" smtClean="0"/>
              <a:t>Friday's optional E&amp;C part 1</a:t>
            </a:r>
          </a:p>
          <a:p>
            <a:pPr lvl="1"/>
            <a:r>
              <a:rPr lang="en-US" dirty="0" smtClean="0"/>
              <a:t>You can bring a writing implement. I'll provide E&amp;C summary</a:t>
            </a:r>
          </a:p>
          <a:p>
            <a:r>
              <a:rPr lang="en-US" dirty="0" smtClean="0"/>
              <a:t>Wednesday evening written part</a:t>
            </a:r>
          </a:p>
          <a:p>
            <a:pPr lvl="1"/>
            <a:r>
              <a:rPr lang="en-US" dirty="0" smtClean="0"/>
              <a:t>One double-sided 8.5 x 11 handwritten sheet (2 sides)</a:t>
            </a:r>
          </a:p>
          <a:p>
            <a:r>
              <a:rPr lang="en-US" dirty="0" smtClean="0"/>
              <a:t>Wednesday evening computer part</a:t>
            </a:r>
          </a:p>
          <a:p>
            <a:pPr lvl="1"/>
            <a:r>
              <a:rPr lang="en-US" dirty="0" smtClean="0"/>
              <a:t>The usual </a:t>
            </a:r>
            <a:r>
              <a:rPr lang="en-US" sz="1200" dirty="0" smtClean="0"/>
              <a:t>(no use of phones, earbuds or headphones,  no looking at anything written during the exam time by anyone other than yourself or the instructor, no searches </a:t>
            </a:r>
            <a:r>
              <a:rPr lang="en-US" sz="1200" smtClean="0"/>
              <a:t>for solutions </a:t>
            </a:r>
            <a:r>
              <a:rPr lang="en-US" sz="1200" dirty="0" smtClean="0"/>
              <a:t>to the specific exam problems or subproblems thereof).</a:t>
            </a:r>
          </a:p>
          <a:p>
            <a:r>
              <a:rPr lang="en-US" dirty="0" smtClean="0"/>
              <a:t>Average difficulty level of Final questions</a:t>
            </a:r>
          </a:p>
          <a:p>
            <a:pPr lvl="1"/>
            <a:r>
              <a:rPr lang="en-US" dirty="0" smtClean="0"/>
              <a:t>A bit harder than previous exams.</a:t>
            </a:r>
            <a:endParaRPr lang="en-US" dirty="0"/>
          </a:p>
          <a:p>
            <a:endParaRPr lang="en-US" dirty="0" smtClean="0"/>
          </a:p>
        </p:txBody>
      </p:sp>
    </p:spTree>
    <p:extLst>
      <p:ext uri="{BB962C8B-B14F-4D97-AF65-F5344CB8AC3E}">
        <p14:creationId xmlns:p14="http://schemas.microsoft.com/office/powerpoint/2010/main" val="2770064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questions</a:t>
            </a:r>
            <a:endParaRPr lang="en-US" dirty="0"/>
          </a:p>
        </p:txBody>
      </p:sp>
      <p:sp>
        <p:nvSpPr>
          <p:cNvPr id="3" name="Content Placeholder 2"/>
          <p:cNvSpPr>
            <a:spLocks noGrp="1"/>
          </p:cNvSpPr>
          <p:nvPr>
            <p:ph idx="1"/>
          </p:nvPr>
        </p:nvSpPr>
        <p:spPr/>
        <p:txBody>
          <a:bodyPr/>
          <a:lstStyle/>
          <a:p>
            <a:r>
              <a:rPr lang="en-US" dirty="0" smtClean="0"/>
              <a:t>A18</a:t>
            </a:r>
          </a:p>
          <a:p>
            <a:r>
              <a:rPr lang="en-US" dirty="0" smtClean="0"/>
              <a:t>Final Exam</a:t>
            </a:r>
          </a:p>
          <a:p>
            <a:r>
              <a:rPr lang="en-US" dirty="0" smtClean="0"/>
              <a:t>Anything else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smtClean="0"/>
              <a:t>Coroutine </a:t>
            </a:r>
            <a:r>
              <a:rPr lang="en-US" i="1" dirty="0" smtClean="0"/>
              <a:t>vs</a:t>
            </a:r>
            <a:r>
              <a:rPr lang="en-US" dirty="0" smtClean="0"/>
              <a:t>. subroutine</a:t>
            </a:r>
            <a:endParaRPr lang="en-US" dirty="0"/>
          </a:p>
        </p:txBody>
      </p:sp>
      <p:sp>
        <p:nvSpPr>
          <p:cNvPr id="106499" name="Rectangle 3"/>
          <p:cNvSpPr>
            <a:spLocks noGrp="1" noChangeArrowheads="1"/>
          </p:cNvSpPr>
          <p:nvPr>
            <p:ph type="body" idx="1"/>
          </p:nvPr>
        </p:nvSpPr>
        <p:spPr/>
        <p:txBody>
          <a:bodyPr/>
          <a:lstStyle/>
          <a:p>
            <a:r>
              <a:rPr lang="en-US" dirty="0" smtClean="0"/>
              <a:t>Master-slave </a:t>
            </a:r>
            <a:r>
              <a:rPr lang="en-US" i="1" dirty="0" smtClean="0"/>
              <a:t>vs</a:t>
            </a:r>
            <a:r>
              <a:rPr lang="en-US" dirty="0" smtClean="0"/>
              <a:t>. equal partners</a:t>
            </a:r>
          </a:p>
          <a:p>
            <a:r>
              <a:rPr lang="en-US" i="1" dirty="0"/>
              <a:t>A</a:t>
            </a:r>
            <a:r>
              <a:rPr lang="en-US" i="1" dirty="0" smtClean="0"/>
              <a:t>pply a procedure vs</a:t>
            </a:r>
            <a:r>
              <a:rPr lang="en-US" dirty="0" smtClean="0"/>
              <a:t>. </a:t>
            </a:r>
            <a:r>
              <a:rPr lang="en-US" i="1" dirty="0" smtClean="0"/>
              <a:t>resume a coroutine</a:t>
            </a:r>
            <a:endParaRPr lang="en-US" i="1" dirty="0"/>
          </a:p>
          <a:p>
            <a:r>
              <a:rPr lang="en-US" dirty="0"/>
              <a:t>Monopoly </a:t>
            </a:r>
            <a:r>
              <a:rPr lang="en-US" dirty="0" smtClean="0"/>
              <a:t>analogy</a:t>
            </a:r>
            <a:endParaRPr lang="en-US" dirty="0"/>
          </a:p>
          <a:p>
            <a:r>
              <a:rPr lang="en-US" dirty="0" smtClean="0"/>
              <a:t>Coroutines do not involve concurrency</a:t>
            </a:r>
            <a:endParaRPr lang="en-US" dirty="0"/>
          </a:p>
        </p:txBody>
      </p:sp>
    </p:spTree>
    <p:extLst>
      <p:ext uri="{BB962C8B-B14F-4D97-AF65-F5344CB8AC3E}">
        <p14:creationId xmlns:p14="http://schemas.microsoft.com/office/powerpoint/2010/main" val="37601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547813" y="1125538"/>
            <a:ext cx="7086600" cy="914400"/>
          </a:xfrm>
        </p:spPr>
        <p:txBody>
          <a:bodyPr/>
          <a:lstStyle/>
          <a:p>
            <a:r>
              <a:rPr lang="en-US" sz="4000" dirty="0" smtClean="0"/>
              <a:t>Example </a:t>
            </a:r>
            <a:r>
              <a:rPr lang="en-US" sz="4000" dirty="0"/>
              <a:t>to illustrate coroutines</a:t>
            </a:r>
          </a:p>
        </p:txBody>
      </p:sp>
      <p:sp>
        <p:nvSpPr>
          <p:cNvPr id="107523" name="Rectangle 3"/>
          <p:cNvSpPr>
            <a:spLocks noGrp="1" noChangeArrowheads="1"/>
          </p:cNvSpPr>
          <p:nvPr>
            <p:ph type="body" idx="1"/>
          </p:nvPr>
        </p:nvSpPr>
        <p:spPr>
          <a:xfrm>
            <a:off x="457200" y="2312988"/>
            <a:ext cx="8915400" cy="4876800"/>
          </a:xfrm>
        </p:spPr>
        <p:txBody>
          <a:bodyPr/>
          <a:lstStyle/>
          <a:p>
            <a:r>
              <a:rPr lang="en-US" dirty="0"/>
              <a:t>(make-</a:t>
            </a:r>
            <a:r>
              <a:rPr lang="en-US" dirty="0" err="1"/>
              <a:t>coroutine</a:t>
            </a:r>
            <a:r>
              <a:rPr lang="en-US" dirty="0"/>
              <a:t> receiver) creates a </a:t>
            </a:r>
            <a:r>
              <a:rPr lang="en-US" dirty="0" err="1"/>
              <a:t>coroutine</a:t>
            </a:r>
            <a:r>
              <a:rPr lang="en-US" dirty="0"/>
              <a:t> that executes the code in </a:t>
            </a:r>
            <a:r>
              <a:rPr lang="en-US" dirty="0">
                <a:latin typeface="Courier New" pitchFamily="49" charset="0"/>
              </a:rPr>
              <a:t>receiver.</a:t>
            </a:r>
          </a:p>
          <a:p>
            <a:r>
              <a:rPr lang="en-US" dirty="0">
                <a:latin typeface="Courier New" pitchFamily="49" charset="0"/>
              </a:rPr>
              <a:t>(resume </a:t>
            </a:r>
            <a:r>
              <a:rPr lang="en-US" dirty="0" err="1">
                <a:latin typeface="Courier New" pitchFamily="49" charset="0"/>
              </a:rPr>
              <a:t>cor</a:t>
            </a:r>
            <a:r>
              <a:rPr lang="en-US" dirty="0">
                <a:latin typeface="Courier New" pitchFamily="49" charset="0"/>
              </a:rPr>
              <a:t> value) </a:t>
            </a:r>
            <a:r>
              <a:rPr lang="en-US" dirty="0"/>
              <a:t>resumes the </a:t>
            </a:r>
            <a:r>
              <a:rPr lang="en-US" dirty="0" err="1">
                <a:latin typeface="Courier New" pitchFamily="49" charset="0"/>
              </a:rPr>
              <a:t>cor</a:t>
            </a:r>
            <a:r>
              <a:rPr lang="en-US" dirty="0">
                <a:latin typeface="Courier New" pitchFamily="49" charset="0"/>
              </a:rPr>
              <a:t> </a:t>
            </a:r>
            <a:r>
              <a:rPr lang="en-US" dirty="0" err="1"/>
              <a:t>coroutine</a:t>
            </a:r>
            <a:r>
              <a:rPr lang="en-US" dirty="0"/>
              <a:t>.</a:t>
            </a:r>
          </a:p>
          <a:p>
            <a:pPr lvl="1">
              <a:buFontTx/>
              <a:buNone/>
            </a:pPr>
            <a:r>
              <a:rPr lang="en-US" dirty="0"/>
              <a:t>Examples are </a:t>
            </a:r>
            <a:r>
              <a:rPr lang="en-US" smtClean="0"/>
              <a:t>in coroutines.ss</a:t>
            </a:r>
            <a:endParaRPr lang="en-US" dirty="0"/>
          </a:p>
          <a:p>
            <a:pPr lvl="1">
              <a:buFontTx/>
              <a:buNone/>
            </a:pPr>
            <a:r>
              <a:rPr lang="en-US" dirty="0"/>
              <a:t>Running the first example:</a:t>
            </a:r>
          </a:p>
          <a:p>
            <a:pPr lvl="1"/>
            <a:r>
              <a:rPr lang="en-US" dirty="0">
                <a:latin typeface="Courier New" pitchFamily="49" charset="0"/>
              </a:rPr>
              <a:t>&gt;</a:t>
            </a:r>
            <a:r>
              <a:rPr lang="en-US" b="1" dirty="0">
                <a:latin typeface="Courier New" pitchFamily="49" charset="0"/>
              </a:rPr>
              <a:t>(example)</a:t>
            </a:r>
            <a:endParaRPr lang="en-US" dirty="0">
              <a:latin typeface="Courier New" pitchFamily="49" charset="0"/>
            </a:endParaRPr>
          </a:p>
          <a:p>
            <a:pPr lvl="1"/>
            <a:r>
              <a:rPr lang="en-US" dirty="0">
                <a:latin typeface="Courier New" pitchFamily="49" charset="0"/>
              </a:rPr>
              <a:t>1-a 33 2-a 34 1-b 35 2-b 36 1-c 37</a:t>
            </a:r>
          </a:p>
        </p:txBody>
      </p:sp>
    </p:spTree>
    <p:extLst>
      <p:ext uri="{BB962C8B-B14F-4D97-AF65-F5344CB8AC3E}">
        <p14:creationId xmlns:p14="http://schemas.microsoft.com/office/powerpoint/2010/main" val="32354315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8915400" cy="6463308"/>
          </a:xfrm>
          <a:prstGeom prst="rect">
            <a:avLst/>
          </a:prstGeom>
          <a:noFill/>
        </p:spPr>
        <p:txBody>
          <a:bodyPr wrap="square" rtlCol="0">
            <a:spAutoFit/>
          </a:bodyPr>
          <a:lstStyle/>
          <a:p>
            <a:r>
              <a:rPr lang="en-US" sz="2200" dirty="0" smtClean="0"/>
              <a:t> </a:t>
            </a:r>
            <a:r>
              <a:rPr lang="en-US" sz="2200" b="1" dirty="0" err="1" smtClean="0">
                <a:solidFill>
                  <a:srgbClr val="FF0000"/>
                </a:solidFill>
              </a:rPr>
              <a:t>Coroutine</a:t>
            </a:r>
            <a:r>
              <a:rPr lang="en-US" sz="2200" b="1" dirty="0" smtClean="0">
                <a:solidFill>
                  <a:srgbClr val="FF0000"/>
                </a:solidFill>
              </a:rPr>
              <a:t> example  adapted from EoPL, first edition, Chapter 9</a:t>
            </a:r>
          </a:p>
          <a:p>
            <a:endParaRPr lang="en-US" dirty="0" smtClean="0"/>
          </a:p>
          <a:p>
            <a:r>
              <a:rPr lang="en-US" dirty="0" smtClean="0"/>
              <a:t>(define example </a:t>
            </a:r>
          </a:p>
          <a:p>
            <a:r>
              <a:rPr lang="en-US" dirty="0" smtClean="0"/>
              <a:t>  (lambda ()</a:t>
            </a:r>
          </a:p>
          <a:p>
            <a:r>
              <a:rPr lang="en-US" dirty="0" smtClean="0"/>
              <a:t>    (call/cc</a:t>
            </a:r>
          </a:p>
          <a:p>
            <a:r>
              <a:rPr lang="en-US" dirty="0" smtClean="0"/>
              <a:t>     (lambda  (return-cont)</a:t>
            </a:r>
          </a:p>
          <a:p>
            <a:r>
              <a:rPr lang="en-US" dirty="0" smtClean="0"/>
              <a:t>       (let ([co1 'undefined]</a:t>
            </a:r>
          </a:p>
          <a:p>
            <a:r>
              <a:rPr lang="en-US" dirty="0" smtClean="0"/>
              <a:t>             [co2 'undefined])</a:t>
            </a:r>
          </a:p>
          <a:p>
            <a:r>
              <a:rPr lang="en-US" dirty="0" smtClean="0"/>
              <a:t>         (set! co1 (make-</a:t>
            </a:r>
            <a:r>
              <a:rPr lang="en-US" dirty="0" err="1" smtClean="0"/>
              <a:t>coroutine</a:t>
            </a:r>
            <a:endParaRPr lang="en-US" dirty="0" smtClean="0"/>
          </a:p>
          <a:p>
            <a:r>
              <a:rPr lang="en-US" dirty="0" smtClean="0"/>
              <a:t>                    (lambda (init-val1)</a:t>
            </a:r>
          </a:p>
          <a:p>
            <a:r>
              <a:rPr lang="en-US" dirty="0" smtClean="0"/>
              <a:t>                      (display " 1-a ")</a:t>
            </a:r>
          </a:p>
          <a:p>
            <a:r>
              <a:rPr lang="en-US" dirty="0" smtClean="0"/>
              <a:t>                      (display init-val1)</a:t>
            </a:r>
          </a:p>
          <a:p>
            <a:r>
              <a:rPr lang="en-US" dirty="0" smtClean="0"/>
              <a:t>                      (set! init-val1</a:t>
            </a:r>
          </a:p>
          <a:p>
            <a:r>
              <a:rPr lang="en-US" dirty="0" smtClean="0"/>
              <a:t>                            (resume co2 </a:t>
            </a:r>
            <a:br>
              <a:rPr lang="en-US" dirty="0" smtClean="0"/>
            </a:br>
            <a:r>
              <a:rPr lang="en-US" dirty="0" smtClean="0"/>
              <a:t>                                          (+ 1 init-val1)))</a:t>
            </a:r>
          </a:p>
          <a:p>
            <a:r>
              <a:rPr lang="en-US" dirty="0" smtClean="0"/>
              <a:t>                      (display " 1-b ")</a:t>
            </a:r>
          </a:p>
          <a:p>
            <a:r>
              <a:rPr lang="en-US" dirty="0" smtClean="0"/>
              <a:t>                      (display init-val1)</a:t>
            </a:r>
          </a:p>
          <a:p>
            <a:r>
              <a:rPr lang="en-US" dirty="0" smtClean="0"/>
              <a:t>                      (set! init-val1</a:t>
            </a:r>
          </a:p>
          <a:p>
            <a:r>
              <a:rPr lang="en-US" dirty="0" smtClean="0"/>
              <a:t>                            (resume co2 </a:t>
            </a:r>
            <a:br>
              <a:rPr lang="en-US" dirty="0" smtClean="0"/>
            </a:br>
            <a:r>
              <a:rPr lang="en-US" dirty="0" smtClean="0"/>
              <a:t>                                          (+ 1 init-val1)))</a:t>
            </a:r>
          </a:p>
          <a:p>
            <a:r>
              <a:rPr lang="en-US" dirty="0" smtClean="0"/>
              <a:t>	        (display " 1-c ")</a:t>
            </a:r>
          </a:p>
          <a:p>
            <a:r>
              <a:rPr lang="en-US" dirty="0" smtClean="0"/>
              <a:t>                      (return-cont init-val1))))</a:t>
            </a:r>
          </a:p>
          <a:p>
            <a:r>
              <a:rPr lang="en-US" dirty="0" smtClean="0"/>
              <a:t>        </a:t>
            </a:r>
            <a:endParaRPr lang="en-US" dirty="0"/>
          </a:p>
        </p:txBody>
      </p:sp>
      <p:sp>
        <p:nvSpPr>
          <p:cNvPr id="5" name="TextBox 4"/>
          <p:cNvSpPr txBox="1"/>
          <p:nvPr/>
        </p:nvSpPr>
        <p:spPr>
          <a:xfrm>
            <a:off x="4876800" y="838200"/>
            <a:ext cx="4419600" cy="5078313"/>
          </a:xfrm>
          <a:prstGeom prst="rect">
            <a:avLst/>
          </a:prstGeom>
          <a:noFill/>
        </p:spPr>
        <p:txBody>
          <a:bodyPr wrap="square" rtlCol="0">
            <a:spAutoFit/>
          </a:bodyPr>
          <a:lstStyle/>
          <a:p>
            <a:r>
              <a:rPr lang="en-US" dirty="0" smtClean="0"/>
              <a:t>  (set! co2 (make-</a:t>
            </a:r>
            <a:r>
              <a:rPr lang="en-US" dirty="0" err="1" smtClean="0"/>
              <a:t>coroutine</a:t>
            </a:r>
            <a:endParaRPr lang="en-US" dirty="0" smtClean="0"/>
          </a:p>
          <a:p>
            <a:r>
              <a:rPr lang="en-US" dirty="0" smtClean="0"/>
              <a:t>                    (lambda  (init-val2)</a:t>
            </a:r>
          </a:p>
          <a:p>
            <a:r>
              <a:rPr lang="en-US" dirty="0" smtClean="0"/>
              <a:t>                      (display " 2-a ")</a:t>
            </a:r>
          </a:p>
          <a:p>
            <a:r>
              <a:rPr lang="en-US" dirty="0" smtClean="0"/>
              <a:t>                      (display init-val2)</a:t>
            </a:r>
          </a:p>
          <a:p>
            <a:r>
              <a:rPr lang="en-US" dirty="0" smtClean="0"/>
              <a:t>                      (set! init-val2</a:t>
            </a:r>
          </a:p>
          <a:p>
            <a:r>
              <a:rPr lang="en-US" dirty="0" smtClean="0"/>
              <a:t>                            (resume co1 </a:t>
            </a:r>
            <a:br>
              <a:rPr lang="en-US" dirty="0" smtClean="0"/>
            </a:br>
            <a:r>
              <a:rPr lang="en-US" dirty="0" smtClean="0"/>
              <a:t>                                         (+ 1 init-val2)))</a:t>
            </a:r>
          </a:p>
          <a:p>
            <a:r>
              <a:rPr lang="en-US" dirty="0" smtClean="0"/>
              <a:t>                      (display " 2-b ")</a:t>
            </a:r>
          </a:p>
          <a:p>
            <a:r>
              <a:rPr lang="en-US" dirty="0" smtClean="0"/>
              <a:t>                      (display init-val2)</a:t>
            </a:r>
          </a:p>
          <a:p>
            <a:r>
              <a:rPr lang="en-US" dirty="0" smtClean="0"/>
              <a:t>                      (set! init-val2</a:t>
            </a:r>
          </a:p>
          <a:p>
            <a:r>
              <a:rPr lang="en-US" dirty="0" smtClean="0"/>
              <a:t>                            (resume co1</a:t>
            </a:r>
            <a:br>
              <a:rPr lang="en-US" dirty="0" smtClean="0"/>
            </a:br>
            <a:r>
              <a:rPr lang="en-US" dirty="0" smtClean="0"/>
              <a:t>                                         (+ 1 init-val2)))</a:t>
            </a:r>
          </a:p>
          <a:p>
            <a:r>
              <a:rPr lang="en-US" dirty="0" smtClean="0"/>
              <a:t>	        (display " 2-c "))))</a:t>
            </a:r>
          </a:p>
          <a:p>
            <a:r>
              <a:rPr lang="en-US" dirty="0" smtClean="0"/>
              <a:t>         (co1 33))))))</a:t>
            </a:r>
          </a:p>
          <a:p>
            <a:endParaRPr lang="en-US" dirty="0" smtClean="0"/>
          </a:p>
          <a:p>
            <a:r>
              <a:rPr lang="en-US" dirty="0" smtClean="0"/>
              <a:t>;; &gt;(example)</a:t>
            </a:r>
          </a:p>
          <a:p>
            <a:r>
              <a:rPr lang="en-US" dirty="0" smtClean="0"/>
              <a:t>;;  1-a 33 2-a 34 1-b 35 2-b 36 1-c 37</a:t>
            </a:r>
          </a:p>
          <a:p>
            <a:endParaRPr lang="en-US" dirty="0"/>
          </a:p>
        </p:txBody>
      </p:sp>
    </p:spTree>
    <p:extLst>
      <p:ext uri="{BB962C8B-B14F-4D97-AF65-F5344CB8AC3E}">
        <p14:creationId xmlns:p14="http://schemas.microsoft.com/office/powerpoint/2010/main" val="3383351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76200"/>
            <a:ext cx="7772400" cy="762000"/>
          </a:xfrm>
        </p:spPr>
        <p:txBody>
          <a:bodyPr/>
          <a:lstStyle/>
          <a:p>
            <a:r>
              <a:rPr lang="en-US" b="1"/>
              <a:t>Coroutine Implementation</a:t>
            </a:r>
            <a:r>
              <a:rPr lang="en-US"/>
              <a:t> </a:t>
            </a:r>
          </a:p>
        </p:txBody>
      </p:sp>
      <p:sp>
        <p:nvSpPr>
          <p:cNvPr id="108547" name="Rectangle 3"/>
          <p:cNvSpPr>
            <a:spLocks noGrp="1" noChangeArrowheads="1"/>
          </p:cNvSpPr>
          <p:nvPr>
            <p:ph type="body" idx="1"/>
          </p:nvPr>
        </p:nvSpPr>
        <p:spPr>
          <a:xfrm>
            <a:off x="0" y="1524000"/>
            <a:ext cx="9144000" cy="5486400"/>
          </a:xfrm>
        </p:spPr>
        <p:txBody>
          <a:bodyPr/>
          <a:lstStyle/>
          <a:p>
            <a:pPr>
              <a:lnSpc>
                <a:spcPct val="80000"/>
              </a:lnSpc>
              <a:spcBef>
                <a:spcPct val="0"/>
              </a:spcBef>
              <a:buFontTx/>
              <a:buNone/>
            </a:pPr>
            <a:r>
              <a:rPr lang="en-US" sz="1900" b="1">
                <a:latin typeface="Courier New" pitchFamily="49" charset="0"/>
              </a:rPr>
              <a:t>(define resume 'resume-undefined)</a:t>
            </a:r>
          </a:p>
          <a:p>
            <a:pPr>
              <a:lnSpc>
                <a:spcPct val="80000"/>
              </a:lnSpc>
              <a:spcBef>
                <a:spcPct val="0"/>
              </a:spcBef>
              <a:buFontTx/>
              <a:buNone/>
            </a:pPr>
            <a:endParaRPr lang="en-US" sz="1900" b="1">
              <a:latin typeface="Courier New" pitchFamily="49" charset="0"/>
            </a:endParaRPr>
          </a:p>
          <a:p>
            <a:pPr>
              <a:lnSpc>
                <a:spcPct val="80000"/>
              </a:lnSpc>
              <a:spcBef>
                <a:spcPct val="0"/>
              </a:spcBef>
              <a:buFontTx/>
              <a:buNone/>
            </a:pPr>
            <a:r>
              <a:rPr lang="en-US" sz="1900" b="1">
                <a:latin typeface="Courier New" pitchFamily="49" charset="0"/>
              </a:rPr>
              <a:t>(define make-coroutine</a:t>
            </a:r>
          </a:p>
          <a:p>
            <a:pPr>
              <a:lnSpc>
                <a:spcPct val="80000"/>
              </a:lnSpc>
              <a:spcBef>
                <a:spcPct val="0"/>
              </a:spcBef>
              <a:buFontTx/>
              <a:buNone/>
            </a:pPr>
            <a:r>
              <a:rPr lang="en-US" sz="1900" b="1">
                <a:latin typeface="Courier New" pitchFamily="49" charset="0"/>
              </a:rPr>
              <a:t>  (lambda (body)</a:t>
            </a:r>
          </a:p>
          <a:p>
            <a:pPr>
              <a:lnSpc>
                <a:spcPct val="80000"/>
              </a:lnSpc>
              <a:spcBef>
                <a:spcPct val="0"/>
              </a:spcBef>
              <a:buFontTx/>
              <a:buNone/>
            </a:pPr>
            <a:r>
              <a:rPr lang="en-US" sz="1900" b="1">
                <a:latin typeface="Courier New" pitchFamily="49" charset="0"/>
              </a:rPr>
              <a:t>    (let ([local-continuation 'local-continuation-undefined])</a:t>
            </a:r>
          </a:p>
          <a:p>
            <a:pPr>
              <a:lnSpc>
                <a:spcPct val="80000"/>
              </a:lnSpc>
              <a:spcBef>
                <a:spcPct val="0"/>
              </a:spcBef>
              <a:buFontTx/>
              <a:buNone/>
            </a:pPr>
            <a:r>
              <a:rPr lang="en-US" sz="1900" b="1">
                <a:latin typeface="Courier New" pitchFamily="49" charset="0"/>
              </a:rPr>
              <a:t>      (letrec</a:t>
            </a:r>
          </a:p>
          <a:p>
            <a:pPr>
              <a:lnSpc>
                <a:spcPct val="80000"/>
              </a:lnSpc>
              <a:spcBef>
                <a:spcPct val="0"/>
              </a:spcBef>
              <a:buFontTx/>
              <a:buNone/>
            </a:pPr>
            <a:r>
              <a:rPr lang="en-US" sz="1900" b="1">
                <a:latin typeface="Courier New" pitchFamily="49" charset="0"/>
              </a:rPr>
              <a:t>          ([newcoroutine</a:t>
            </a:r>
          </a:p>
          <a:p>
            <a:pPr>
              <a:lnSpc>
                <a:spcPct val="80000"/>
              </a:lnSpc>
              <a:spcBef>
                <a:spcPct val="0"/>
              </a:spcBef>
              <a:buFontTx/>
              <a:buNone/>
            </a:pPr>
            <a:r>
              <a:rPr lang="en-US" sz="1900" b="1">
                <a:latin typeface="Courier New" pitchFamily="49" charset="0"/>
              </a:rPr>
              <a:t>            (lambda  (value) (local-continuation value))]</a:t>
            </a:r>
          </a:p>
          <a:p>
            <a:pPr>
              <a:lnSpc>
                <a:spcPct val="80000"/>
              </a:lnSpc>
              <a:spcBef>
                <a:spcPct val="0"/>
              </a:spcBef>
              <a:buFontTx/>
              <a:buNone/>
            </a:pPr>
            <a:r>
              <a:rPr lang="en-US" sz="1900" b="1">
                <a:latin typeface="Courier New" pitchFamily="49" charset="0"/>
              </a:rPr>
              <a:t>           [localresume</a:t>
            </a:r>
          </a:p>
          <a:p>
            <a:pPr>
              <a:lnSpc>
                <a:spcPct val="80000"/>
              </a:lnSpc>
              <a:spcBef>
                <a:spcPct val="0"/>
              </a:spcBef>
              <a:buFontTx/>
              <a:buNone/>
            </a:pPr>
            <a:r>
              <a:rPr lang="en-US" sz="1900" b="1">
                <a:latin typeface="Courier New" pitchFamily="49" charset="0"/>
              </a:rPr>
              <a:t>            (lambda  (continuation value)</a:t>
            </a:r>
          </a:p>
          <a:p>
            <a:pPr>
              <a:lnSpc>
                <a:spcPct val="80000"/>
              </a:lnSpc>
              <a:spcBef>
                <a:spcPct val="0"/>
              </a:spcBef>
              <a:buFontTx/>
              <a:buNone/>
            </a:pPr>
            <a:r>
              <a:rPr lang="en-US" sz="1900" b="1">
                <a:latin typeface="Courier New" pitchFamily="49" charset="0"/>
              </a:rPr>
              <a:t>              (let ([value </a:t>
            </a:r>
          </a:p>
          <a:p>
            <a:pPr>
              <a:lnSpc>
                <a:spcPct val="80000"/>
              </a:lnSpc>
              <a:spcBef>
                <a:spcPct val="0"/>
              </a:spcBef>
              <a:buFontTx/>
              <a:buNone/>
            </a:pPr>
            <a:r>
              <a:rPr lang="en-US" sz="1900" b="1">
                <a:latin typeface="Courier New" pitchFamily="49" charset="0"/>
              </a:rPr>
              <a:t>                      (call/cc (lambda (k)</a:t>
            </a:r>
          </a:p>
          <a:p>
            <a:pPr>
              <a:lnSpc>
                <a:spcPct val="80000"/>
              </a:lnSpc>
              <a:spcBef>
                <a:spcPct val="0"/>
              </a:spcBef>
              <a:buFontTx/>
              <a:buNone/>
            </a:pPr>
            <a:r>
              <a:rPr lang="en-US" sz="1900" b="1">
                <a:latin typeface="Courier New" pitchFamily="49" charset="0"/>
              </a:rPr>
              <a:t>                                 (set! local-continuation k)</a:t>
            </a:r>
          </a:p>
          <a:p>
            <a:pPr>
              <a:lnSpc>
                <a:spcPct val="80000"/>
              </a:lnSpc>
              <a:spcBef>
                <a:spcPct val="0"/>
              </a:spcBef>
              <a:buFontTx/>
              <a:buNone/>
            </a:pPr>
            <a:r>
              <a:rPr lang="en-US" sz="1900" b="1">
                <a:latin typeface="Courier New" pitchFamily="49" charset="0"/>
              </a:rPr>
              <a:t>                                 (continuation value)))])</a:t>
            </a:r>
          </a:p>
          <a:p>
            <a:pPr>
              <a:lnSpc>
                <a:spcPct val="80000"/>
              </a:lnSpc>
              <a:spcBef>
                <a:spcPct val="0"/>
              </a:spcBef>
              <a:buFontTx/>
              <a:buNone/>
            </a:pPr>
            <a:r>
              <a:rPr lang="en-US" sz="1900" b="1">
                <a:latin typeface="Courier New" pitchFamily="49" charset="0"/>
              </a:rPr>
              <a:t>                (set! resume localresume)</a:t>
            </a:r>
          </a:p>
          <a:p>
            <a:pPr>
              <a:lnSpc>
                <a:spcPct val="80000"/>
              </a:lnSpc>
              <a:spcBef>
                <a:spcPct val="0"/>
              </a:spcBef>
              <a:buFontTx/>
              <a:buNone/>
            </a:pPr>
            <a:r>
              <a:rPr lang="en-US" sz="1900" b="1">
                <a:latin typeface="Courier New" pitchFamily="49" charset="0"/>
              </a:rPr>
              <a:t>                value))])</a:t>
            </a:r>
          </a:p>
          <a:p>
            <a:pPr>
              <a:lnSpc>
                <a:spcPct val="80000"/>
              </a:lnSpc>
              <a:spcBef>
                <a:spcPct val="0"/>
              </a:spcBef>
              <a:buFontTx/>
              <a:buNone/>
            </a:pPr>
            <a:r>
              <a:rPr lang="en-US" sz="1900" b="1">
                <a:latin typeface="Courier New" pitchFamily="49" charset="0"/>
              </a:rPr>
              <a:t>        (call/cc</a:t>
            </a:r>
          </a:p>
          <a:p>
            <a:pPr>
              <a:lnSpc>
                <a:spcPct val="80000"/>
              </a:lnSpc>
              <a:spcBef>
                <a:spcPct val="0"/>
              </a:spcBef>
              <a:buFontTx/>
              <a:buNone/>
            </a:pPr>
            <a:r>
              <a:rPr lang="en-US" sz="1900" b="1">
                <a:latin typeface="Courier New" pitchFamily="49" charset="0"/>
              </a:rPr>
              <a:t>         (lambda (exit)</a:t>
            </a:r>
          </a:p>
          <a:p>
            <a:pPr>
              <a:lnSpc>
                <a:spcPct val="80000"/>
              </a:lnSpc>
              <a:spcBef>
                <a:spcPct val="0"/>
              </a:spcBef>
              <a:buFontTx/>
              <a:buNone/>
            </a:pPr>
            <a:r>
              <a:rPr lang="en-US" sz="1900" b="1">
                <a:latin typeface="Courier New" pitchFamily="49" charset="0"/>
              </a:rPr>
              <a:t>           (body (localresume exit newcoroutine))</a:t>
            </a:r>
          </a:p>
          <a:p>
            <a:pPr>
              <a:lnSpc>
                <a:spcPct val="80000"/>
              </a:lnSpc>
              <a:spcBef>
                <a:spcPct val="0"/>
              </a:spcBef>
              <a:buFontTx/>
              <a:buNone/>
            </a:pPr>
            <a:r>
              <a:rPr lang="en-US" sz="1900" b="1">
                <a:latin typeface="Courier New" pitchFamily="49" charset="0"/>
              </a:rPr>
              <a:t>           (error 'coroutine </a:t>
            </a:r>
          </a:p>
          <a:p>
            <a:pPr>
              <a:lnSpc>
                <a:spcPct val="80000"/>
              </a:lnSpc>
              <a:spcBef>
                <a:spcPct val="0"/>
              </a:spcBef>
              <a:buFontTx/>
              <a:buNone/>
            </a:pPr>
            <a:r>
              <a:rPr lang="en-US" sz="1900" b="1">
                <a:latin typeface="Courier New" pitchFamily="49" charset="0"/>
              </a:rPr>
              <a:t>                   "fell off end of coroutine")))))))</a:t>
            </a:r>
          </a:p>
        </p:txBody>
      </p:sp>
      <p:sp>
        <p:nvSpPr>
          <p:cNvPr id="108548" name="Text Box 4"/>
          <p:cNvSpPr txBox="1">
            <a:spLocks noChangeArrowheads="1"/>
          </p:cNvSpPr>
          <p:nvPr/>
        </p:nvSpPr>
        <p:spPr bwMode="auto">
          <a:xfrm>
            <a:off x="1752600" y="685800"/>
            <a:ext cx="6705600" cy="45720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You don’t need to understand all of the details</a:t>
            </a:r>
          </a:p>
        </p:txBody>
      </p:sp>
    </p:spTree>
    <p:extLst>
      <p:ext uri="{BB962C8B-B14F-4D97-AF65-F5344CB8AC3E}">
        <p14:creationId xmlns:p14="http://schemas.microsoft.com/office/powerpoint/2010/main" val="2652551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Same-fringe problem</a:t>
            </a:r>
          </a:p>
        </p:txBody>
      </p:sp>
      <p:sp>
        <p:nvSpPr>
          <p:cNvPr id="90115" name="Rectangle 3"/>
          <p:cNvSpPr>
            <a:spLocks noGrp="1" noChangeArrowheads="1"/>
          </p:cNvSpPr>
          <p:nvPr>
            <p:ph type="body" idx="1"/>
          </p:nvPr>
        </p:nvSpPr>
        <p:spPr>
          <a:xfrm>
            <a:off x="1828800" y="1676400"/>
            <a:ext cx="6934200" cy="3581400"/>
          </a:xfrm>
        </p:spPr>
        <p:txBody>
          <a:bodyPr/>
          <a:lstStyle/>
          <a:p>
            <a:pPr>
              <a:spcBef>
                <a:spcPct val="5000"/>
              </a:spcBef>
            </a:pPr>
            <a:r>
              <a:rPr lang="en-US" sz="2800" b="1" dirty="0"/>
              <a:t>same-fringe</a:t>
            </a:r>
            <a:r>
              <a:rPr lang="en-US" sz="2800" dirty="0"/>
              <a:t> takes two </a:t>
            </a:r>
            <a:r>
              <a:rPr lang="en-US" sz="2800" dirty="0" err="1"/>
              <a:t>sn</a:t>
            </a:r>
            <a:r>
              <a:rPr lang="en-US" sz="2800" dirty="0"/>
              <a:t>-lists and determines whether their </a:t>
            </a:r>
            <a:r>
              <a:rPr lang="en-US" sz="2800" dirty="0" smtClean="0"/>
              <a:t>leaf nodes </a:t>
            </a:r>
            <a:r>
              <a:rPr lang="en-US" sz="2800" dirty="0"/>
              <a:t>(in a pre-order traversal) are the same (and in the same order).</a:t>
            </a:r>
          </a:p>
          <a:p>
            <a:pPr>
              <a:spcBef>
                <a:spcPct val="5000"/>
              </a:spcBef>
            </a:pPr>
            <a:r>
              <a:rPr lang="en-US" sz="2800" dirty="0"/>
              <a:t> See next slide for examples.</a:t>
            </a:r>
          </a:p>
          <a:p>
            <a:pPr>
              <a:spcBef>
                <a:spcPct val="5000"/>
              </a:spcBef>
            </a:pPr>
            <a:r>
              <a:rPr lang="en-US" sz="2800" dirty="0"/>
              <a:t>Note that a slight extension of </a:t>
            </a:r>
            <a:r>
              <a:rPr lang="en-US" sz="2800" dirty="0" err="1"/>
              <a:t>sn</a:t>
            </a:r>
            <a:r>
              <a:rPr lang="en-US" sz="2800" dirty="0"/>
              <a:t>-lists is allowed, where the “</a:t>
            </a:r>
            <a:r>
              <a:rPr lang="en-US" sz="2800" dirty="0" err="1"/>
              <a:t>sn</a:t>
            </a:r>
            <a:r>
              <a:rPr lang="en-US" sz="2800" dirty="0"/>
              <a:t>-list” can just be a single number or symbol.</a:t>
            </a:r>
          </a:p>
        </p:txBody>
      </p:sp>
    </p:spTree>
    <p:extLst>
      <p:ext uri="{BB962C8B-B14F-4D97-AF65-F5344CB8AC3E}">
        <p14:creationId xmlns:p14="http://schemas.microsoft.com/office/powerpoint/2010/main" val="9561369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727200" y="304800"/>
            <a:ext cx="7086600" cy="309563"/>
          </a:xfrm>
        </p:spPr>
        <p:txBody>
          <a:bodyPr/>
          <a:lstStyle/>
          <a:p>
            <a:r>
              <a:rPr lang="en-US" sz="4000"/>
              <a:t>same-fringe examples</a:t>
            </a:r>
          </a:p>
        </p:txBody>
      </p:sp>
      <p:sp>
        <p:nvSpPr>
          <p:cNvPr id="97283" name="Rectangle 3"/>
          <p:cNvSpPr>
            <a:spLocks noGrp="1" noChangeArrowheads="1"/>
          </p:cNvSpPr>
          <p:nvPr>
            <p:ph type="body" idx="1"/>
          </p:nvPr>
        </p:nvSpPr>
        <p:spPr>
          <a:xfrm>
            <a:off x="762000" y="1066800"/>
            <a:ext cx="7391400" cy="5105400"/>
          </a:xfrm>
        </p:spPr>
        <p:txBody>
          <a:bodyPr/>
          <a:lstStyle/>
          <a:p>
            <a:pPr>
              <a:lnSpc>
                <a:spcPct val="80000"/>
              </a:lnSpc>
              <a:buFontTx/>
              <a:buNone/>
            </a:pPr>
            <a:r>
              <a:rPr lang="en-US" sz="2800"/>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a:t>
            </a:r>
          </a:p>
          <a:p>
            <a:pPr>
              <a:lnSpc>
                <a:spcPct val="80000"/>
              </a:lnSpc>
              <a:buFontTx/>
              <a:buNone/>
            </a:pPr>
            <a:r>
              <a:rPr lang="en-US" sz="2400">
                <a:latin typeface="Courier New" pitchFamily="49" charset="0"/>
              </a:rPr>
              <a:t>#t</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'3)</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'2)</a:t>
            </a:r>
          </a:p>
          <a:p>
            <a:pPr>
              <a:lnSpc>
                <a:spcPct val="80000"/>
              </a:lnSpc>
              <a:buFontTx/>
              <a:buNone/>
            </a:pPr>
            <a:r>
              <a:rPr lang="en-US" sz="2400">
                <a:latin typeface="Courier New" pitchFamily="49" charset="0"/>
              </a:rPr>
              <a:t>#t</a:t>
            </a:r>
          </a:p>
          <a:p>
            <a:pPr>
              <a:lnSpc>
                <a:spcPct val="80000"/>
              </a:lnSpc>
              <a:buFontTx/>
              <a:buNone/>
            </a:pPr>
            <a:endParaRPr lang="en-US" sz="2400">
              <a:latin typeface="Courier New" pitchFamily="49" charset="0"/>
            </a:endParaRPr>
          </a:p>
        </p:txBody>
      </p:sp>
    </p:spTree>
    <p:extLst>
      <p:ext uri="{BB962C8B-B14F-4D97-AF65-F5344CB8AC3E}">
        <p14:creationId xmlns:p14="http://schemas.microsoft.com/office/powerpoint/2010/main" val="1307302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381000" y="2438400"/>
            <a:ext cx="7315200" cy="4800600"/>
          </a:xfrm>
        </p:spPr>
        <p:txBody>
          <a:bodyPr/>
          <a:lstStyle/>
          <a:p>
            <a:r>
              <a:rPr lang="en-US" dirty="0"/>
              <a:t>How would you write it if you only had 1 minute to do it</a:t>
            </a:r>
            <a:r>
              <a:rPr lang="en-US" dirty="0" smtClean="0"/>
              <a:t>?</a:t>
            </a:r>
            <a:endParaRPr lang="en-US" dirty="0"/>
          </a:p>
        </p:txBody>
      </p:sp>
    </p:spTree>
    <p:extLst>
      <p:ext uri="{BB962C8B-B14F-4D97-AF65-F5344CB8AC3E}">
        <p14:creationId xmlns:p14="http://schemas.microsoft.com/office/powerpoint/2010/main" val="200281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4649</TotalTime>
  <Words>1397</Words>
  <Application>Microsoft Office PowerPoint</Application>
  <PresentationFormat>On-screen Show (4:3)</PresentationFormat>
  <Paragraphs>256</Paragraphs>
  <Slides>26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Courier New</vt:lpstr>
      <vt:lpstr>Wingdings</vt:lpstr>
      <vt:lpstr>Default Design</vt:lpstr>
      <vt:lpstr>CSSE 304   Day 38 </vt:lpstr>
      <vt:lpstr>A reference</vt:lpstr>
      <vt:lpstr>Coroutine vs. subroutine</vt:lpstr>
      <vt:lpstr>Example to illustrate coroutines</vt:lpstr>
      <vt:lpstr>PowerPoint Presentation</vt:lpstr>
      <vt:lpstr>Coroutine Implementation </vt:lpstr>
      <vt:lpstr>Same-fringe problem</vt:lpstr>
      <vt:lpstr>same-fringe examples</vt:lpstr>
      <vt:lpstr>A short, simple way to write same-fringe</vt:lpstr>
      <vt:lpstr>A short, simple way to write same-fringe</vt:lpstr>
      <vt:lpstr>A traditional approach to same-fringe</vt:lpstr>
      <vt:lpstr>Example of iterator behavior</vt:lpstr>
      <vt:lpstr>Once we can make iterators, same-fringe is relatively easy.</vt:lpstr>
      <vt:lpstr>same-fringe code</vt:lpstr>
      <vt:lpstr>Writing the iterator</vt:lpstr>
      <vt:lpstr>Writing a preorder iterator</vt:lpstr>
      <vt:lpstr>PowerPoint Presentation</vt:lpstr>
      <vt:lpstr>For completeness,  I show the stack constructor </vt:lpstr>
      <vt:lpstr>Interlude</vt:lpstr>
      <vt:lpstr>A more natural approach</vt:lpstr>
      <vt:lpstr>same-fringe via coroutines</vt:lpstr>
      <vt:lpstr>PowerPoint Presentation</vt:lpstr>
      <vt:lpstr>Course evaluations</vt:lpstr>
      <vt:lpstr>Final exam parts 2-3 notes</vt:lpstr>
      <vt:lpstr>Final exam notes</vt:lpstr>
      <vt:lpstr>Student questions</vt:lpstr>
    </vt:vector>
  </TitlesOfParts>
  <Company>Rose-Hulman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Claude Anderson</cp:lastModifiedBy>
  <cp:revision>56</cp:revision>
  <cp:lastPrinted>2015-11-10T19:15:51Z</cp:lastPrinted>
  <dcterms:created xsi:type="dcterms:W3CDTF">2003-10-20T17:10:23Z</dcterms:created>
  <dcterms:modified xsi:type="dcterms:W3CDTF">2017-11-06T14:00:02Z</dcterms:modified>
</cp:coreProperties>
</file>