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04" r:id="rId2"/>
    <p:sldId id="417" r:id="rId3"/>
    <p:sldId id="330" r:id="rId4"/>
    <p:sldId id="331" r:id="rId5"/>
    <p:sldId id="332" r:id="rId6"/>
    <p:sldId id="333" r:id="rId7"/>
    <p:sldId id="453" r:id="rId8"/>
    <p:sldId id="367" r:id="rId9"/>
    <p:sldId id="366" r:id="rId10"/>
    <p:sldId id="446" r:id="rId11"/>
    <p:sldId id="447" r:id="rId12"/>
    <p:sldId id="335" r:id="rId13"/>
    <p:sldId id="336" r:id="rId14"/>
    <p:sldId id="338" r:id="rId15"/>
    <p:sldId id="339" r:id="rId16"/>
    <p:sldId id="448" r:id="rId17"/>
    <p:sldId id="450" r:id="rId18"/>
    <p:sldId id="451" r:id="rId19"/>
    <p:sldId id="452" r:id="rId2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75FFFF"/>
    <a:srgbClr val="D2C1A2"/>
    <a:srgbClr val="0033CC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>
      <p:cViewPr varScale="1">
        <p:scale>
          <a:sx n="75" d="100"/>
          <a:sy n="75" d="100"/>
        </p:scale>
        <p:origin x="72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t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defTabSz="958204">
              <a:defRPr sz="1200"/>
            </a:lvl1pPr>
          </a:lstStyle>
          <a:p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76" tIns="47938" rIns="95876" bIns="47938" numCol="1" anchor="b" anchorCtr="0" compatLnSpc="1">
            <a:prstTxWarp prst="textNoShape">
              <a:avLst/>
            </a:prstTxWarp>
          </a:bodyPr>
          <a:lstStyle>
            <a:lvl1pPr algn="r" defTabSz="958204">
              <a:defRPr sz="1200"/>
            </a:lvl1pPr>
          </a:lstStyle>
          <a:p>
            <a:fld id="{4373B16D-12ED-4DB1-8581-0161186C893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541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3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4"/>
            <a:ext cx="5851160" cy="4321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3" y="9118373"/>
            <a:ext cx="3170420" cy="480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2" tIns="47417" rIns="94832" bIns="4741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6265C54-799C-4F9B-B21B-5E9FC6A826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452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not include</a:t>
            </a:r>
            <a:r>
              <a:rPr lang="en-US" baseline="0" dirty="0"/>
              <a:t> second round-robin slide in PDF.</a:t>
            </a:r>
          </a:p>
          <a:p>
            <a:endParaRPr lang="en-US" baseline="0" dirty="0"/>
          </a:p>
          <a:p>
            <a:r>
              <a:rPr lang="en-US" baseline="0" dirty="0"/>
              <a:t>Find an interlude?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7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E7E1B6-3FB4-4DF8-9A15-D0ECDAE2F8F0}" type="slidenum">
              <a:rPr lang="en-US"/>
              <a:pPr/>
              <a:t>5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 and expire are similar to succeed and fail continuations</a:t>
            </a:r>
          </a:p>
        </p:txBody>
      </p:sp>
    </p:spTree>
    <p:extLst>
      <p:ext uri="{BB962C8B-B14F-4D97-AF65-F5344CB8AC3E}">
        <p14:creationId xmlns:p14="http://schemas.microsoft.com/office/powerpoint/2010/main" val="99521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</a:t>
            </a:r>
            <a:r>
              <a:rPr lang="en-US" baseline="0" dirty="0"/>
              <a:t> many ticks were needed to complete the computation?</a:t>
            </a:r>
          </a:p>
          <a:p>
            <a:r>
              <a:rPr lang="en-US" baseline="0" dirty="0"/>
              <a:t>Answer 300 – 9 = 293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3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diagram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6477000" cy="2438400"/>
          </a:xfrm>
        </p:spPr>
        <p:txBody>
          <a:bodyPr/>
          <a:lstStyle/>
          <a:p>
            <a:r>
              <a:rPr lang="en-US" dirty="0"/>
              <a:t>CSSE 304   Day 36</a:t>
            </a:r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85900"/>
            <a:ext cx="5562600" cy="3886200"/>
          </a:xfrm>
        </p:spPr>
        <p:txBody>
          <a:bodyPr/>
          <a:lstStyle/>
          <a:p>
            <a:pPr algn="r">
              <a:spcBef>
                <a:spcPts val="600"/>
              </a:spcBef>
            </a:pPr>
            <a:r>
              <a:rPr lang="en-US" dirty="0"/>
              <a:t>Finish Imperative form</a:t>
            </a:r>
            <a:br>
              <a:rPr lang="en-US" dirty="0"/>
            </a:br>
            <a:endParaRPr lang="en-US" dirty="0"/>
          </a:p>
          <a:p>
            <a:pPr algn="r"/>
            <a:r>
              <a:rPr lang="en-US" dirty="0"/>
              <a:t>Engines</a:t>
            </a:r>
          </a:p>
          <a:p>
            <a:pPr algn="r"/>
            <a:endParaRPr lang="en-US" dirty="0"/>
          </a:p>
          <a:p>
            <a:pPr algn="r"/>
            <a:r>
              <a:rPr lang="en-US" dirty="0"/>
              <a:t>Reference parameters</a:t>
            </a:r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915400" y="60960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What questions do you have?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70FA1E-D690-43BB-80B8-ADF31F1AD56A}"/>
              </a:ext>
            </a:extLst>
          </p:cNvPr>
          <p:cNvSpPr txBox="1"/>
          <p:nvPr/>
        </p:nvSpPr>
        <p:spPr>
          <a:xfrm>
            <a:off x="7467600" y="4684315"/>
            <a:ext cx="4191000" cy="120032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was supposed to be for Day 35, but it was postponed due to instructor illness.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064BB-B749-44C8-886F-8CEC51A93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685800"/>
            <a:ext cx="7239000" cy="620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5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96917-163F-461D-BEE3-A7E3F0F73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-304800"/>
            <a:ext cx="9144000" cy="1143000"/>
          </a:xfrm>
        </p:spPr>
        <p:txBody>
          <a:bodyPr/>
          <a:lstStyle/>
          <a:p>
            <a:r>
              <a:rPr lang="en-US" sz="4000" dirty="0"/>
              <a:t>Implement  make-engine using call/cc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D38EA-9649-49F5-894E-C16AA1DC0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0"/>
            <a:ext cx="7162800" cy="601141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E7B1EF-140E-481D-9FCA-22C440FEB504}"/>
              </a:ext>
            </a:extLst>
          </p:cNvPr>
          <p:cNvSpPr/>
          <p:nvPr/>
        </p:nvSpPr>
        <p:spPr>
          <a:xfrm>
            <a:off x="4191000" y="17526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B394F-39DB-4F93-9E5F-4127D872014F}"/>
              </a:ext>
            </a:extLst>
          </p:cNvPr>
          <p:cNvSpPr/>
          <p:nvPr/>
        </p:nvSpPr>
        <p:spPr>
          <a:xfrm>
            <a:off x="3124200" y="2667000"/>
            <a:ext cx="838200" cy="228600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22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Simulate a multi-tasking operating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52400" y="209080"/>
            <a:ext cx="8763000" cy="6030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(load “</a:t>
            </a:r>
            <a:r>
              <a:rPr lang="en-US" sz="1400" b="1" dirty="0" err="1">
                <a:latin typeface="Courier New" pitchFamily="49" charset="0"/>
              </a:rPr>
              <a:t>ooq</a:t>
            </a:r>
            <a:r>
              <a:rPr lang="en-US" sz="1400" b="1" dirty="0">
                <a:latin typeface="Courier New" pitchFamily="49" charset="0"/>
              </a:rPr>
              <a:t>")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time-slice (lambda () (add1 (random 100))))</a:t>
            </a:r>
          </a:p>
          <a:p>
            <a:pPr>
              <a:lnSpc>
                <a:spcPct val="95000"/>
              </a:lnSpc>
            </a:pP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(define kernel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ready-queue (make-queue))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(lambda (proc)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(proc trap)))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restart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(lambda (k v)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</a:t>
            </a:r>
            <a:r>
              <a:rPr lang="en-US" sz="1400" b="1" dirty="0" err="1">
                <a:latin typeface="Courier New" pitchFamily="49" charset="0"/>
              </a:rPr>
              <a:t>enqueue</a:t>
            </a:r>
            <a:r>
              <a:rPr lang="en-US" sz="1400" b="1" dirty="0">
                <a:latin typeface="Courier New" pitchFamily="49" charset="0"/>
              </a:rPr>
              <a:t> (make-engine (lambda () (k v))) 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ready-queue)))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(define trap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(lambda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(call/cc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(lambda (k)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(engine-return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(lambda ()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(case </a:t>
            </a:r>
            <a:r>
              <a:rPr lang="en-US" sz="1400" b="1" dirty="0" err="1">
                <a:latin typeface="Courier New" pitchFamily="49" charset="0"/>
              </a:rPr>
              <a:t>msg</a:t>
            </a:r>
            <a:endParaRPr lang="en-US" sz="1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(uninterruptible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(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(start-process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(start </a:t>
            </a:r>
            <a:r>
              <a:rPr lang="en-US" sz="1400" b="1" dirty="0" err="1">
                <a:latin typeface="Courier New" pitchFamily="49" charset="0"/>
              </a:rPr>
              <a:t>arg</a:t>
            </a:r>
            <a:r>
              <a:rPr lang="en-US" sz="1400" b="1" dirty="0">
                <a:latin typeface="Courier New" pitchFamily="49" charset="0"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 (restart k #f))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                 (stop-process #f))))))))</a:t>
            </a:r>
          </a:p>
          <a:p>
            <a:pPr>
              <a:lnSpc>
                <a:spcPct val="95000"/>
              </a:lnSpc>
            </a:pPr>
            <a:r>
              <a:rPr lang="en-US" sz="1400" b="1" dirty="0">
                <a:latin typeface="Courier New" pitchFamily="49" charset="0"/>
              </a:rPr>
              <a:t>     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07B2E6B-B003-4B02-85D5-7D38478B6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403600"/>
            <a:ext cx="6096000" cy="307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</a:rPr>
              <a:t>(start proc)</a:t>
            </a:r>
          </a:p>
          <a:p>
            <a:r>
              <a:rPr lang="en-US" sz="1600" b="1" dirty="0">
                <a:latin typeface="Courier New" pitchFamily="49" charset="0"/>
              </a:rPr>
              <a:t>     (let dispatch ()</a:t>
            </a:r>
          </a:p>
          <a:p>
            <a:r>
              <a:rPr lang="en-US" sz="1600" b="1" dirty="0">
                <a:latin typeface="Courier New" pitchFamily="49" charset="0"/>
              </a:rPr>
              <a:t>        (if (empty-queue? 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'finished</a:t>
            </a:r>
          </a:p>
          <a:p>
            <a:r>
              <a:rPr lang="en-US" sz="1600" b="1" dirty="0">
                <a:latin typeface="Courier New" pitchFamily="49" charset="0"/>
              </a:rPr>
              <a:t>            ((dequeue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(time-slice)</a:t>
            </a:r>
          </a:p>
          <a:p>
            <a:r>
              <a:rPr lang="en-US" sz="1600" b="1" dirty="0">
                <a:latin typeface="Courier New" pitchFamily="49" charset="0"/>
              </a:rPr>
              <a:t>             (lambda (ticks 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(trap-handler)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</a:t>
            </a:r>
          </a:p>
          <a:p>
            <a:r>
              <a:rPr lang="en-US" sz="1600" b="1" dirty="0">
                <a:latin typeface="Courier New" pitchFamily="49" charset="0"/>
              </a:rPr>
              <a:t>            (lambda (engine)</a:t>
            </a:r>
          </a:p>
          <a:p>
            <a:r>
              <a:rPr lang="en-US" sz="1600" b="1" dirty="0">
                <a:latin typeface="Courier New" pitchFamily="49" charset="0"/>
              </a:rPr>
              <a:t>               (enqueue engine ready-queue)</a:t>
            </a:r>
          </a:p>
          <a:p>
            <a:r>
              <a:rPr lang="en-US" sz="1600" b="1" dirty="0">
                <a:latin typeface="Courier New" pitchFamily="49" charset="0"/>
              </a:rPr>
              <a:t>               (dispatch)))))))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64CF0-F8E5-41B0-96AC-F6330BEBFCEE}"/>
              </a:ext>
            </a:extLst>
          </p:cNvPr>
          <p:cNvSpPr txBox="1"/>
          <p:nvPr/>
        </p:nvSpPr>
        <p:spPr>
          <a:xfrm>
            <a:off x="6934200" y="209080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j-lt"/>
              </a:rPr>
              <a:t>Simulate a multi-tasking operating system</a:t>
            </a:r>
          </a:p>
          <a:p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1524000" y="228601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; An example that uses this multi-tasking simulator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amoeba</a:t>
            </a:r>
          </a:p>
          <a:p>
            <a:r>
              <a:rPr lang="en-US" b="1" dirty="0">
                <a:latin typeface="Courier New" pitchFamily="49" charset="0"/>
              </a:rPr>
              <a:t>  (lambda (generation final)</a:t>
            </a:r>
          </a:p>
          <a:p>
            <a:r>
              <a:rPr lang="en-US" b="1" dirty="0">
                <a:latin typeface="Courier New" pitchFamily="49" charset="0"/>
              </a:rPr>
              <a:t>    (lambda (trap)</a:t>
            </a:r>
          </a:p>
          <a:p>
            <a:r>
              <a:rPr lang="en-US" b="1" dirty="0">
                <a:latin typeface="Courier New" pitchFamily="49" charset="0"/>
              </a:rPr>
              <a:t>      (when (&lt; generation final)</a:t>
            </a:r>
          </a:p>
          <a:p>
            <a:r>
              <a:rPr lang="en-US" b="1" dirty="0">
                <a:latin typeface="Courier New" pitchFamily="49" charset="0"/>
              </a:rPr>
              <a:t>            (trap 'uninterruptible</a:t>
            </a:r>
          </a:p>
          <a:p>
            <a:r>
              <a:rPr lang="en-US" b="1" dirty="0">
                <a:latin typeface="Courier New" pitchFamily="49" charset="0"/>
              </a:rPr>
              <a:t>                  (lambda ()</a:t>
            </a:r>
          </a:p>
          <a:p>
            <a:r>
              <a:rPr lang="en-US" b="1" dirty="0">
                <a:latin typeface="Courier New" pitchFamily="49" charset="0"/>
              </a:rPr>
              <a:t>                    (</a:t>
            </a:r>
            <a:r>
              <a:rPr lang="en-US" b="1" dirty="0" err="1">
                <a:latin typeface="Courier New" pitchFamily="49" charset="0"/>
              </a:rPr>
              <a:t>writeout</a:t>
            </a:r>
            <a:r>
              <a:rPr lang="en-US" b="1" dirty="0">
                <a:latin typeface="Courier New" pitchFamily="49" charset="0"/>
              </a:rPr>
              <a:t> generation)))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final))</a:t>
            </a:r>
          </a:p>
          <a:p>
            <a:r>
              <a:rPr lang="en-US" b="1" dirty="0">
                <a:latin typeface="Courier New" pitchFamily="49" charset="0"/>
              </a:rPr>
              <a:t>            (trap 'start-process (amoeba (+ generation 1)                 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                         final)))</a:t>
            </a:r>
          </a:p>
          <a:p>
            <a:r>
              <a:rPr lang="en-US" b="1" dirty="0">
                <a:latin typeface="Courier New" pitchFamily="49" charset="0"/>
              </a:rPr>
              <a:t>      (trap 'stop-process #f))))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writeln</a:t>
            </a:r>
            <a:r>
              <a:rPr lang="en-US" b="1" dirty="0">
                <a:latin typeface="Courier New" pitchFamily="49" charset="0"/>
              </a:rPr>
              <a:t> (lambda x (for-each display x) (newline)))</a:t>
            </a:r>
          </a:p>
          <a:p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(define </a:t>
            </a:r>
            <a:r>
              <a:rPr lang="en-US" b="1" dirty="0" err="1">
                <a:latin typeface="Courier New" pitchFamily="49" charset="0"/>
              </a:rPr>
              <a:t>writeout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  (let ([count 0])</a:t>
            </a:r>
          </a:p>
          <a:p>
            <a:r>
              <a:rPr lang="en-US" b="1" dirty="0">
                <a:latin typeface="Courier New" pitchFamily="49" charset="0"/>
              </a:rPr>
              <a:t>    (lambda (n)</a:t>
            </a:r>
          </a:p>
          <a:p>
            <a:r>
              <a:rPr lang="en-US" b="1" dirty="0">
                <a:latin typeface="Courier New" pitchFamily="49" charset="0"/>
              </a:rPr>
              <a:t>      (</a:t>
            </a:r>
            <a:r>
              <a:rPr lang="en-US" b="1" dirty="0" err="1">
                <a:latin typeface="Courier New" pitchFamily="49" charset="0"/>
              </a:rPr>
              <a:t>printf</a:t>
            </a:r>
            <a:r>
              <a:rPr lang="en-US" b="1" dirty="0">
                <a:latin typeface="Courier New" pitchFamily="49" charset="0"/>
              </a:rPr>
              <a:t> "~s " n)</a:t>
            </a:r>
          </a:p>
          <a:p>
            <a:r>
              <a:rPr lang="en-US" b="1" dirty="0">
                <a:latin typeface="Courier New" pitchFamily="49" charset="0"/>
              </a:rPr>
              <a:t>      (set! count (+ count (if (&lt; n 10) 2 3)))</a:t>
            </a:r>
          </a:p>
          <a:p>
            <a:r>
              <a:rPr lang="en-US" b="1" dirty="0">
                <a:latin typeface="Courier New" pitchFamily="49" charset="0"/>
              </a:rPr>
              <a:t>      (when (&gt;= count 77) (newline) (set! count 0)))))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ext Box 2"/>
          <p:cNvSpPr txBox="1">
            <a:spLocks noChangeArrowheads="1"/>
          </p:cNvSpPr>
          <p:nvPr/>
        </p:nvSpPr>
        <p:spPr bwMode="auto">
          <a:xfrm>
            <a:off x="1600200" y="228600"/>
            <a:ext cx="9144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&gt; (kernel (amoeba 0 9))</a:t>
            </a:r>
          </a:p>
          <a:p>
            <a:r>
              <a:rPr lang="en-US" dirty="0">
                <a:latin typeface="Courier New" pitchFamily="49" charset="0"/>
              </a:rPr>
              <a:t>0 1 2 1 3 2 2 2 4 3 4 3 3 3 3 5 4 3 4 3 5 4 4 6 5 5 5 4 4 4 4 5 6 </a:t>
            </a:r>
          </a:p>
          <a:p>
            <a:r>
              <a:rPr lang="en-US" dirty="0">
                <a:latin typeface="Courier New" pitchFamily="49" charset="0"/>
              </a:rPr>
              <a:t>4 4 5 4 5 4 7 6 6 6 5 5 5 5 4 6 5 4 6 5 6 5 5 5 5 8 7 7 7 6 7 7 5 </a:t>
            </a:r>
          </a:p>
          <a:p>
            <a:r>
              <a:rPr lang="en-US" dirty="0">
                <a:latin typeface="Courier New" pitchFamily="49" charset="0"/>
              </a:rPr>
              <a:t>5 6 6 6 5 6 6 5 5 6 5 5 5 8 7 7 7 6 6 5 7 6 6 6 5 6 6 5 7 7 6 6 5 </a:t>
            </a:r>
          </a:p>
          <a:p>
            <a:r>
              <a:rPr lang="en-US" dirty="0">
                <a:latin typeface="Courier New" pitchFamily="49" charset="0"/>
              </a:rPr>
              <a:t>5 8 8 7 7 7 8 8 7 6 6 7 7 7 6 6 6 7 6 6 6 6 6 6 6 6 6 6 8 8 8 7 8 </a:t>
            </a:r>
          </a:p>
          <a:p>
            <a:r>
              <a:rPr lang="en-US" dirty="0">
                <a:latin typeface="Courier New" pitchFamily="49" charset="0"/>
              </a:rPr>
              <a:t>8 8 8 7 6 7 7 7 7 6 7 7 7 6 7 7 6 6 6 6 8 7 7 7 6 6 8 8 8 8 7 7 6 </a:t>
            </a:r>
          </a:p>
          <a:p>
            <a:r>
              <a:rPr lang="en-US" dirty="0">
                <a:latin typeface="Courier New" pitchFamily="49" charset="0"/>
              </a:rPr>
              <a:t>7 6 7 6 8 8 8 8 7 7 7 7 6 6 7 5 7 6 8 8 7 7 7 7 7 6 7 6 8 8 8 8 7 </a:t>
            </a:r>
          </a:p>
          <a:p>
            <a:r>
              <a:rPr lang="en-US" dirty="0">
                <a:latin typeface="Courier New" pitchFamily="49" charset="0"/>
              </a:rPr>
              <a:t>7 6 8 8 8 8 8 7 7 7 8 7 7 8 7 8 7 7 7 7 6 8 7 8 7 7 7 7 7 8 7 8 7 </a:t>
            </a:r>
          </a:p>
          <a:p>
            <a:r>
              <a:rPr lang="en-US" dirty="0">
                <a:latin typeface="Courier New" pitchFamily="49" charset="0"/>
              </a:rPr>
              <a:t>8 7 6 6 6 6 7 7 8 8 8 8 8 8 7 8 7 7 7 8 8 8 8 8 8 7 7 7 8 8 8 8 8 </a:t>
            </a:r>
          </a:p>
          <a:p>
            <a:r>
              <a:rPr lang="en-US" dirty="0">
                <a:latin typeface="Courier New" pitchFamily="49" charset="0"/>
              </a:rPr>
              <a:t>7 8 7 8 7 8 7 7 7 7 8 8 8 8 7 8 7 8 7 7 7 8 8 8 8 8 7 8 8 7 8 8 7 </a:t>
            </a:r>
          </a:p>
          <a:p>
            <a:r>
              <a:rPr lang="en-US" dirty="0">
                <a:latin typeface="Courier New" pitchFamily="49" charset="0"/>
              </a:rPr>
              <a:t>7 8 8 8 8 8 8 7 8 8 7 8 7 8 8 7 7 6 6 8 8 8 7 8 8 8 8 8 8 8 8 8 8 </a:t>
            </a:r>
          </a:p>
          <a:p>
            <a:r>
              <a:rPr lang="en-US" dirty="0">
                <a:latin typeface="Courier New" pitchFamily="49" charset="0"/>
              </a:rPr>
              <a:t>8 7 7 7 8 8 7 8 7 8 8 8 8 8 7 8 8 8 7 8 8 8 8 8 8 8 8 7 8 8 8 7 7 </a:t>
            </a:r>
          </a:p>
          <a:p>
            <a:r>
              <a:rPr lang="en-US" dirty="0">
                <a:latin typeface="Courier New" pitchFamily="49" charset="0"/>
              </a:rPr>
              <a:t>7 8 8 8 8 7 8 8 8 7 8 8 8 8 8 8 7 7 7 7 7 8 8 8 7 8 8 8 8 8 8 8 8 </a:t>
            </a:r>
          </a:p>
          <a:p>
            <a:r>
              <a:rPr lang="en-US" dirty="0">
                <a:latin typeface="Courier New" pitchFamily="49" charset="0"/>
              </a:rPr>
              <a:t>8 7 8 8 8 8 8 8 8 8 8 8 7 8 8 7 8 8 8 8 8 8 8 8 8 8 8 8 8 8 8 8 8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8 8 8 8 8 8 8 8 8 8 8 8 8 8 8 8 8 7 7 8 8 8 8 8 8 8 8 7 8 8 8 8 8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8 8 8 8 8 8 8 8 8 8 8 8 8 8 8 8 8 8 7 8 8 8 8 8 8 8 8 8 8 8 8 8 8 </a:t>
            </a:r>
          </a:p>
          <a:p>
            <a:r>
              <a:rPr lang="en-US" dirty="0">
                <a:latin typeface="Courier New" pitchFamily="49" charset="0"/>
              </a:rPr>
              <a:t>8 8 8 8 8 8 8 8 8 8 8 8 8 8 8 8 finished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80B-8782-4028-9DF9-7A67CDC0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Reference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8B11-491F-41D4-BA61-3791853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1447800"/>
            <a:ext cx="6516687" cy="1500187"/>
          </a:xfrm>
        </p:spPr>
        <p:txBody>
          <a:bodyPr/>
          <a:lstStyle/>
          <a:p>
            <a:r>
              <a:rPr lang="en-US" sz="2800" dirty="0"/>
              <a:t>For definiteness, I use an “each value in an environment is in a cell” approach.</a:t>
            </a:r>
          </a:p>
        </p:txBody>
      </p:sp>
    </p:spTree>
    <p:extLst>
      <p:ext uri="{BB962C8B-B14F-4D97-AF65-F5344CB8AC3E}">
        <p14:creationId xmlns:p14="http://schemas.microsoft.com/office/powerpoint/2010/main" val="301453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D5F7-052A-400E-800B-6D599061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0" y="-16042"/>
            <a:ext cx="118872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([a 3]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[b 4]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[rotate (lambda (x (ref y) (ref z))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(let ([temp x])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x y)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y z)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z temp)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(list x y z)))])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(let ([result (rotate a b (+ a b))])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(list a b result)))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What interpreter changes are needed before we call </a:t>
            </a:r>
            <a:r>
              <a:rPr lang="en-US" sz="2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Mainly a change to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eval-</a:t>
            </a:r>
            <a:r>
              <a:rPr lang="en-US" sz="2000" b="1" dirty="0" err="1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rands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: return a list of cells instead of a list of values.</a:t>
            </a:r>
          </a:p>
          <a:p>
            <a:pPr marL="0" indent="0">
              <a:buNone/>
            </a:pPr>
            <a:r>
              <a:rPr lang="en-US" sz="2700" b="1" dirty="0">
                <a:solidFill>
                  <a:srgbClr val="FF3300"/>
                </a:solidFill>
                <a:cs typeface="Courier New" panose="02070309020205020404" pitchFamily="49" charset="0"/>
              </a:rPr>
              <a:t>What interpreter changes are needed in the </a:t>
            </a:r>
            <a:r>
              <a:rPr lang="en-US" sz="2700" b="1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3300"/>
                </a:solidFill>
                <a:cs typeface="Courier New" panose="02070309020205020404" pitchFamily="49" charset="0"/>
              </a:rPr>
              <a:t> closure case?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If it’s not a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param, put the corresponding argument value in a </a:t>
            </a:r>
            <a:r>
              <a:rPr lang="en-US" sz="2000" b="1" i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cell.</a:t>
            </a:r>
            <a:endParaRPr lang="en-US" sz="2700" b="1" dirty="0">
              <a:solidFill>
                <a:schemeClr val="accent1">
                  <a:lumMod val="10000"/>
                </a:schemeClr>
              </a:solidFill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3E152A-066A-427C-BF1E-67384419E704}"/>
              </a:ext>
            </a:extLst>
          </p:cNvPr>
          <p:cNvSpPr txBox="1"/>
          <p:nvPr/>
        </p:nvSpPr>
        <p:spPr>
          <a:xfrm>
            <a:off x="8001000" y="1490008"/>
            <a:ext cx="3962400" cy="1938992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 small change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2400" dirty="0"/>
              <a:t> datatype definition.</a:t>
            </a:r>
          </a:p>
          <a:p>
            <a:r>
              <a:rPr lang="en-US" sz="2400" dirty="0"/>
              <a:t>No changes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syntax-expand</a:t>
            </a:r>
          </a:p>
        </p:txBody>
      </p:sp>
    </p:spTree>
    <p:extLst>
      <p:ext uri="{BB962C8B-B14F-4D97-AF65-F5344CB8AC3E}">
        <p14:creationId xmlns:p14="http://schemas.microsoft.com/office/powerpoint/2010/main" val="387688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4ECD-81DB-43C2-8248-B77C28B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A change to extend-env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216A-C798-4F3D-894C-AEFE695C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1"/>
            <a:ext cx="10896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This works for the “cell” representation of references.  It’s slightly more complex for the ribcage representation without cells.</a:t>
            </a:r>
          </a:p>
          <a:p>
            <a:pPr>
              <a:spcBef>
                <a:spcPts val="2400"/>
              </a:spcBef>
            </a:pPr>
            <a:r>
              <a:rPr lang="en-US" dirty="0"/>
              <a:t>First, </a:t>
            </a:r>
            <a:r>
              <a:rPr lang="en-US" b="1" dirty="0"/>
              <a:t>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/>
              <a:t> </a:t>
            </a:r>
            <a:r>
              <a:rPr lang="en-US" dirty="0"/>
              <a:t>so that its second argument is a list of cells containing the values.  Thus the values are put into the cells </a:t>
            </a:r>
            <a:r>
              <a:rPr lang="en-US" i="1" dirty="0"/>
              <a:t>before</a:t>
            </a:r>
            <a:r>
              <a:rPr lang="en-US" dirty="0"/>
              <a:t>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pPr>
              <a:spcBef>
                <a:spcPts val="2400"/>
              </a:spcBef>
            </a:pPr>
            <a:r>
              <a:rPr lang="en-US" dirty="0"/>
              <a:t>Each level of extended environment will still contain a list or vector of cells, but these cells will not be created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9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CA43-7B34-4C9D-9022-A3CC24F2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55E9-A094-4481-AF2F-37228EDF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C2E6-A23F-4351-B76D-1BFA14B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"/>
            <a:ext cx="8610600" cy="6837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EDAE-9D09-4BE8-8731-BFC9EDF9895C}"/>
              </a:ext>
            </a:extLst>
          </p:cNvPr>
          <p:cNvSpPr txBox="1"/>
          <p:nvPr/>
        </p:nvSpPr>
        <p:spPr>
          <a:xfrm>
            <a:off x="7924800" y="711228"/>
            <a:ext cx="29718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extend-env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(extended-env-record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27244-9332-43B2-B08E-9F4451E8E7CC}"/>
              </a:ext>
            </a:extLst>
          </p:cNvPr>
          <p:cNvSpPr/>
          <p:nvPr/>
        </p:nvSpPr>
        <p:spPr>
          <a:xfrm>
            <a:off x="2743200" y="762000"/>
            <a:ext cx="4572000" cy="65563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0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506200" cy="4876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called in tail-position, so they do not need to return.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thunks (procedures that take  no arguments), thus there is no need to have stack frames that hold parameters. 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Thus each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This can be implemented in almost any language.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(second day) Finish the live demo.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7086600" cy="762000"/>
          </a:xfrm>
        </p:spPr>
        <p:txBody>
          <a:bodyPr/>
          <a:lstStyle/>
          <a:p>
            <a:r>
              <a:rPr lang="en-US" dirty="0"/>
              <a:t>Engines intro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15400" cy="5257800"/>
          </a:xfrm>
        </p:spPr>
        <p:txBody>
          <a:bodyPr/>
          <a:lstStyle/>
          <a:p>
            <a:r>
              <a:rPr lang="en-US" dirty="0"/>
              <a:t>See the engine-intro.ss file</a:t>
            </a:r>
          </a:p>
          <a:p>
            <a:r>
              <a:rPr lang="en-US" b="1" dirty="0"/>
              <a:t>Engines</a:t>
            </a:r>
            <a:r>
              <a:rPr lang="en-US" dirty="0"/>
              <a:t> abstract </a:t>
            </a:r>
            <a:r>
              <a:rPr lang="en-US" b="1" dirty="0">
                <a:solidFill>
                  <a:srgbClr val="FF3300"/>
                </a:solidFill>
              </a:rPr>
              <a:t>timed pre-emption</a:t>
            </a:r>
            <a:r>
              <a:rPr lang="en-US" dirty="0"/>
              <a:t>. </a:t>
            </a:r>
          </a:p>
          <a:p>
            <a:r>
              <a:rPr lang="en-US" dirty="0"/>
              <a:t>Introduced to Scheme by Haynes and Friedman </a:t>
            </a:r>
          </a:p>
          <a:p>
            <a:pPr lvl="1"/>
            <a:r>
              <a:rPr lang="en-US" dirty="0"/>
              <a:t>A simpler implementation by Dybvig and Hieb is built into </a:t>
            </a:r>
            <a:r>
              <a:rPr lang="en-US" i="1" dirty="0"/>
              <a:t>Chez</a:t>
            </a:r>
            <a:r>
              <a:rPr lang="en-US" dirty="0"/>
              <a:t> Scheme.</a:t>
            </a:r>
          </a:p>
          <a:p>
            <a:pPr lvl="2"/>
            <a:r>
              <a:rPr lang="en-US" dirty="0"/>
              <a:t>engines do not have to be Scheme built-ins, but can be  built on top of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call/cc</a:t>
            </a:r>
            <a:r>
              <a:rPr lang="en-US" dirty="0"/>
              <a:t>.</a:t>
            </a:r>
          </a:p>
          <a:p>
            <a:pPr lvl="3"/>
            <a:r>
              <a:rPr lang="en-US" dirty="0"/>
              <a:t> Documented in TSPL.  You should be able to use that code to make engines work in other Scheme environments.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Engines work 1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(make-engine thunk)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creates an engine that will, when applied to  three arguments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activate a timer-interrupt mechanism and then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 the body of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thunk</a:t>
            </a:r>
            <a:r>
              <a:rPr lang="en-US" dirty="0"/>
              <a:t>.  </a:t>
            </a:r>
          </a:p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thunk</a:t>
            </a:r>
            <a:r>
              <a:rPr lang="en-US" dirty="0"/>
              <a:t> is simply a procedure that takes no arguments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471739" y="1"/>
            <a:ext cx="5737225" cy="930275"/>
          </a:xfrm>
        </p:spPr>
        <p:txBody>
          <a:bodyPr/>
          <a:lstStyle/>
          <a:p>
            <a:r>
              <a:rPr lang="en-US" sz="4000" dirty="0"/>
              <a:t>How Engines work 2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90905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The three arguments passed  to an engine are: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ticks:</a:t>
            </a:r>
            <a:r>
              <a:rPr lang="en-US" sz="2800" dirty="0"/>
              <a:t>   a positive integer specifying the amount of "fuel" given to the engine.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complete:</a:t>
            </a:r>
            <a:r>
              <a:rPr lang="en-US" sz="2800" dirty="0"/>
              <a:t>  a procedure that specifies what to do if the evaluation of </a:t>
            </a:r>
            <a:r>
              <a:rPr lang="en-US" sz="2800" dirty="0">
                <a:latin typeface="Courier New" pitchFamily="49" charset="0"/>
              </a:rPr>
              <a:t>thunk</a:t>
            </a:r>
            <a:r>
              <a:rPr lang="en-US" sz="2800" dirty="0"/>
              <a:t> finishes before the fuel expires. 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ourier New" pitchFamily="49" charset="0"/>
              </a:rPr>
              <a:t>complete</a:t>
            </a:r>
            <a:r>
              <a:rPr lang="en-US" dirty="0"/>
              <a:t> is a procedure of two arguments: amount of fuel "left over" and the result of the computation.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expire:</a:t>
            </a:r>
            <a:r>
              <a:rPr lang="en-US" sz="2800" dirty="0"/>
              <a:t>  a one-argument procedure to be executed if the computation runs out of fuel before it completes. 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argument that will be passed to </a:t>
            </a:r>
            <a:r>
              <a:rPr lang="en-US" dirty="0">
                <a:latin typeface="Courier New" pitchFamily="49" charset="0"/>
              </a:rPr>
              <a:t>expire</a:t>
            </a:r>
            <a:r>
              <a:rPr lang="en-US" dirty="0"/>
              <a:t> is a new engine that can finish the computation from where it left off.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35012"/>
          </a:xfrm>
        </p:spPr>
        <p:txBody>
          <a:bodyPr/>
          <a:lstStyle/>
          <a:p>
            <a:r>
              <a:rPr lang="en-US" sz="4000" dirty="0"/>
              <a:t>Example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8686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(cond [(zero? n)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[(= n 1)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[else (+ (fib (-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(fib (- n 2)))])))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       (lambda () (fib n)))))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(define eng (engine-fib 7))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new-eng)))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(eng 50 cons (lambda (new-eng) (set! eng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50 cons (lambda (new-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 (set! 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 new-</a:t>
            </a:r>
            <a:r>
              <a:rPr lang="en-US" sz="2000" b="1" dirty="0" err="1">
                <a:latin typeface="Courier New" pitchFamily="49" charset="0"/>
              </a:rPr>
              <a:t>eng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(9 . 13)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67600" y="838200"/>
            <a:ext cx="2819400" cy="341632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</a:t>
            </a:r>
            <a:r>
              <a:rPr lang="en-US" dirty="0"/>
              <a:t>(initial  amount of fuel)</a:t>
            </a:r>
          </a:p>
          <a:p>
            <a:r>
              <a:rPr lang="en-US" dirty="0">
                <a:solidFill>
                  <a:srgbClr val="FF0000"/>
                </a:solidFill>
              </a:rPr>
              <a:t>complete</a:t>
            </a:r>
            <a:r>
              <a:rPr lang="en-US" dirty="0"/>
              <a:t> (receives # remaining ticks and answer if computation finishes)</a:t>
            </a:r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r>
              <a:rPr lang="en-US" dirty="0"/>
              <a:t> (receives engine capable of completing the computation if fuel expires before computation finishes)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C5-81D4-4537-BB64-EB323A47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304800"/>
            <a:ext cx="10972800" cy="1143000"/>
          </a:xfrm>
        </p:spPr>
        <p:txBody>
          <a:bodyPr/>
          <a:lstStyle/>
          <a:p>
            <a:r>
              <a:rPr lang="en-US" dirty="0"/>
              <a:t>mileage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3D5E-066D-4FAF-9D9D-2B9458FF9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10972800" cy="4525963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(define mileage   ; count the ticks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(lambda (thunk)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(let loop ([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(make-engine thunk)]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[total-ticks 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(ticks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(+ total-ticks (- 50 ticks)))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(lambda (new-engine)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(loop new-engine (+ 50 total-ticks)))))))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B86FE4-3A8B-4972-AA82-39388B8A03F8}"/>
              </a:ext>
            </a:extLst>
          </p:cNvPr>
          <p:cNvSpPr txBox="1"/>
          <p:nvPr/>
        </p:nvSpPr>
        <p:spPr>
          <a:xfrm>
            <a:off x="228600" y="457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10)))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11)))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2042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12)))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3309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1A5A5-B049-4F11-97B9-5603F65889BC}"/>
              </a:ext>
            </a:extLst>
          </p:cNvPr>
          <p:cNvSpPr txBox="1"/>
          <p:nvPr/>
        </p:nvSpPr>
        <p:spPr>
          <a:xfrm>
            <a:off x="6248400" y="4570274"/>
            <a:ext cx="4876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13)))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5359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14)))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8676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(mileage (lambda () (fib 15)))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14043</a:t>
            </a:r>
          </a:p>
        </p:txBody>
      </p:sp>
    </p:spTree>
    <p:extLst>
      <p:ext uri="{BB962C8B-B14F-4D97-AF65-F5344CB8AC3E}">
        <p14:creationId xmlns:p14="http://schemas.microsoft.com/office/powerpoint/2010/main" val="3639713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pic>
        <p:nvPicPr>
          <p:cNvPr id="4" name="Content Placeholder 3" descr="milk-squirter-image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52601" y="1524001"/>
            <a:ext cx="3236777" cy="4525963"/>
          </a:xfrm>
        </p:spPr>
      </p:pic>
      <p:pic>
        <p:nvPicPr>
          <p:cNvPr id="5" name="Picture 4" descr="milk-squirter-tex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6826" y="685801"/>
            <a:ext cx="5743575" cy="61626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52600" y="381001"/>
            <a:ext cx="251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Note: It's </a:t>
            </a:r>
            <a:r>
              <a:rPr lang="en-US" sz="2800" i="1" dirty="0" err="1"/>
              <a:t>ilker</a:t>
            </a:r>
            <a:r>
              <a:rPr lang="en-US" sz="2800" dirty="0"/>
              <a:t>, not </a:t>
            </a:r>
            <a:r>
              <a:rPr lang="en-US" sz="2800" i="1" dirty="0"/>
              <a:t>liker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103809"/>
            <a:ext cx="5334000" cy="381000"/>
          </a:xfrm>
        </p:spPr>
        <p:txBody>
          <a:bodyPr/>
          <a:lstStyle/>
          <a:p>
            <a:r>
              <a:rPr lang="en-US" sz="4000" dirty="0"/>
              <a:t>Round Robin Example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" y="558800"/>
            <a:ext cx="97155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 round-robin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(lambda (queue-of-engines)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(if (queue-of-engines 'empty?)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'()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(let ([first-engine (queue-of-engines 'dequeue!)])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(first-engine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1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it's only allowed to run for one tick each time.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(ticks value)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complete procedure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(cons value (round-robin queue-of-engines)))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(lambda (new-engine)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expire procedure</a:t>
            </a: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(queue-of-engines 'enqueue! new-engine)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(round-robin queue-of-engines)))))))</a:t>
            </a:r>
            <a:r>
              <a:rPr lang="en-US" sz="1800" dirty="0">
                <a:latin typeface="Courier New" pitchFamily="49" charset="0"/>
              </a:rPr>
              <a:t>            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&gt; </a:t>
            </a:r>
            <a:r>
              <a:rPr lang="en-US" sz="1800" b="1" dirty="0">
                <a:latin typeface="Courier New" pitchFamily="49" charset="0"/>
              </a:rPr>
              <a:t>(let* ([q (make-queue)]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[nums '(3 7 11 4 12 9 2 6 10 8 1 5)]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[engine-list (map engine-fib nums)])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(for-each (lambda (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 (q 'enqueue! </a:t>
            </a:r>
            <a:r>
              <a:rPr lang="en-US" sz="1800" b="1" dirty="0" err="1">
                <a:latin typeface="Courier New" pitchFamily="49" charset="0"/>
              </a:rPr>
              <a:t>eng</a:t>
            </a:r>
            <a:r>
              <a:rPr lang="en-US" sz="18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	            engine-list)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(round-robin q))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what will the output be?</a:t>
            </a:r>
            <a:endParaRPr lang="en-US" sz="20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20300" y="294309"/>
            <a:ext cx="1524000" cy="1477328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Engine arguments:</a:t>
            </a:r>
          </a:p>
          <a:p>
            <a:r>
              <a:rPr lang="en-US" b="1" dirty="0">
                <a:solidFill>
                  <a:srgbClr val="FF0000"/>
                </a:solidFill>
              </a:rPr>
              <a:t>ticks complete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expire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0B327-213C-46BD-9A55-2F0919D69386}"/>
              </a:ext>
            </a:extLst>
          </p:cNvPr>
          <p:cNvSpPr txBox="1"/>
          <p:nvPr/>
        </p:nvSpPr>
        <p:spPr>
          <a:xfrm>
            <a:off x="8085483" y="2546310"/>
            <a:ext cx="3602935" cy="923330"/>
          </a:xfrm>
          <a:prstGeom prst="rect">
            <a:avLst/>
          </a:prstGeom>
          <a:noFill/>
          <a:ln w="3492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What if we change the number of ticks from 1 to 150? </a:t>
            </a:r>
          </a:p>
          <a:p>
            <a:r>
              <a:rPr lang="en-US" b="1" dirty="0">
                <a:solidFill>
                  <a:srgbClr val="FF0000"/>
                </a:solidFill>
              </a:rPr>
              <a:t>What will the output be?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61D90F-EC29-4910-80A5-EFF84978CF74}"/>
              </a:ext>
            </a:extLst>
          </p:cNvPr>
          <p:cNvSpPr txBox="1"/>
          <p:nvPr/>
        </p:nvSpPr>
        <p:spPr>
          <a:xfrm>
            <a:off x="5257800" y="559976"/>
            <a:ext cx="4267200" cy="992579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(define engine-fib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(make-engine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() (fib n)))))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16949</TotalTime>
  <Words>1797</Words>
  <Application>Microsoft Office PowerPoint</Application>
  <PresentationFormat>Widescreen</PresentationFormat>
  <Paragraphs>233</Paragraphs>
  <Slides>19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Courier New</vt:lpstr>
      <vt:lpstr>Default Design</vt:lpstr>
      <vt:lpstr>CSSE 304   Day 36 </vt:lpstr>
      <vt:lpstr>Transform to Imperative form</vt:lpstr>
      <vt:lpstr>Engines intro</vt:lpstr>
      <vt:lpstr>How Engines work 1</vt:lpstr>
      <vt:lpstr>How Engines work 2</vt:lpstr>
      <vt:lpstr>Example</vt:lpstr>
      <vt:lpstr>mileage</vt:lpstr>
      <vt:lpstr>Interlude</vt:lpstr>
      <vt:lpstr>Round Robin Example</vt:lpstr>
      <vt:lpstr>Implement  make-engine using call/cc 1</vt:lpstr>
      <vt:lpstr>Implement  make-engine using call/cc 2</vt:lpstr>
      <vt:lpstr>A more complex example</vt:lpstr>
      <vt:lpstr>PowerPoint Presentation</vt:lpstr>
      <vt:lpstr>PowerPoint Presentation</vt:lpstr>
      <vt:lpstr>PowerPoint Presentation</vt:lpstr>
      <vt:lpstr>Implementing Reference parameters</vt:lpstr>
      <vt:lpstr>PowerPoint Presentation</vt:lpstr>
      <vt:lpstr>A change to extend-env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94</cp:revision>
  <cp:lastPrinted>2019-11-11T13:27:54Z</cp:lastPrinted>
  <dcterms:created xsi:type="dcterms:W3CDTF">2003-10-20T17:10:23Z</dcterms:created>
  <dcterms:modified xsi:type="dcterms:W3CDTF">2020-11-06T10:12:37Z</dcterms:modified>
</cp:coreProperties>
</file>