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04" r:id="rId2"/>
    <p:sldId id="401" r:id="rId3"/>
    <p:sldId id="400" r:id="rId4"/>
    <p:sldId id="412" r:id="rId5"/>
    <p:sldId id="413" r:id="rId6"/>
    <p:sldId id="370" r:id="rId7"/>
    <p:sldId id="371" r:id="rId8"/>
    <p:sldId id="372" r:id="rId9"/>
    <p:sldId id="373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75FFFF"/>
    <a:srgbClr val="D2C1A2"/>
    <a:srgbClr val="0033CC"/>
    <a:srgbClr val="99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62" autoAdjust="0"/>
    <p:restoredTop sz="86410" autoAdjust="0"/>
  </p:normalViewPr>
  <p:slideViewPr>
    <p:cSldViewPr>
      <p:cViewPr varScale="1">
        <p:scale>
          <a:sx n="76" d="100"/>
          <a:sy n="76" d="100"/>
        </p:scale>
        <p:origin x="76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4"/>
            <a:ext cx="3038319" cy="46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3" tIns="46202" rIns="92403" bIns="46202" numCol="1" anchor="t" anchorCtr="0" compatLnSpc="1">
            <a:prstTxWarp prst="textNoShape">
              <a:avLst/>
            </a:prstTxWarp>
          </a:bodyPr>
          <a:lstStyle>
            <a:lvl1pPr defTabSz="923499">
              <a:defRPr sz="12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888" y="4"/>
            <a:ext cx="3038319" cy="46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3" tIns="46202" rIns="92403" bIns="46202" numCol="1" anchor="t" anchorCtr="0" compatLnSpc="1">
            <a:prstTxWarp prst="textNoShape">
              <a:avLst/>
            </a:prstTxWarp>
          </a:bodyPr>
          <a:lstStyle>
            <a:lvl1pPr algn="r" defTabSz="923499">
              <a:defRPr sz="12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8828900"/>
            <a:ext cx="3038319" cy="46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3" tIns="46202" rIns="92403" bIns="46202" numCol="1" anchor="b" anchorCtr="0" compatLnSpc="1">
            <a:prstTxWarp prst="textNoShape">
              <a:avLst/>
            </a:prstTxWarp>
          </a:bodyPr>
          <a:lstStyle>
            <a:lvl1pPr defTabSz="923499">
              <a:defRPr sz="12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888" y="8828900"/>
            <a:ext cx="3038319" cy="46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3" tIns="46202" rIns="92403" bIns="46202" numCol="1" anchor="b" anchorCtr="0" compatLnSpc="1">
            <a:prstTxWarp prst="textNoShape">
              <a:avLst/>
            </a:prstTxWarp>
          </a:bodyPr>
          <a:lstStyle>
            <a:lvl1pPr algn="r" defTabSz="923499">
              <a:defRPr sz="1200"/>
            </a:lvl1pPr>
          </a:lstStyle>
          <a:p>
            <a:fld id="{4373B16D-12ED-4DB1-8581-0161186C89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4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4"/>
            <a:ext cx="3038319" cy="46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7" tIns="45699" rIns="91397" bIns="4569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888" y="4"/>
            <a:ext cx="3038319" cy="46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7" tIns="45699" rIns="91397" bIns="4569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520" y="4415522"/>
            <a:ext cx="5607363" cy="418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7" tIns="45699" rIns="91397" bIns="456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8828900"/>
            <a:ext cx="3038319" cy="46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7" tIns="45699" rIns="91397" bIns="4569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888" y="8828900"/>
            <a:ext cx="3038319" cy="46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7" tIns="45699" rIns="91397" bIns="4569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265C54-799C-4F9B-B21B-5E9FC6A826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52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 include</a:t>
            </a:r>
            <a:r>
              <a:rPr lang="en-US" baseline="0" dirty="0"/>
              <a:t> second round-robin slide in PDF.</a:t>
            </a:r>
          </a:p>
          <a:p>
            <a:endParaRPr lang="en-US" baseline="0" dirty="0"/>
          </a:p>
          <a:p>
            <a:r>
              <a:rPr lang="en-US" baseline="0" dirty="0"/>
              <a:t>Find an interlude?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7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89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B39B6C-E44E-4035-ABA4-9B8E694150B4}" type="slidenum">
              <a:rPr lang="en-US"/>
              <a:pPr/>
              <a:t>7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190" y="4703385"/>
            <a:ext cx="5587075" cy="445668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2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://comics.com/frank&amp;ernest/2010-05-19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s26gte.github.io/tyscheme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562600" cy="3505200"/>
          </a:xfrm>
        </p:spPr>
        <p:txBody>
          <a:bodyPr/>
          <a:lstStyle/>
          <a:p>
            <a:r>
              <a:rPr lang="en-US" dirty="0"/>
              <a:t>CSSE 304   Day 38</a:t>
            </a:r>
            <a:br>
              <a:rPr lang="en-US" dirty="0"/>
            </a:b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267200"/>
            <a:ext cx="6477000" cy="2209800"/>
          </a:xfrm>
        </p:spPr>
        <p:txBody>
          <a:bodyPr/>
          <a:lstStyle/>
          <a:p>
            <a:pPr algn="r"/>
            <a:r>
              <a:rPr lang="en-US" dirty="0"/>
              <a:t>Course Evaluations</a:t>
            </a:r>
          </a:p>
          <a:p>
            <a:pPr algn="r"/>
            <a:r>
              <a:rPr lang="en-US" dirty="0"/>
              <a:t>Final Exam Format</a:t>
            </a:r>
          </a:p>
          <a:p>
            <a:pPr algn="r"/>
            <a:r>
              <a:rPr lang="en-US" dirty="0"/>
              <a:t>Coroutines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838200"/>
            <a:ext cx="7772400" cy="1066800"/>
          </a:xfrm>
        </p:spPr>
        <p:txBody>
          <a:bodyPr/>
          <a:lstStyle/>
          <a:p>
            <a:r>
              <a:rPr lang="en-US" sz="4000" dirty="0"/>
              <a:t>A short, simple way to write same-fringe?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438400"/>
            <a:ext cx="7315200" cy="4800600"/>
          </a:xfrm>
        </p:spPr>
        <p:txBody>
          <a:bodyPr/>
          <a:lstStyle/>
          <a:p>
            <a:r>
              <a:rPr lang="en-US" dirty="0"/>
              <a:t>How would you write it if you only had 1 minute to do it?</a:t>
            </a:r>
          </a:p>
          <a:p>
            <a:pPr>
              <a:buFontTx/>
              <a:buNone/>
            </a:pPr>
            <a:r>
              <a:rPr lang="en-US" b="1" dirty="0"/>
              <a:t>(define same-fringe?</a:t>
            </a:r>
          </a:p>
          <a:p>
            <a:pPr>
              <a:buFontTx/>
              <a:buNone/>
            </a:pPr>
            <a:r>
              <a:rPr lang="en-US" b="1" dirty="0"/>
              <a:t>  (lambda (s1 s2)</a:t>
            </a:r>
          </a:p>
          <a:p>
            <a:pPr>
              <a:buFontTx/>
              <a:buNone/>
            </a:pPr>
            <a:r>
              <a:rPr lang="en-US" b="1" dirty="0"/>
              <a:t>    (equal? (flatten s1) (flatten s2))))</a:t>
            </a:r>
            <a:br>
              <a:rPr lang="en-US" b="1" dirty="0"/>
            </a:br>
            <a:endParaRPr lang="en-US" b="1" dirty="0"/>
          </a:p>
          <a:p>
            <a:pPr>
              <a:buFontTx/>
              <a:buNone/>
            </a:pPr>
            <a:r>
              <a:rPr lang="en-US" dirty="0"/>
              <a:t>Why doesn’t the story end here?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8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" y="685800"/>
            <a:ext cx="8566150" cy="1066800"/>
          </a:xfrm>
        </p:spPr>
        <p:txBody>
          <a:bodyPr/>
          <a:lstStyle/>
          <a:p>
            <a:r>
              <a:rPr lang="en-US" sz="4000" dirty="0"/>
              <a:t>A traditional approach </a:t>
            </a:r>
            <a:br>
              <a:rPr lang="en-US" sz="4000" dirty="0"/>
            </a:br>
            <a:r>
              <a:rPr lang="en-US" sz="4000" dirty="0"/>
              <a:t>to same-fringe?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7308850" cy="3362325"/>
          </a:xfrm>
        </p:spPr>
        <p:txBody>
          <a:bodyPr/>
          <a:lstStyle/>
          <a:p>
            <a:r>
              <a:rPr lang="en-US" dirty="0"/>
              <a:t>For each tree, create an </a:t>
            </a:r>
            <a:r>
              <a:rPr lang="en-US" dirty="0" err="1"/>
              <a:t>iterator</a:t>
            </a:r>
            <a:r>
              <a:rPr lang="en-US" dirty="0"/>
              <a:t> that gives each tree element “on-demand”</a:t>
            </a:r>
            <a:br>
              <a:rPr lang="en-US" dirty="0"/>
            </a:br>
            <a:endParaRPr lang="en-US" dirty="0"/>
          </a:p>
          <a:p>
            <a:pPr>
              <a:buFontTx/>
              <a:buNone/>
            </a:pPr>
            <a:r>
              <a:rPr lang="en-US" dirty="0"/>
              <a:t>   </a:t>
            </a:r>
            <a:r>
              <a:rPr lang="en-US" dirty="0" err="1"/>
              <a:t>Iterator</a:t>
            </a:r>
            <a:r>
              <a:rPr lang="en-US" dirty="0"/>
              <a:t> behavior is just like Java iterators, but in a functional language, we can make the interface simpler.</a:t>
            </a:r>
          </a:p>
        </p:txBody>
      </p:sp>
    </p:spTree>
    <p:extLst>
      <p:ext uri="{BB962C8B-B14F-4D97-AF65-F5344CB8AC3E}">
        <p14:creationId xmlns:p14="http://schemas.microsoft.com/office/powerpoint/2010/main" val="3852236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/>
              <a:t>Example of iterator behavior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4800600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&gt; (define </a:t>
            </a:r>
            <a:r>
              <a:rPr lang="en-US" sz="2400" b="1" dirty="0" err="1">
                <a:latin typeface="Courier New" pitchFamily="49" charset="0"/>
              </a:rPr>
              <a:t>iter</a:t>
            </a:r>
            <a:r>
              <a:rPr lang="en-US" sz="2400" b="1" dirty="0">
                <a:latin typeface="Courier New" pitchFamily="49" charset="0"/>
              </a:rPr>
              <a:t> (make-</a:t>
            </a:r>
            <a:r>
              <a:rPr lang="en-US" sz="2400" b="1" dirty="0" err="1">
                <a:latin typeface="Courier New" pitchFamily="49" charset="0"/>
              </a:rPr>
              <a:t>slist</a:t>
            </a:r>
            <a:r>
              <a:rPr lang="en-US" sz="2400" b="1" dirty="0">
                <a:latin typeface="Courier New" pitchFamily="49" charset="0"/>
              </a:rPr>
              <a:t>-leaf-</a:t>
            </a:r>
            <a:r>
              <a:rPr lang="en-US" sz="2400" b="1" dirty="0" err="1">
                <a:latin typeface="Courier New" pitchFamily="49" charset="0"/>
              </a:rPr>
              <a:t>iterator</a:t>
            </a:r>
            <a:r>
              <a:rPr lang="en-US" sz="2400" b="1" dirty="0">
                <a:latin typeface="Courier New" pitchFamily="49" charset="0"/>
              </a:rPr>
              <a:t>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  '(((1 (2) (()) (3 4))))))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</a:rPr>
              <a:t>iter</a:t>
            </a:r>
            <a:r>
              <a:rPr lang="en-US" sz="2400" b="1" dirty="0">
                <a:latin typeface="Courier New" pitchFamily="49" charset="0"/>
              </a:rPr>
              <a:t> 'next)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1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iter</a:t>
            </a:r>
            <a:r>
              <a:rPr lang="en-US" sz="2400" b="1" dirty="0">
                <a:latin typeface="Courier New" pitchFamily="49" charset="0"/>
              </a:rPr>
              <a:t> 'next)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2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</a:rPr>
              <a:t>iter</a:t>
            </a:r>
            <a:r>
              <a:rPr lang="en-US" sz="2400" b="1" dirty="0">
                <a:latin typeface="Courier New" pitchFamily="49" charset="0"/>
              </a:rPr>
              <a:t> 'next)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3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</a:rPr>
              <a:t>iter</a:t>
            </a:r>
            <a:r>
              <a:rPr lang="en-US" sz="2400" b="1" dirty="0">
                <a:latin typeface="Courier New" pitchFamily="49" charset="0"/>
              </a:rPr>
              <a:t> 'next)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4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</a:rPr>
              <a:t>iter</a:t>
            </a:r>
            <a:r>
              <a:rPr lang="en-US" sz="2400" b="1" dirty="0">
                <a:latin typeface="Courier New" pitchFamily="49" charset="0"/>
              </a:rPr>
              <a:t> 'next)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#f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iter</a:t>
            </a:r>
            <a:r>
              <a:rPr lang="en-US" sz="2400" b="1" dirty="0">
                <a:latin typeface="Courier New" pitchFamily="49" charset="0"/>
              </a:rPr>
              <a:t> 'next)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#f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E56E-0C0F-4373-AC9E-D8C01508FCEE}"/>
              </a:ext>
            </a:extLst>
          </p:cNvPr>
          <p:cNvSpPr txBox="1"/>
          <p:nvPr/>
        </p:nvSpPr>
        <p:spPr>
          <a:xfrm>
            <a:off x="4038600" y="4267200"/>
            <a:ext cx="441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You wrote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make-slist-leaf-iterator </a:t>
            </a:r>
            <a:r>
              <a:rPr lang="en-US" sz="2800" dirty="0">
                <a:solidFill>
                  <a:srgbClr val="FF0000"/>
                </a:solidFill>
              </a:rPr>
              <a:t>for  a previous assignment.</a:t>
            </a:r>
          </a:p>
        </p:txBody>
      </p:sp>
    </p:spTree>
    <p:extLst>
      <p:ext uri="{BB962C8B-B14F-4D97-AF65-F5344CB8AC3E}">
        <p14:creationId xmlns:p14="http://schemas.microsoft.com/office/powerpoint/2010/main" val="3383363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Once we can make iterators, same-fringe? is relatively easy.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209800"/>
            <a:ext cx="7696200" cy="3276600"/>
          </a:xfrm>
        </p:spPr>
        <p:txBody>
          <a:bodyPr/>
          <a:lstStyle/>
          <a:p>
            <a:r>
              <a:rPr lang="en-US" dirty="0"/>
              <a:t>Same-fringe? first creates an </a:t>
            </a:r>
            <a:r>
              <a:rPr lang="en-US" dirty="0" err="1"/>
              <a:t>iterator</a:t>
            </a:r>
            <a:r>
              <a:rPr lang="en-US" dirty="0"/>
              <a:t> for each s-list.  It then repeatedly asks each </a:t>
            </a:r>
            <a:r>
              <a:rPr lang="en-US" dirty="0" err="1"/>
              <a:t>iterator</a:t>
            </a:r>
            <a:r>
              <a:rPr lang="en-US" dirty="0"/>
              <a:t> for the next leaf from its s-list, comparing the results, until a list runs out or the leaves are different.</a:t>
            </a:r>
          </a:p>
          <a:p>
            <a:r>
              <a:rPr lang="en-US" dirty="0"/>
              <a:t>Code on next slide.</a:t>
            </a:r>
          </a:p>
        </p:txBody>
      </p:sp>
    </p:spTree>
    <p:extLst>
      <p:ext uri="{BB962C8B-B14F-4D97-AF65-F5344CB8AC3E}">
        <p14:creationId xmlns:p14="http://schemas.microsoft.com/office/powerpoint/2010/main" val="742956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924800" cy="838200"/>
          </a:xfrm>
        </p:spPr>
        <p:txBody>
          <a:bodyPr/>
          <a:lstStyle/>
          <a:p>
            <a:r>
              <a:rPr lang="en-US" dirty="0"/>
              <a:t>same-fringe? code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300" b="1" dirty="0">
                <a:latin typeface="Courier New" pitchFamily="49" charset="0"/>
              </a:rPr>
              <a:t>(define same-fringe?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300" b="1" dirty="0">
                <a:latin typeface="Courier New" pitchFamily="49" charset="0"/>
              </a:rPr>
              <a:t>  (lambda (s1 s2)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300" b="1" dirty="0">
                <a:latin typeface="Courier New" pitchFamily="49" charset="0"/>
              </a:rPr>
              <a:t>    (let ([iter1 (make-</a:t>
            </a:r>
            <a:r>
              <a:rPr lang="en-US" sz="2300" b="1" dirty="0" err="1">
                <a:latin typeface="Courier New" pitchFamily="49" charset="0"/>
              </a:rPr>
              <a:t>slist</a:t>
            </a:r>
            <a:r>
              <a:rPr lang="en-US" sz="2300" b="1" dirty="0">
                <a:latin typeface="Courier New" pitchFamily="49" charset="0"/>
              </a:rPr>
              <a:t>-leaf-</a:t>
            </a:r>
            <a:r>
              <a:rPr lang="en-US" sz="2300" b="1" dirty="0" err="1">
                <a:latin typeface="Courier New" pitchFamily="49" charset="0"/>
              </a:rPr>
              <a:t>iterator</a:t>
            </a:r>
            <a:r>
              <a:rPr lang="en-US" sz="2300" b="1" dirty="0">
                <a:latin typeface="Courier New" pitchFamily="49" charset="0"/>
              </a:rPr>
              <a:t> s1)]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300" b="1" dirty="0">
                <a:latin typeface="Courier New" pitchFamily="49" charset="0"/>
              </a:rPr>
              <a:t>          [iter2 (make-</a:t>
            </a:r>
            <a:r>
              <a:rPr lang="en-US" sz="2300" b="1" dirty="0" err="1">
                <a:latin typeface="Courier New" pitchFamily="49" charset="0"/>
              </a:rPr>
              <a:t>slist</a:t>
            </a:r>
            <a:r>
              <a:rPr lang="en-US" sz="2300" b="1" dirty="0">
                <a:latin typeface="Courier New" pitchFamily="49" charset="0"/>
              </a:rPr>
              <a:t>-leaf-</a:t>
            </a:r>
            <a:r>
              <a:rPr lang="en-US" sz="2300" b="1" dirty="0" err="1">
                <a:latin typeface="Courier New" pitchFamily="49" charset="0"/>
              </a:rPr>
              <a:t>iterator</a:t>
            </a:r>
            <a:r>
              <a:rPr lang="en-US" sz="2300" b="1" dirty="0">
                <a:latin typeface="Courier New" pitchFamily="49" charset="0"/>
              </a:rPr>
              <a:t> s2)])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300" b="1" dirty="0">
                <a:latin typeface="Courier New" pitchFamily="49" charset="0"/>
              </a:rPr>
              <a:t>      (let loop 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300" b="1" dirty="0">
                <a:latin typeface="Courier New" pitchFamily="49" charset="0"/>
              </a:rPr>
              <a:t>        (let ([v1 (iter1 </a:t>
            </a:r>
            <a:r>
              <a:rPr lang="en-US" sz="2000" b="1" dirty="0">
                <a:latin typeface="Courier New" pitchFamily="49" charset="0"/>
              </a:rPr>
              <a:t>'</a:t>
            </a:r>
            <a:r>
              <a:rPr lang="en-US" sz="2300" b="1" dirty="0">
                <a:latin typeface="Courier New" pitchFamily="49" charset="0"/>
              </a:rPr>
              <a:t>next)]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300" b="1" dirty="0">
                <a:latin typeface="Courier New" pitchFamily="49" charset="0"/>
              </a:rPr>
              <a:t>              [v2 (iter2)</a:t>
            </a:r>
            <a:r>
              <a:rPr lang="en-US" sz="2000" b="1" dirty="0">
                <a:latin typeface="Courier New" pitchFamily="49" charset="0"/>
              </a:rPr>
              <a:t> '</a:t>
            </a:r>
            <a:r>
              <a:rPr lang="en-US" sz="2300" b="1" dirty="0">
                <a:latin typeface="Courier New" pitchFamily="49" charset="0"/>
              </a:rPr>
              <a:t>next])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300" b="1" dirty="0">
                <a:latin typeface="Courier New" pitchFamily="49" charset="0"/>
              </a:rPr>
              <a:t>          (if v1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300" b="1" dirty="0">
                <a:latin typeface="Courier New" pitchFamily="49" charset="0"/>
              </a:rPr>
              <a:t>              (if (</a:t>
            </a:r>
            <a:r>
              <a:rPr lang="en-US" sz="2300" b="1" dirty="0" err="1">
                <a:latin typeface="Courier New" pitchFamily="49" charset="0"/>
              </a:rPr>
              <a:t>eq</a:t>
            </a:r>
            <a:r>
              <a:rPr lang="en-US" sz="2300" b="1" dirty="0">
                <a:latin typeface="Courier New" pitchFamily="49" charset="0"/>
              </a:rPr>
              <a:t>? v1 v2)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300" b="1" dirty="0">
                <a:latin typeface="Courier New" pitchFamily="49" charset="0"/>
              </a:rPr>
              <a:t>                  (loop)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300" b="1" dirty="0">
                <a:latin typeface="Courier New" pitchFamily="49" charset="0"/>
              </a:rPr>
              <a:t>                  #f)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300" b="1" dirty="0">
                <a:latin typeface="Courier New" pitchFamily="49" charset="0"/>
              </a:rPr>
              <a:t>              (not v2)))))))</a:t>
            </a:r>
          </a:p>
        </p:txBody>
      </p:sp>
    </p:spTree>
    <p:extLst>
      <p:ext uri="{BB962C8B-B14F-4D97-AF65-F5344CB8AC3E}">
        <p14:creationId xmlns:p14="http://schemas.microsoft.com/office/powerpoint/2010/main" val="1372370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</a:t>
            </a:r>
            <a:r>
              <a:rPr lang="en-US" dirty="0" err="1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three slides review the ideas of the assignment in which you wrote make-</a:t>
            </a:r>
            <a:r>
              <a:rPr lang="en-US" dirty="0" err="1"/>
              <a:t>slist</a:t>
            </a:r>
            <a:r>
              <a:rPr lang="en-US" dirty="0"/>
              <a:t>-leaf-</a:t>
            </a:r>
            <a:r>
              <a:rPr lang="en-US" dirty="0" err="1"/>
              <a:t>iterator</a:t>
            </a:r>
            <a:r>
              <a:rPr lang="en-US" dirty="0"/>
              <a:t>.</a:t>
            </a:r>
          </a:p>
          <a:p>
            <a:r>
              <a:rPr lang="en-US" dirty="0"/>
              <a:t>They are for reference; we will not go over them in class</a:t>
            </a:r>
          </a:p>
        </p:txBody>
      </p:sp>
    </p:spTree>
    <p:extLst>
      <p:ext uri="{BB962C8B-B14F-4D97-AF65-F5344CB8AC3E}">
        <p14:creationId xmlns:p14="http://schemas.microsoft.com/office/powerpoint/2010/main" val="1013187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5400675" cy="868363"/>
          </a:xfrm>
        </p:spPr>
        <p:txBody>
          <a:bodyPr/>
          <a:lstStyle/>
          <a:p>
            <a:r>
              <a:rPr lang="en-US" sz="3600"/>
              <a:t>Writing a preorder iterator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7630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It’s easy to write a complete preorder traversal recursively.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Not so easy to write an </a:t>
            </a:r>
            <a:r>
              <a:rPr lang="en-US" sz="2400" dirty="0" err="1"/>
              <a:t>iterator</a:t>
            </a:r>
            <a:r>
              <a:rPr lang="en-US" sz="2400" dirty="0"/>
              <a:t> recursively.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Why?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Soon, we’ll see that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call/cc</a:t>
            </a:r>
            <a:r>
              <a:rPr lang="en-US" sz="2400" dirty="0"/>
              <a:t> allows us write</a:t>
            </a:r>
            <a:br>
              <a:rPr lang="en-US" sz="2400" dirty="0"/>
            </a:br>
            <a:r>
              <a:rPr lang="en-US" sz="2400" dirty="0"/>
              <a:t>it simply and recursively.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How did we do the non-recursive </a:t>
            </a:r>
            <a:r>
              <a:rPr lang="en-US" sz="2400" dirty="0" err="1"/>
              <a:t>iterator</a:t>
            </a:r>
            <a:r>
              <a:rPr lang="en-US" sz="2400" dirty="0"/>
              <a:t> in CS 230?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We can use a stack to keep track of the parts of the tree not yet traversed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algorithm that I use comes form the Weiss DS book Data Structures and Problem Solving With Java, 3</a:t>
            </a:r>
            <a:r>
              <a:rPr lang="en-US" baseline="30000" dirty="0"/>
              <a:t>rd</a:t>
            </a:r>
            <a:r>
              <a:rPr lang="en-US" dirty="0"/>
              <a:t> Edition, pages 621-622.</a:t>
            </a:r>
          </a:p>
        </p:txBody>
      </p:sp>
    </p:spTree>
    <p:extLst>
      <p:ext uri="{BB962C8B-B14F-4D97-AF65-F5344CB8AC3E}">
        <p14:creationId xmlns:p14="http://schemas.microsoft.com/office/powerpoint/2010/main" val="20164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96200" cy="304800"/>
          </a:xfrm>
        </p:spPr>
        <p:txBody>
          <a:bodyPr/>
          <a:lstStyle/>
          <a:p>
            <a:endParaRPr lang="en-US" sz="400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(define make-</a:t>
            </a:r>
            <a:r>
              <a:rPr lang="en-US" sz="1600" b="1" dirty="0" err="1">
                <a:latin typeface="Courier New" pitchFamily="49" charset="0"/>
              </a:rPr>
              <a:t>slist</a:t>
            </a:r>
            <a:r>
              <a:rPr lang="en-US" sz="1600" b="1" dirty="0">
                <a:latin typeface="Courier New" pitchFamily="49" charset="0"/>
              </a:rPr>
              <a:t>-leaf-</a:t>
            </a:r>
            <a:r>
              <a:rPr lang="en-US" sz="1600" b="1" dirty="0" err="1">
                <a:latin typeface="Courier New" pitchFamily="49" charset="0"/>
              </a:rPr>
              <a:t>iterator</a:t>
            </a:r>
            <a:endParaRPr lang="en-US" sz="1600" b="1" dirty="0">
              <a:latin typeface="Courier New" pitchFamily="49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  (lambda (</a:t>
            </a:r>
            <a:r>
              <a:rPr lang="en-US" sz="1600" b="1" dirty="0" err="1">
                <a:latin typeface="Courier New" pitchFamily="49" charset="0"/>
              </a:rPr>
              <a:t>slst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(let ([</a:t>
            </a:r>
            <a:r>
              <a:rPr lang="en-US" sz="1600" b="1" dirty="0" err="1">
                <a:latin typeface="Courier New" pitchFamily="49" charset="0"/>
              </a:rPr>
              <a:t>stk</a:t>
            </a:r>
            <a:r>
              <a:rPr lang="en-US" sz="1600" b="1" dirty="0">
                <a:latin typeface="Courier New" pitchFamily="49" charset="0"/>
              </a:rPr>
              <a:t> (make-stack)])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; Now define two local functions.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</a:t>
            </a:r>
            <a:r>
              <a:rPr lang="en-US" sz="1600" b="1" dirty="0">
                <a:latin typeface="Courier New" pitchFamily="49" charset="0"/>
              </a:rPr>
              <a:t> (define find-initial-leaf</a:t>
            </a:r>
            <a:r>
              <a:rPr lang="en-US" sz="1600" dirty="0">
                <a:latin typeface="Courier New" pitchFamily="49" charset="0"/>
              </a:rPr>
              <a:t>  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; first go "left" as far as possible.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b="1" dirty="0">
                <a:latin typeface="Courier New" pitchFamily="49" charset="0"/>
              </a:rPr>
              <a:t>(lambda (</a:t>
            </a:r>
            <a:r>
              <a:rPr lang="en-US" sz="1600" b="1" dirty="0" err="1">
                <a:latin typeface="Courier New" pitchFamily="49" charset="0"/>
              </a:rPr>
              <a:t>slst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      (</a:t>
            </a:r>
            <a:r>
              <a:rPr lang="en-US" sz="1600" b="1" dirty="0" err="1">
                <a:latin typeface="Courier New" pitchFamily="49" charset="0"/>
              </a:rPr>
              <a:t>cond</a:t>
            </a:r>
            <a:r>
              <a:rPr lang="en-US" sz="1600" b="1" dirty="0">
                <a:latin typeface="Courier New" pitchFamily="49" charset="0"/>
              </a:rPr>
              <a:t> [(pair? </a:t>
            </a:r>
            <a:r>
              <a:rPr lang="en-US" sz="1600" b="1" dirty="0" err="1">
                <a:latin typeface="Courier New" pitchFamily="49" charset="0"/>
              </a:rPr>
              <a:t>slst</a:t>
            </a:r>
            <a:r>
              <a:rPr lang="en-US" sz="1600" b="1" dirty="0">
                <a:latin typeface="Courier New" pitchFamily="49" charset="0"/>
              </a:rPr>
              <a:t>) (</a:t>
            </a:r>
            <a:r>
              <a:rPr lang="en-US" sz="1600" b="1" dirty="0" err="1">
                <a:latin typeface="Courier New" pitchFamily="49" charset="0"/>
              </a:rPr>
              <a:t>stk</a:t>
            </a:r>
            <a:r>
              <a:rPr lang="en-US" sz="1600" b="1" dirty="0">
                <a:latin typeface="Courier New" pitchFamily="49" charset="0"/>
              </a:rPr>
              <a:t> 'push (</a:t>
            </a:r>
            <a:r>
              <a:rPr lang="en-US" sz="1600" b="1" dirty="0" err="1">
                <a:latin typeface="Courier New" pitchFamily="49" charset="0"/>
              </a:rPr>
              <a:t>cdr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slst</a:t>
            </a:r>
            <a:r>
              <a:rPr lang="en-US" sz="1600" b="1" dirty="0">
                <a:latin typeface="Courier New" pitchFamily="49" charset="0"/>
              </a:rPr>
              <a:t>))</a:t>
            </a: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; leave a trail.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            </a:t>
            </a:r>
            <a:r>
              <a:rPr lang="en-US" sz="1600" b="1" dirty="0">
                <a:latin typeface="Courier New" pitchFamily="49" charset="0"/>
              </a:rPr>
              <a:t>(find-initial-leaf (car </a:t>
            </a:r>
            <a:r>
              <a:rPr lang="en-US" sz="1600" b="1" dirty="0" err="1">
                <a:latin typeface="Courier New" pitchFamily="49" charset="0"/>
              </a:rPr>
              <a:t>slst</a:t>
            </a:r>
            <a:r>
              <a:rPr lang="en-US" sz="1600" b="1" dirty="0">
                <a:latin typeface="Courier New" pitchFamily="49" charset="0"/>
              </a:rPr>
              <a:t>))]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</a:t>
            </a:r>
            <a:r>
              <a:rPr lang="en-US" sz="1600" b="1" dirty="0">
                <a:latin typeface="Courier New" pitchFamily="49" charset="0"/>
              </a:rPr>
              <a:t>[(null? </a:t>
            </a:r>
            <a:r>
              <a:rPr lang="en-US" sz="1600" b="1" dirty="0" err="1">
                <a:latin typeface="Courier New" pitchFamily="49" charset="0"/>
              </a:rPr>
              <a:t>slst</a:t>
            </a:r>
            <a:r>
              <a:rPr lang="en-US" sz="1600" b="1" dirty="0">
                <a:latin typeface="Courier New" pitchFamily="49" charset="0"/>
              </a:rPr>
              <a:t>) (find-next-leaf)]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; no non-empty leaf in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                                          ; "car branch";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                                          ;  so we try the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cdr.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</a:t>
            </a:r>
            <a:r>
              <a:rPr lang="en-US" sz="1600" b="1" dirty="0">
                <a:latin typeface="Courier New" pitchFamily="49" charset="0"/>
              </a:rPr>
              <a:t>[else </a:t>
            </a:r>
            <a:r>
              <a:rPr lang="en-US" sz="1600" b="1" dirty="0" err="1">
                <a:latin typeface="Courier New" pitchFamily="49" charset="0"/>
              </a:rPr>
              <a:t>slst</a:t>
            </a:r>
            <a:r>
              <a:rPr lang="en-US" sz="1600" b="1" dirty="0">
                <a:latin typeface="Courier New" pitchFamily="49" charset="0"/>
              </a:rPr>
              <a:t>])))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b="1" dirty="0">
                <a:latin typeface="Courier New" pitchFamily="49" charset="0"/>
              </a:rPr>
              <a:t>(define find-next-leaf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; Go up a level, to the right,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 </a:t>
            </a:r>
            <a:r>
              <a:rPr lang="en-US" sz="1600" b="1" dirty="0">
                <a:latin typeface="Courier New" pitchFamily="49" charset="0"/>
              </a:rPr>
              <a:t> (lambda ()</a:t>
            </a:r>
            <a:r>
              <a:rPr lang="en-US" sz="1600" dirty="0">
                <a:latin typeface="Courier New" pitchFamily="49" charset="0"/>
              </a:rPr>
              <a:t>         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; and then as far left as possible.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</a:t>
            </a:r>
            <a:r>
              <a:rPr lang="en-US" sz="1600" b="1" dirty="0">
                <a:latin typeface="Courier New" pitchFamily="49" charset="0"/>
              </a:rPr>
              <a:t>(if (</a:t>
            </a:r>
            <a:r>
              <a:rPr lang="en-US" sz="1600" b="1" dirty="0" err="1">
                <a:latin typeface="Courier New" pitchFamily="49" charset="0"/>
              </a:rPr>
              <a:t>stk</a:t>
            </a:r>
            <a:r>
              <a:rPr lang="en-US" sz="1600" b="1" dirty="0">
                <a:latin typeface="Courier New" pitchFamily="49" charset="0"/>
              </a:rPr>
              <a:t> 'empty?)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</a:t>
            </a:r>
            <a:r>
              <a:rPr lang="en-US" sz="1600" b="1" dirty="0">
                <a:latin typeface="Courier New" pitchFamily="49" charset="0"/>
              </a:rPr>
              <a:t>#f </a:t>
            </a:r>
            <a:r>
              <a:rPr lang="en-US" sz="1600" dirty="0">
                <a:latin typeface="Courier New" pitchFamily="49" charset="0"/>
              </a:rPr>
              <a:t>    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; all leaves have already been visited.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</a:t>
            </a:r>
            <a:r>
              <a:rPr lang="en-US" sz="1600" b="1" dirty="0">
                <a:latin typeface="Courier New" pitchFamily="49" charset="0"/>
              </a:rPr>
              <a:t> (find-initial-leaf (</a:t>
            </a:r>
            <a:r>
              <a:rPr lang="en-US" sz="1600" b="1" dirty="0" err="1">
                <a:latin typeface="Courier New" pitchFamily="49" charset="0"/>
              </a:rPr>
              <a:t>stk</a:t>
            </a:r>
            <a:r>
              <a:rPr lang="en-US" sz="1600" b="1" dirty="0">
                <a:latin typeface="Courier New" pitchFamily="49" charset="0"/>
              </a:rPr>
              <a:t> 'pop)))))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b="1" dirty="0">
                <a:latin typeface="Courier New" pitchFamily="49" charset="0"/>
              </a:rPr>
              <a:t>(let ([current-element (find-initial-leaf </a:t>
            </a:r>
            <a:r>
              <a:rPr lang="en-US" sz="1600" b="1" dirty="0" err="1">
                <a:latin typeface="Courier New" pitchFamily="49" charset="0"/>
              </a:rPr>
              <a:t>slst</a:t>
            </a:r>
            <a:r>
              <a:rPr lang="en-US" sz="1600" b="1" dirty="0">
                <a:latin typeface="Courier New" pitchFamily="49" charset="0"/>
              </a:rPr>
              <a:t>)])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; This puts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                                                  ; stuff on stk.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 </a:t>
            </a:r>
            <a:r>
              <a:rPr lang="en-US" sz="1600" b="1" dirty="0">
                <a:latin typeface="Courier New" pitchFamily="49" charset="0"/>
              </a:rPr>
              <a:t> (lambda ()</a:t>
            </a: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; The actual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iterator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function that we'll return.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b="1" dirty="0">
                <a:latin typeface="Courier New" pitchFamily="49" charset="0"/>
              </a:rPr>
              <a:t> (let ([return-</a:t>
            </a:r>
            <a:r>
              <a:rPr lang="en-US" sz="1600" b="1" dirty="0" err="1">
                <a:latin typeface="Courier New" pitchFamily="49" charset="0"/>
              </a:rPr>
              <a:t>val</a:t>
            </a:r>
            <a:r>
              <a:rPr lang="en-US" sz="1600" b="1" dirty="0">
                <a:latin typeface="Courier New" pitchFamily="49" charset="0"/>
              </a:rPr>
              <a:t> current-element])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        (set! current-element (find-next-leaf))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        return-</a:t>
            </a:r>
            <a:r>
              <a:rPr lang="en-US" sz="1600" b="1" dirty="0" err="1">
                <a:latin typeface="Courier New" pitchFamily="49" charset="0"/>
              </a:rPr>
              <a:t>val</a:t>
            </a:r>
            <a:r>
              <a:rPr lang="en-US" sz="1600" b="1" dirty="0">
                <a:latin typeface="Courier New" pitchFamily="49" charset="0"/>
              </a:rPr>
              <a:t>))))))</a:t>
            </a:r>
          </a:p>
          <a:p>
            <a:pPr>
              <a:buFontTx/>
              <a:buNone/>
            </a:pPr>
            <a:endParaRPr 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053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915400" cy="1143000"/>
          </a:xfrm>
        </p:spPr>
        <p:txBody>
          <a:bodyPr/>
          <a:lstStyle/>
          <a:p>
            <a:r>
              <a:rPr lang="en-US" sz="4000"/>
              <a:t>For completeness, </a:t>
            </a:r>
            <a:br>
              <a:rPr lang="en-US" sz="4000"/>
            </a:br>
            <a:r>
              <a:rPr lang="en-US" sz="4000"/>
              <a:t>I show the stack constructor 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9359900" cy="442436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(define make-stack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(lambda ()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(let ([stk '()])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 (lambda (msg  . args ) 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  (case msg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    [(empty?) (null? stk)]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    [(push)   (set! stk (cons (car args) 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                              stk))]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    [(pop)    (let ([top (car stk)])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                    (set! stk (cdr stk))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                    top)]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    [else (error 'stack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       "illegal message to stack object: ~a"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       msg)])))))</a:t>
            </a:r>
          </a:p>
        </p:txBody>
      </p:sp>
    </p:spTree>
    <p:extLst>
      <p:ext uri="{BB962C8B-B14F-4D97-AF65-F5344CB8AC3E}">
        <p14:creationId xmlns:p14="http://schemas.microsoft.com/office/powerpoint/2010/main" val="723400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Frank &amp; Ernest - May 19, 2010">
            <a:hlinkClick r:id="rId2" tooltip="Frank &amp; Ernest - May 19, 2010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286000"/>
            <a:ext cx="9003319" cy="274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543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98" y="-228600"/>
            <a:ext cx="8229600" cy="1143000"/>
          </a:xfrm>
        </p:spPr>
        <p:txBody>
          <a:bodyPr/>
          <a:lstStyle/>
          <a:p>
            <a:r>
              <a:rPr lang="en-US" dirty="0"/>
              <a:t>Course evaluations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458200" cy="5715000"/>
          </a:xfrm>
        </p:spPr>
        <p:txBody>
          <a:bodyPr/>
          <a:lstStyle/>
          <a:p>
            <a:r>
              <a:rPr lang="en-US" sz="2400" dirty="0"/>
              <a:t>How have the course and instructor done in helping you meet the course learning objectives?  How can I improve?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2" y="1523999"/>
            <a:ext cx="8702298" cy="555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68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more natural approach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Coroutines.</a:t>
            </a:r>
          </a:p>
          <a:p>
            <a:pPr lvl="1"/>
            <a:r>
              <a:rPr lang="en-US"/>
              <a:t>In contrast to subroutines</a:t>
            </a:r>
          </a:p>
          <a:p>
            <a:r>
              <a:rPr lang="en-US"/>
              <a:t>Monopoly analogy.</a:t>
            </a:r>
          </a:p>
          <a:p>
            <a:r>
              <a:rPr lang="en-US"/>
              <a:t>No concurrency.</a:t>
            </a:r>
          </a:p>
        </p:txBody>
      </p:sp>
    </p:spTree>
    <p:extLst>
      <p:ext uri="{BB962C8B-B14F-4D97-AF65-F5344CB8AC3E}">
        <p14:creationId xmlns:p14="http://schemas.microsoft.com/office/powerpoint/2010/main" val="244619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125538"/>
            <a:ext cx="7086600" cy="914400"/>
          </a:xfrm>
        </p:spPr>
        <p:txBody>
          <a:bodyPr/>
          <a:lstStyle/>
          <a:p>
            <a:r>
              <a:rPr lang="en-US" sz="4000"/>
              <a:t>Examples to illustrate coroutines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12988"/>
            <a:ext cx="8915400" cy="4876800"/>
          </a:xfrm>
        </p:spPr>
        <p:txBody>
          <a:bodyPr/>
          <a:lstStyle/>
          <a:p>
            <a:r>
              <a:rPr lang="en-US" dirty="0"/>
              <a:t>(make-</a:t>
            </a:r>
            <a:r>
              <a:rPr lang="en-US" dirty="0" err="1"/>
              <a:t>coroutine</a:t>
            </a:r>
            <a:r>
              <a:rPr lang="en-US" dirty="0"/>
              <a:t> receiver) creates a </a:t>
            </a:r>
            <a:r>
              <a:rPr lang="en-US" dirty="0" err="1"/>
              <a:t>coroutine</a:t>
            </a:r>
            <a:r>
              <a:rPr lang="en-US" dirty="0"/>
              <a:t> that executes the code in </a:t>
            </a:r>
            <a:r>
              <a:rPr lang="en-US" dirty="0">
                <a:latin typeface="Courier New" pitchFamily="49" charset="0"/>
              </a:rPr>
              <a:t>receiver.</a:t>
            </a:r>
          </a:p>
          <a:p>
            <a:r>
              <a:rPr lang="en-US" dirty="0">
                <a:latin typeface="Courier New" pitchFamily="49" charset="0"/>
              </a:rPr>
              <a:t>(resume </a:t>
            </a:r>
            <a:r>
              <a:rPr lang="en-US" dirty="0" err="1">
                <a:latin typeface="Courier New" pitchFamily="49" charset="0"/>
              </a:rPr>
              <a:t>cor</a:t>
            </a:r>
            <a:r>
              <a:rPr lang="en-US" dirty="0">
                <a:latin typeface="Courier New" pitchFamily="49" charset="0"/>
              </a:rPr>
              <a:t> value) </a:t>
            </a:r>
            <a:r>
              <a:rPr lang="en-US" dirty="0"/>
              <a:t>resumes the </a:t>
            </a:r>
            <a:r>
              <a:rPr lang="en-US" dirty="0" err="1">
                <a:latin typeface="Courier New" pitchFamily="49" charset="0"/>
              </a:rPr>
              <a:t>cor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/>
              <a:t>coroutine</a:t>
            </a:r>
            <a:r>
              <a:rPr lang="en-US" dirty="0"/>
              <a:t>.</a:t>
            </a:r>
          </a:p>
          <a:p>
            <a:pPr lvl="1">
              <a:buFontTx/>
              <a:buNone/>
            </a:pPr>
            <a:r>
              <a:rPr lang="en-US" dirty="0"/>
              <a:t>Examples are </a:t>
            </a:r>
            <a:r>
              <a:rPr lang="en-US"/>
              <a:t>in coroutines.ss</a:t>
            </a:r>
            <a:endParaRPr lang="en-US" dirty="0"/>
          </a:p>
          <a:p>
            <a:pPr lvl="1">
              <a:buFontTx/>
              <a:buNone/>
            </a:pPr>
            <a:r>
              <a:rPr lang="en-US" dirty="0"/>
              <a:t>Running the first example:</a:t>
            </a:r>
          </a:p>
          <a:p>
            <a:pPr lvl="1"/>
            <a:r>
              <a:rPr lang="en-US" dirty="0">
                <a:latin typeface="Courier New" pitchFamily="49" charset="0"/>
              </a:rPr>
              <a:t>&gt;</a:t>
            </a:r>
            <a:r>
              <a:rPr lang="en-US" b="1" dirty="0">
                <a:latin typeface="Courier New" pitchFamily="49" charset="0"/>
              </a:rPr>
              <a:t>(example)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</a:rPr>
              <a:t>1-a 33 2-a 34 1-b 35 2-b 36 1-c 37</a:t>
            </a:r>
          </a:p>
        </p:txBody>
      </p:sp>
    </p:spTree>
    <p:extLst>
      <p:ext uri="{BB962C8B-B14F-4D97-AF65-F5344CB8AC3E}">
        <p14:creationId xmlns:p14="http://schemas.microsoft.com/office/powerpoint/2010/main" val="3384020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4800"/>
            <a:ext cx="89154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Coroutine</a:t>
            </a:r>
            <a:r>
              <a:rPr lang="en-US" sz="2200" b="1" dirty="0">
                <a:solidFill>
                  <a:srgbClr val="FF0000"/>
                </a:solidFill>
              </a:rPr>
              <a:t> example  adapted from EoPL, first edition, Chapter 9</a:t>
            </a:r>
          </a:p>
          <a:p>
            <a:endParaRPr lang="en-US" dirty="0"/>
          </a:p>
          <a:p>
            <a:r>
              <a:rPr lang="en-US" dirty="0"/>
              <a:t>(define example </a:t>
            </a:r>
          </a:p>
          <a:p>
            <a:r>
              <a:rPr lang="en-US" dirty="0"/>
              <a:t>  (lambda ()</a:t>
            </a:r>
          </a:p>
          <a:p>
            <a:r>
              <a:rPr lang="en-US" dirty="0"/>
              <a:t>    (call/cc</a:t>
            </a:r>
          </a:p>
          <a:p>
            <a:r>
              <a:rPr lang="en-US" dirty="0"/>
              <a:t>     (lambda  (return-cont)</a:t>
            </a:r>
          </a:p>
          <a:p>
            <a:r>
              <a:rPr lang="en-US" dirty="0"/>
              <a:t>       (let ([co1 'undefined]</a:t>
            </a:r>
          </a:p>
          <a:p>
            <a:r>
              <a:rPr lang="en-US" dirty="0"/>
              <a:t>             [co2 'undefined])</a:t>
            </a:r>
          </a:p>
          <a:p>
            <a:r>
              <a:rPr lang="en-US" dirty="0"/>
              <a:t>         (set! co1 (make-</a:t>
            </a:r>
            <a:r>
              <a:rPr lang="en-US" dirty="0" err="1"/>
              <a:t>coroutine</a:t>
            </a:r>
            <a:endParaRPr lang="en-US" dirty="0"/>
          </a:p>
          <a:p>
            <a:r>
              <a:rPr lang="en-US" dirty="0"/>
              <a:t>                    (lambda (init-val1)</a:t>
            </a:r>
          </a:p>
          <a:p>
            <a:r>
              <a:rPr lang="en-US" dirty="0"/>
              <a:t>                      (display " 1-a ")</a:t>
            </a:r>
          </a:p>
          <a:p>
            <a:r>
              <a:rPr lang="en-US" dirty="0"/>
              <a:t>                      (display init-val1)</a:t>
            </a:r>
          </a:p>
          <a:p>
            <a:r>
              <a:rPr lang="en-US" dirty="0"/>
              <a:t>                      (set! init-val1</a:t>
            </a:r>
          </a:p>
          <a:p>
            <a:r>
              <a:rPr lang="en-US" dirty="0"/>
              <a:t>                            (resume co2 </a:t>
            </a:r>
            <a:br>
              <a:rPr lang="en-US" dirty="0"/>
            </a:br>
            <a:r>
              <a:rPr lang="en-US" dirty="0"/>
              <a:t>                                          (+ 1 init-val1)))</a:t>
            </a:r>
          </a:p>
          <a:p>
            <a:r>
              <a:rPr lang="en-US" dirty="0"/>
              <a:t>                      (display " 1-b ")</a:t>
            </a:r>
          </a:p>
          <a:p>
            <a:r>
              <a:rPr lang="en-US" dirty="0"/>
              <a:t>                      (display init-val1)</a:t>
            </a:r>
          </a:p>
          <a:p>
            <a:r>
              <a:rPr lang="en-US" dirty="0"/>
              <a:t>                      (set! init-val1</a:t>
            </a:r>
          </a:p>
          <a:p>
            <a:r>
              <a:rPr lang="en-US" dirty="0"/>
              <a:t>                            (resume co2 </a:t>
            </a:r>
            <a:br>
              <a:rPr lang="en-US" dirty="0"/>
            </a:br>
            <a:r>
              <a:rPr lang="en-US" dirty="0"/>
              <a:t>                                          (+ 1 init-val1)))</a:t>
            </a:r>
          </a:p>
          <a:p>
            <a:r>
              <a:rPr lang="en-US" dirty="0"/>
              <a:t>	        (display " 1-c ")</a:t>
            </a:r>
          </a:p>
          <a:p>
            <a:r>
              <a:rPr lang="en-US" dirty="0"/>
              <a:t>                      (return-cont init-val1))))</a:t>
            </a:r>
          </a:p>
          <a:p>
            <a:r>
              <a:rPr lang="en-US" dirty="0"/>
              <a:t>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0" y="838200"/>
            <a:ext cx="441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(set! co2 (make-</a:t>
            </a:r>
            <a:r>
              <a:rPr lang="en-US" dirty="0" err="1"/>
              <a:t>coroutine</a:t>
            </a:r>
            <a:endParaRPr lang="en-US" dirty="0"/>
          </a:p>
          <a:p>
            <a:r>
              <a:rPr lang="en-US" dirty="0"/>
              <a:t>                    (lambda  (init-val2)</a:t>
            </a:r>
          </a:p>
          <a:p>
            <a:r>
              <a:rPr lang="en-US" dirty="0"/>
              <a:t>                      (display " 2-a ")</a:t>
            </a:r>
          </a:p>
          <a:p>
            <a:r>
              <a:rPr lang="en-US" dirty="0"/>
              <a:t>                      (display init-val2)</a:t>
            </a:r>
          </a:p>
          <a:p>
            <a:r>
              <a:rPr lang="en-US" dirty="0"/>
              <a:t>                      (set! init-val2</a:t>
            </a:r>
          </a:p>
          <a:p>
            <a:r>
              <a:rPr lang="en-US" dirty="0"/>
              <a:t>                            (resume co1 </a:t>
            </a:r>
            <a:br>
              <a:rPr lang="en-US" dirty="0"/>
            </a:br>
            <a:r>
              <a:rPr lang="en-US" dirty="0"/>
              <a:t>                                         (+ 1 init-val2)))</a:t>
            </a:r>
          </a:p>
          <a:p>
            <a:r>
              <a:rPr lang="en-US" dirty="0"/>
              <a:t>                      (display " 2-b ")</a:t>
            </a:r>
          </a:p>
          <a:p>
            <a:r>
              <a:rPr lang="en-US" dirty="0"/>
              <a:t>                      (display init-val2)</a:t>
            </a:r>
          </a:p>
          <a:p>
            <a:r>
              <a:rPr lang="en-US" dirty="0"/>
              <a:t>                      (set! init-val2</a:t>
            </a:r>
          </a:p>
          <a:p>
            <a:r>
              <a:rPr lang="en-US" dirty="0"/>
              <a:t>                            (resume co1</a:t>
            </a:r>
            <a:br>
              <a:rPr lang="en-US" dirty="0"/>
            </a:br>
            <a:r>
              <a:rPr lang="en-US" dirty="0"/>
              <a:t>                                         (+ 1 init-val2)))</a:t>
            </a:r>
          </a:p>
          <a:p>
            <a:r>
              <a:rPr lang="en-US" dirty="0"/>
              <a:t>	        (display " 2-c "))))</a:t>
            </a:r>
          </a:p>
          <a:p>
            <a:r>
              <a:rPr lang="en-US" dirty="0"/>
              <a:t>         (co1 33))))))</a:t>
            </a:r>
          </a:p>
          <a:p>
            <a:endParaRPr lang="en-US" dirty="0"/>
          </a:p>
          <a:p>
            <a:r>
              <a:rPr lang="en-US" dirty="0"/>
              <a:t>;; &gt;(example)</a:t>
            </a:r>
          </a:p>
          <a:p>
            <a:r>
              <a:rPr lang="en-US" dirty="0"/>
              <a:t>;;  1-a 33 2-a 34 1-b 35 2-b 36 1-c 37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8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b="1"/>
              <a:t>Coroutine Implementation</a:t>
            </a:r>
            <a:r>
              <a:rPr lang="en-US"/>
              <a:t> 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(define resume 'resume-undefined)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9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(define make-coroutine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(lambda (body)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(let ([local-continuation 'local-continuation-undefined])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(letrec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([newcoroutine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 (lambda  (value) (local-continuation value))]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[localresume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 (lambda  (continuation value)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   (let ([value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           (call/cc (lambda (k)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                      (set! local-continuation k)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                      (continuation value)))])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     (set! resume localresume)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     value))])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(call/cc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(lambda (exit)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(body (localresume exit newcoroutine))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(error 'coroutine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        "fell off end of coroutine")))))))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752600" y="6858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You don’t need to understand all of the details</a:t>
            </a:r>
          </a:p>
        </p:txBody>
      </p:sp>
    </p:spTree>
    <p:extLst>
      <p:ext uri="{BB962C8B-B14F-4D97-AF65-F5344CB8AC3E}">
        <p14:creationId xmlns:p14="http://schemas.microsoft.com/office/powerpoint/2010/main" val="1204496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same-fringe? </a:t>
            </a:r>
            <a:r>
              <a:rPr lang="en-US" i="1" dirty="0"/>
              <a:t>via </a:t>
            </a:r>
            <a:r>
              <a:rPr lang="en-US" dirty="0"/>
              <a:t>coroutines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89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0" y="248483"/>
            <a:ext cx="434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(define make-</a:t>
            </a:r>
            <a:r>
              <a:rPr lang="en-US" dirty="0" err="1"/>
              <a:t>sf</a:t>
            </a:r>
            <a:r>
              <a:rPr lang="en-US" dirty="0"/>
              <a:t>-</a:t>
            </a:r>
            <a:r>
              <a:rPr lang="en-US" dirty="0" err="1"/>
              <a:t>coroutine</a:t>
            </a:r>
            <a:endParaRPr lang="en-US" dirty="0"/>
          </a:p>
          <a:p>
            <a:r>
              <a:rPr lang="en-US" dirty="0"/>
              <a:t>  (lambda (driver tree)</a:t>
            </a:r>
          </a:p>
          <a:p>
            <a:r>
              <a:rPr lang="en-US" dirty="0"/>
              <a:t>    (make-</a:t>
            </a:r>
            <a:r>
              <a:rPr lang="en-US" dirty="0" err="1"/>
              <a:t>coroutine</a:t>
            </a:r>
            <a:endParaRPr lang="en-US" dirty="0"/>
          </a:p>
          <a:p>
            <a:r>
              <a:rPr lang="en-US" dirty="0"/>
              <a:t>     (lambda (init-value)</a:t>
            </a:r>
          </a:p>
          <a:p>
            <a:r>
              <a:rPr lang="en-US" dirty="0"/>
              <a:t>       (letrec ([traverse</a:t>
            </a:r>
          </a:p>
          <a:p>
            <a:r>
              <a:rPr lang="en-US" dirty="0"/>
              <a:t>                 (lambda (tree)</a:t>
            </a:r>
          </a:p>
          <a:p>
            <a:r>
              <a:rPr lang="en-US" dirty="0"/>
              <a:t>                   (if (pair? tree)</a:t>
            </a:r>
          </a:p>
          <a:p>
            <a:r>
              <a:rPr lang="en-US" dirty="0"/>
              <a:t>                       (begin</a:t>
            </a:r>
          </a:p>
          <a:p>
            <a:r>
              <a:rPr lang="en-US" dirty="0"/>
              <a:t>                          (traverse (car tree))</a:t>
            </a:r>
          </a:p>
          <a:p>
            <a:r>
              <a:rPr lang="en-US" dirty="0"/>
              <a:t>                          (if (pair? (</a:t>
            </a:r>
            <a:r>
              <a:rPr lang="en-US" dirty="0" err="1"/>
              <a:t>cdr</a:t>
            </a:r>
            <a:r>
              <a:rPr lang="en-US" dirty="0"/>
              <a:t> tree))</a:t>
            </a:r>
          </a:p>
          <a:p>
            <a:r>
              <a:rPr lang="en-US" dirty="0"/>
              <a:t>                              (traverse (</a:t>
            </a:r>
            <a:r>
              <a:rPr lang="en-US" dirty="0" err="1"/>
              <a:t>cdr</a:t>
            </a:r>
            <a:r>
              <a:rPr lang="en-US" dirty="0"/>
              <a:t> tree))))</a:t>
            </a:r>
          </a:p>
          <a:p>
            <a:r>
              <a:rPr lang="en-US" dirty="0"/>
              <a:t>                       (resume driver tree)))])</a:t>
            </a:r>
          </a:p>
          <a:p>
            <a:r>
              <a:rPr lang="en-US" dirty="0"/>
              <a:t>           (traverse tree)</a:t>
            </a:r>
          </a:p>
          <a:p>
            <a:r>
              <a:rPr lang="en-US" dirty="0"/>
              <a:t>           (resume driver #f))))))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52400"/>
            <a:ext cx="533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(define same-fringe?</a:t>
            </a:r>
          </a:p>
          <a:p>
            <a:r>
              <a:rPr lang="en-US" dirty="0"/>
              <a:t>  (lambda (tree1 tree2)</a:t>
            </a:r>
          </a:p>
          <a:p>
            <a:r>
              <a:rPr lang="en-US" dirty="0"/>
              <a:t>    (call/cc</a:t>
            </a:r>
          </a:p>
          <a:p>
            <a:r>
              <a:rPr lang="en-US" dirty="0"/>
              <a:t>     (lambda (return-cont)</a:t>
            </a:r>
          </a:p>
          <a:p>
            <a:r>
              <a:rPr lang="en-US" dirty="0"/>
              <a:t>       (let ([co1 '()] [co2 '()] [driver '()])</a:t>
            </a:r>
          </a:p>
          <a:p>
            <a:r>
              <a:rPr lang="en-US" dirty="0"/>
              <a:t>         (set! driver</a:t>
            </a:r>
          </a:p>
          <a:p>
            <a:r>
              <a:rPr lang="en-US" dirty="0"/>
              <a:t>               (make-</a:t>
            </a:r>
            <a:r>
              <a:rPr lang="en-US" dirty="0" err="1"/>
              <a:t>coroutine</a:t>
            </a:r>
            <a:endParaRPr lang="en-US" dirty="0"/>
          </a:p>
          <a:p>
            <a:r>
              <a:rPr lang="en-US" dirty="0"/>
              <a:t>                (lambda (init-value)</a:t>
            </a:r>
          </a:p>
          <a:p>
            <a:r>
              <a:rPr lang="en-US" dirty="0"/>
              <a:t>                  (let loop ()</a:t>
            </a:r>
          </a:p>
          <a:p>
            <a:r>
              <a:rPr lang="en-US" dirty="0"/>
              <a:t>                    (let ([leaf1 (resume co1 </a:t>
            </a:r>
            <a:br>
              <a:rPr lang="en-US" dirty="0"/>
            </a:br>
            <a:r>
              <a:rPr lang="en-US" dirty="0"/>
              <a:t>                                                   '</a:t>
            </a:r>
            <a:r>
              <a:rPr lang="en-US" dirty="0" err="1"/>
              <a:t>whocares</a:t>
            </a:r>
            <a:r>
              <a:rPr lang="en-US" dirty="0"/>
              <a:t>)]</a:t>
            </a:r>
          </a:p>
          <a:p>
            <a:r>
              <a:rPr lang="en-US" dirty="0"/>
              <a:t>                          [leaf2 (resume co2 </a:t>
            </a:r>
          </a:p>
          <a:p>
            <a:r>
              <a:rPr lang="en-US" dirty="0"/>
              <a:t>                                                   'whocare2)])</a:t>
            </a:r>
          </a:p>
          <a:p>
            <a:r>
              <a:rPr lang="en-US" dirty="0"/>
              <a:t>                      (if (equal? leaf1 leaf2)</a:t>
            </a:r>
          </a:p>
          <a:p>
            <a:r>
              <a:rPr lang="en-US" dirty="0"/>
              <a:t>                          (if (</a:t>
            </a:r>
            <a:r>
              <a:rPr lang="en-US" dirty="0" err="1"/>
              <a:t>eq</a:t>
            </a:r>
            <a:r>
              <a:rPr lang="en-US" dirty="0"/>
              <a:t>? leaf1 #f) </a:t>
            </a:r>
            <a:br>
              <a:rPr lang="en-US" dirty="0"/>
            </a:br>
            <a:r>
              <a:rPr lang="en-US" dirty="0"/>
              <a:t>                              (return-cont #t) </a:t>
            </a:r>
          </a:p>
          <a:p>
            <a:r>
              <a:rPr lang="en-US" dirty="0"/>
              <a:t>                              (loop))</a:t>
            </a:r>
          </a:p>
          <a:p>
            <a:r>
              <a:rPr lang="en-US" dirty="0"/>
              <a:t>                          (return-cont #f)))))))</a:t>
            </a:r>
          </a:p>
          <a:p>
            <a:r>
              <a:rPr lang="en-US" dirty="0"/>
              <a:t>         (set! co1 (make-</a:t>
            </a:r>
            <a:r>
              <a:rPr lang="en-US" dirty="0" err="1"/>
              <a:t>sf</a:t>
            </a:r>
            <a:r>
              <a:rPr lang="en-US" dirty="0"/>
              <a:t>-</a:t>
            </a:r>
            <a:r>
              <a:rPr lang="en-US" dirty="0" err="1"/>
              <a:t>coroutine</a:t>
            </a:r>
            <a:r>
              <a:rPr lang="en-US" dirty="0"/>
              <a:t> driver tree1))</a:t>
            </a:r>
          </a:p>
          <a:p>
            <a:r>
              <a:rPr lang="en-US" dirty="0"/>
              <a:t>         (set! co2 (make-</a:t>
            </a:r>
            <a:r>
              <a:rPr lang="en-US" dirty="0" err="1"/>
              <a:t>sf</a:t>
            </a:r>
            <a:r>
              <a:rPr lang="en-US" dirty="0"/>
              <a:t>-</a:t>
            </a:r>
            <a:r>
              <a:rPr lang="en-US" dirty="0" err="1"/>
              <a:t>coroutine</a:t>
            </a:r>
            <a:r>
              <a:rPr lang="en-US" dirty="0"/>
              <a:t> driver tree2))</a:t>
            </a:r>
          </a:p>
          <a:p>
            <a:r>
              <a:rPr lang="en-US" dirty="0"/>
              <a:t>         (driver '</a:t>
            </a:r>
            <a:r>
              <a:rPr lang="en-US" dirty="0" err="1"/>
              <a:t>Whatsittoya</a:t>
            </a:r>
            <a:r>
              <a:rPr lang="en-US" dirty="0"/>
              <a:t>?))))))</a:t>
            </a:r>
          </a:p>
        </p:txBody>
      </p:sp>
    </p:spTree>
    <p:extLst>
      <p:ext uri="{BB962C8B-B14F-4D97-AF65-F5344CB8AC3E}">
        <p14:creationId xmlns:p14="http://schemas.microsoft.com/office/powerpoint/2010/main" val="110952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600" dirty="0"/>
              <a:t>Course Evals – perhaps address some of these: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r>
              <a:rPr lang="en-US" dirty="0"/>
              <a:t>What would you change?</a:t>
            </a:r>
          </a:p>
          <a:p>
            <a:r>
              <a:rPr lang="en-US" dirty="0"/>
              <a:t>Is there something that you would hate if we changed it?</a:t>
            </a:r>
          </a:p>
          <a:p>
            <a:r>
              <a:rPr lang="en-US" dirty="0"/>
              <a:t>Is "mandatory partners" for the project a good idea?</a:t>
            </a:r>
          </a:p>
          <a:p>
            <a:pPr lvl="1"/>
            <a:r>
              <a:rPr lang="en-US" dirty="0"/>
              <a:t>Should anyone who wishes to do so be allowed to "go solo"?</a:t>
            </a:r>
          </a:p>
          <a:p>
            <a:pPr lvl="1"/>
            <a:r>
              <a:rPr lang="en-US" dirty="0"/>
              <a:t>What about requiring everyone to do the interpreter alone?  Would you have learned more?</a:t>
            </a:r>
          </a:p>
        </p:txBody>
      </p:sp>
    </p:spTree>
    <p:extLst>
      <p:ext uri="{BB962C8B-B14F-4D97-AF65-F5344CB8AC3E}">
        <p14:creationId xmlns:p14="http://schemas.microsoft.com/office/powerpoint/2010/main" val="281325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29AC-66BE-4808-92B5-077A002B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E0F90-BE9C-4C26-BEE7-F2194128A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part (a lot of it will be about call/cc and continuations)  </a:t>
            </a:r>
            <a:r>
              <a:rPr lang="en-US" sz="2800" dirty="0">
                <a:solidFill>
                  <a:srgbClr val="FF0000"/>
                </a:solidFill>
              </a:rPr>
              <a:t>65-75 points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Written interpreter part </a:t>
            </a:r>
            <a:br>
              <a:rPr lang="en-US" dirty="0"/>
            </a:br>
            <a:r>
              <a:rPr lang="en-US" dirty="0"/>
              <a:t>(details on next slide) </a:t>
            </a:r>
            <a:r>
              <a:rPr lang="en-US" sz="2800" dirty="0">
                <a:solidFill>
                  <a:srgbClr val="FF0000"/>
                </a:solidFill>
              </a:rPr>
              <a:t>20-35 points</a:t>
            </a:r>
          </a:p>
          <a:p>
            <a:r>
              <a:rPr lang="en-US" dirty="0"/>
              <a:t>Computer part – Write and debug code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15-35 points</a:t>
            </a:r>
          </a:p>
          <a:p>
            <a:r>
              <a:rPr lang="en-US" dirty="0"/>
              <a:t>Total – </a:t>
            </a:r>
            <a:r>
              <a:rPr lang="en-US" sz="2800" dirty="0">
                <a:solidFill>
                  <a:srgbClr val="FF0000"/>
                </a:solidFill>
              </a:rPr>
              <a:t>120 points</a:t>
            </a:r>
          </a:p>
          <a:p>
            <a:r>
              <a:rPr lang="en-US" sz="2800" dirty="0"/>
              <a:t>Exam 1 was 80 points, Exam 2 was 100 points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95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330F-9292-425E-8745-EE22E79A4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Written Interpreter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08E38-8B07-4B7E-82FE-D0ED35F5F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4525963"/>
          </a:xfrm>
        </p:spPr>
        <p:txBody>
          <a:bodyPr/>
          <a:lstStyle/>
          <a:p>
            <a:r>
              <a:rPr lang="en-US" sz="2800" dirty="0"/>
              <a:t>Bring printouts of your A17a and A18 interpreters (A18a is sufficient, but you can bring A18b if you prefer).</a:t>
            </a:r>
          </a:p>
          <a:p>
            <a:r>
              <a:rPr lang="en-US" sz="2800" dirty="0"/>
              <a:t>Should be the same code that you submitted to the grading server for those assignments.  It’s okay if some parts don’t work perfectly.</a:t>
            </a:r>
          </a:p>
          <a:p>
            <a:r>
              <a:rPr lang="en-US" sz="2800" dirty="0"/>
              <a:t>Print 2-sided to save paper. Number the pages.</a:t>
            </a:r>
            <a:br>
              <a:rPr lang="en-US" sz="2800" dirty="0"/>
            </a:br>
            <a:r>
              <a:rPr lang="en-US" sz="2800" dirty="0"/>
              <a:t>You can write the numbers by hand.  </a:t>
            </a:r>
          </a:p>
          <a:p>
            <a:r>
              <a:rPr lang="en-US" sz="2800" dirty="0"/>
              <a:t>You will be asked to write (on one or both of those printouts) the code changes/additions that are needed to add new feature(s) to the interpreted language.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966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COroutines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7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reference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7772400" cy="4038600"/>
          </a:xfrm>
        </p:spPr>
        <p:txBody>
          <a:bodyPr/>
          <a:lstStyle/>
          <a:p>
            <a:r>
              <a:rPr lang="en-US" sz="3600" dirty="0"/>
              <a:t>Teach Yourself Scheme in </a:t>
            </a:r>
            <a:r>
              <a:rPr lang="en-US" sz="3600" dirty="0" err="1"/>
              <a:t>Fixnum</a:t>
            </a:r>
            <a:r>
              <a:rPr lang="en-US" sz="3600" dirty="0"/>
              <a:t> days by </a:t>
            </a:r>
            <a:r>
              <a:rPr lang="en-US" sz="3600" dirty="0" err="1"/>
              <a:t>Dorai</a:t>
            </a:r>
            <a:r>
              <a:rPr lang="en-US" sz="3600" dirty="0"/>
              <a:t> </a:t>
            </a:r>
            <a:r>
              <a:rPr lang="en-US" sz="3600" dirty="0" err="1"/>
              <a:t>Sitaram</a:t>
            </a:r>
            <a:endParaRPr lang="en-US" sz="3600" dirty="0"/>
          </a:p>
          <a:p>
            <a:pPr lvl="1"/>
            <a:r>
              <a:rPr lang="en-US" dirty="0" err="1"/>
              <a:t>Coroutine</a:t>
            </a:r>
            <a:r>
              <a:rPr lang="en-US" dirty="0"/>
              <a:t> presentation somewhat similar to this one.</a:t>
            </a:r>
            <a:endParaRPr lang="en-US" sz="3600" dirty="0"/>
          </a:p>
          <a:p>
            <a:r>
              <a:rPr lang="en-US" sz="3600" dirty="0">
                <a:hlinkClick r:id="rId3"/>
              </a:rPr>
              <a:t>http://ds26gte.github.io/tyscheme/index.html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536092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Same-fringe problem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6934200" cy="3581400"/>
          </a:xfrm>
        </p:spPr>
        <p:txBody>
          <a:bodyPr/>
          <a:lstStyle/>
          <a:p>
            <a:pPr>
              <a:spcBef>
                <a:spcPct val="5000"/>
              </a:spcBef>
            </a:pPr>
            <a:r>
              <a:rPr lang="en-US" sz="2800" b="1" dirty="0"/>
              <a:t>same-fringe?</a:t>
            </a:r>
            <a:r>
              <a:rPr lang="en-US" sz="2800" dirty="0"/>
              <a:t> takes two </a:t>
            </a:r>
            <a:r>
              <a:rPr lang="en-US" sz="2800" dirty="0" err="1"/>
              <a:t>sn</a:t>
            </a:r>
            <a:r>
              <a:rPr lang="en-US" sz="2800" dirty="0"/>
              <a:t>-lists and determines whether their leaf nodes (in a pre-order traversal) are the same (and in the same order).</a:t>
            </a:r>
          </a:p>
          <a:p>
            <a:pPr>
              <a:spcBef>
                <a:spcPct val="5000"/>
              </a:spcBef>
            </a:pPr>
            <a:r>
              <a:rPr lang="en-US" sz="2800" dirty="0"/>
              <a:t> See next slide for examples.</a:t>
            </a:r>
          </a:p>
          <a:p>
            <a:pPr>
              <a:spcBef>
                <a:spcPct val="5000"/>
              </a:spcBef>
            </a:pPr>
            <a:r>
              <a:rPr lang="en-US" sz="2800" dirty="0"/>
              <a:t>Note that a slight extension of </a:t>
            </a:r>
            <a:r>
              <a:rPr lang="en-US" sz="2800" dirty="0" err="1"/>
              <a:t>sn</a:t>
            </a:r>
            <a:r>
              <a:rPr lang="en-US" sz="2800" dirty="0"/>
              <a:t>-lists is allowed, where the “</a:t>
            </a:r>
            <a:r>
              <a:rPr lang="en-US" sz="2800" dirty="0" err="1"/>
              <a:t>sn</a:t>
            </a:r>
            <a:r>
              <a:rPr lang="en-US" sz="2800" dirty="0"/>
              <a:t>-list” can just be a single number or symbol.</a:t>
            </a:r>
          </a:p>
        </p:txBody>
      </p:sp>
    </p:spTree>
    <p:extLst>
      <p:ext uri="{BB962C8B-B14F-4D97-AF65-F5344CB8AC3E}">
        <p14:creationId xmlns:p14="http://schemas.microsoft.com/office/powerpoint/2010/main" val="16068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0" y="304800"/>
            <a:ext cx="7086600" cy="309563"/>
          </a:xfrm>
        </p:spPr>
        <p:txBody>
          <a:bodyPr/>
          <a:lstStyle/>
          <a:p>
            <a:r>
              <a:rPr lang="en-US" sz="4000"/>
              <a:t>same-fringe examples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391400" cy="5105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&gt; </a:t>
            </a:r>
            <a:r>
              <a:rPr lang="en-US" sz="2400" b="1" dirty="0">
                <a:latin typeface="Courier New" pitchFamily="49" charset="0"/>
              </a:rPr>
              <a:t>(same-fringe? '((1 2 (3) () () 4))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'(1 (((2 ((3) 4))))))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#t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</a:rPr>
              <a:t>(same-fringe? '((1 2 (3) () () 4))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'(1 (((2 ((3) 5))))))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#f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</a:rPr>
              <a:t>(same-fringe? '((1 2 (3) () () 4))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'(1 (((2 ((3) ))))))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#f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</a:rPr>
              <a:t>(same-fringe? '((1 2 (3) () () 4))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'(1 (((2 ((3) 4 5))))))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#f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</a:rPr>
              <a:t>(same-fringe? '2 '3)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#f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</a:rPr>
              <a:t>(same-fringe? '2 '2)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#t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CE1220-259E-41E5-AB3F-3F4387BF6F25}"/>
              </a:ext>
            </a:extLst>
          </p:cNvPr>
          <p:cNvSpPr txBox="1"/>
          <p:nvPr/>
        </p:nvSpPr>
        <p:spPr>
          <a:xfrm>
            <a:off x="5410200" y="4876800"/>
            <a:ext cx="373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How would you write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same-fringe?</a:t>
            </a:r>
            <a:r>
              <a:rPr lang="en-US" sz="2800" b="1" dirty="0">
                <a:solidFill>
                  <a:srgbClr val="FF0000"/>
                </a:solidFill>
              </a:rPr>
              <a:t> if you only had 2 minutes to do it?</a:t>
            </a:r>
          </a:p>
          <a:p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01177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8056</TotalTime>
  <Words>1369</Words>
  <Application>Microsoft Office PowerPoint</Application>
  <PresentationFormat>On-screen Show (4:3)</PresentationFormat>
  <Paragraphs>253</Paragraphs>
  <Slides>25</Slides>
  <Notes>3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Courier New</vt:lpstr>
      <vt:lpstr>Wingdings</vt:lpstr>
      <vt:lpstr>Default Design</vt:lpstr>
      <vt:lpstr>CSSE 304   Day 38 </vt:lpstr>
      <vt:lpstr>Course evaluations</vt:lpstr>
      <vt:lpstr>Course Evals – perhaps address some of these: </vt:lpstr>
      <vt:lpstr>Final exam format</vt:lpstr>
      <vt:lpstr>Written Interpreter Part</vt:lpstr>
      <vt:lpstr>COroutines</vt:lpstr>
      <vt:lpstr>A reference</vt:lpstr>
      <vt:lpstr>Same-fringe problem</vt:lpstr>
      <vt:lpstr>same-fringe examples</vt:lpstr>
      <vt:lpstr>A short, simple way to write same-fringe?</vt:lpstr>
      <vt:lpstr>A traditional approach  to same-fringe?</vt:lpstr>
      <vt:lpstr>Example of iterator behavior</vt:lpstr>
      <vt:lpstr>Once we can make iterators, same-fringe? is relatively easy.</vt:lpstr>
      <vt:lpstr>same-fringe? code</vt:lpstr>
      <vt:lpstr>Writing the iterator</vt:lpstr>
      <vt:lpstr>Writing a preorder iterator</vt:lpstr>
      <vt:lpstr>PowerPoint Presentation</vt:lpstr>
      <vt:lpstr>For completeness,  I show the stack constructor </vt:lpstr>
      <vt:lpstr>Interlude</vt:lpstr>
      <vt:lpstr>A more natural approach</vt:lpstr>
      <vt:lpstr>Examples to illustrate coroutines</vt:lpstr>
      <vt:lpstr>PowerPoint Presentation</vt:lpstr>
      <vt:lpstr>Coroutine Implementation </vt:lpstr>
      <vt:lpstr>same-fringe? via coroutines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Claude Anderson</cp:lastModifiedBy>
  <cp:revision>98</cp:revision>
  <cp:lastPrinted>2019-02-12T11:40:23Z</cp:lastPrinted>
  <dcterms:created xsi:type="dcterms:W3CDTF">2003-10-20T17:10:23Z</dcterms:created>
  <dcterms:modified xsi:type="dcterms:W3CDTF">2019-02-12T16:40:10Z</dcterms:modified>
</cp:coreProperties>
</file>