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56" r:id="rId2"/>
    <p:sldId id="444" r:id="rId3"/>
    <p:sldId id="360" r:id="rId4"/>
    <p:sldId id="406" r:id="rId5"/>
    <p:sldId id="407" r:id="rId6"/>
    <p:sldId id="408" r:id="rId7"/>
    <p:sldId id="409" r:id="rId8"/>
    <p:sldId id="410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45" r:id="rId17"/>
    <p:sldId id="418" r:id="rId18"/>
    <p:sldId id="439" r:id="rId19"/>
    <p:sldId id="423" r:id="rId20"/>
    <p:sldId id="424" r:id="rId21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3300"/>
    <a:srgbClr val="00339A"/>
    <a:srgbClr val="003296"/>
    <a:srgbClr val="99CCFF"/>
    <a:srgbClr val="CCFFFF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36" autoAdjust="0"/>
    <p:restoredTop sz="85754" autoAdjust="0"/>
  </p:normalViewPr>
  <p:slideViewPr>
    <p:cSldViewPr>
      <p:cViewPr varScale="1">
        <p:scale>
          <a:sx n="98" d="100"/>
          <a:sy n="98" d="100"/>
        </p:scale>
        <p:origin x="26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9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2"/>
            <a:ext cx="3170904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t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defTabSz="965786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4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8" tIns="48328" rIns="96658" bIns="48328" numCol="1" anchor="b" anchorCtr="0" compatLnSpc="1">
            <a:prstTxWarp prst="textNoShape">
              <a:avLst/>
            </a:prstTxWarp>
          </a:bodyPr>
          <a:lstStyle>
            <a:lvl1pPr algn="r" defTabSz="965786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014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2/8/2021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82" tIns="46590" rIns="93182" bIns="4659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8"/>
            <a:ext cx="5852653" cy="4320966"/>
          </a:xfrm>
          <a:prstGeom prst="rect">
            <a:avLst/>
          </a:prstGeom>
        </p:spPr>
        <p:txBody>
          <a:bodyPr vert="horz" lIns="93182" tIns="46590" rIns="93182" bIns="4659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35"/>
            <a:ext cx="3169675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4" cy="479634"/>
          </a:xfrm>
          <a:prstGeom prst="rect">
            <a:avLst/>
          </a:prstGeom>
        </p:spPr>
        <p:txBody>
          <a:bodyPr vert="horz" lIns="93182" tIns="46590" rIns="93182" bIns="46590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75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55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41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Solution code is in SVN/304/</a:t>
            </a:r>
            <a:r>
              <a:rPr lang="en-US" dirty="0" err="1"/>
              <a:t>SchemeSource</a:t>
            </a:r>
            <a:r>
              <a:rPr lang="en-US" dirty="0"/>
              <a:t>/imperative-form.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893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371601"/>
            <a:ext cx="7772400" cy="1470025"/>
          </a:xfrm>
        </p:spPr>
        <p:txBody>
          <a:bodyPr anchor="ctr"/>
          <a:lstStyle/>
          <a:p>
            <a:r>
              <a:rPr lang="en-US" altLang="en-US" sz="3600" dirty="0"/>
              <a:t>CSSE 304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2667000"/>
            <a:ext cx="6400800" cy="1752600"/>
          </a:xfrm>
        </p:spPr>
        <p:txBody>
          <a:bodyPr/>
          <a:lstStyle/>
          <a:p>
            <a:r>
              <a:rPr lang="en-US" altLang="en-US" sz="2800" dirty="0"/>
              <a:t>Day 34</a:t>
            </a:r>
          </a:p>
          <a:p>
            <a:r>
              <a:rPr lang="en-US" altLang="en-US" sz="2800" dirty="0"/>
              <a:t>Imperative form</a:t>
            </a:r>
          </a:p>
          <a:p>
            <a:endParaRPr lang="en-US" altLang="en-US" sz="2800" dirty="0"/>
          </a:p>
        </p:txBody>
      </p:sp>
      <p:pic>
        <p:nvPicPr>
          <p:cNvPr id="3076" name="Picture 4" descr="monkey_using_typewriter_hg_clr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815" y="3200400"/>
            <a:ext cx="333375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29492" y="4419600"/>
            <a:ext cx="551910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>
                <a:solidFill>
                  <a:srgbClr val="FF0000"/>
                </a:solidFill>
              </a:rPr>
              <a:t>Has your mind been stretched so far this term?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CF349-EDF6-44CE-AEB9-CC8EB6D4CB50}"/>
              </a:ext>
            </a:extLst>
          </p:cNvPr>
          <p:cNvSpPr txBox="1"/>
          <p:nvPr/>
        </p:nvSpPr>
        <p:spPr>
          <a:xfrm>
            <a:off x="1447800" y="457200"/>
            <a:ext cx="9296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Live  coding today:</a:t>
            </a:r>
            <a:r>
              <a:rPr lang="en-US" sz="2800" dirty="0"/>
              <a:t>  Live-in-class/Day34_and_35</a:t>
            </a:r>
          </a:p>
          <a:p>
            <a:r>
              <a:rPr lang="en-US" sz="2800" dirty="0">
                <a:solidFill>
                  <a:srgbClr val="FF0000"/>
                </a:solidFill>
              </a:rPr>
              <a:t>Starting code:  </a:t>
            </a:r>
            <a:r>
              <a:rPr lang="en-US" sz="2800" dirty="0"/>
              <a:t>5-reverse-imperative.-starting-code.ss</a:t>
            </a:r>
          </a:p>
        </p:txBody>
      </p:sp>
    </p:spTree>
    <p:extLst>
      <p:ext uri="{BB962C8B-B14F-4D97-AF65-F5344CB8AC3E}">
        <p14:creationId xmlns:p14="http://schemas.microsoft.com/office/powerpoint/2010/main" val="1785810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6DB74B-4BC6-4F9B-AD94-1A0AD8F0D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9067800" cy="5727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F0CE95-717F-4CA9-A1E1-EC814086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6172200"/>
            <a:ext cx="5369312" cy="685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C4715A-2C55-4BAD-9640-3AA496AD9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838200"/>
            <a:ext cx="7802918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D02538-D0C4-4677-A73E-7394BA73E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248" y="1"/>
            <a:ext cx="72950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018D30-7EBE-4119-AA9F-3D12B4BAA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1" y="228600"/>
            <a:ext cx="76581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  <a:spcBef>
                <a:spcPts val="2400"/>
              </a:spcBef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11506200" cy="4876800"/>
          </a:xfrm>
        </p:spPr>
        <p:txBody>
          <a:bodyPr/>
          <a:lstStyle/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called in tail-position, so they do not need to return.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All substantial procedures will be thunks (procedures that take  no arguments), thus there is no need to have stack frames that hold parameters.  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Thus each substantial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pPr>
              <a:spcBef>
                <a:spcPts val="2400"/>
              </a:spcBef>
            </a:pPr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BFF5E-EE3A-4EB6-9181-CC87C1BD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 to imperative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F9E19-203E-4307-8A85-14C460188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2400"/>
              </a:spcBef>
            </a:pPr>
            <a:r>
              <a:rPr lang="en-US" dirty="0"/>
              <a:t>Get the code for your section from Live-in-class.</a:t>
            </a:r>
          </a:p>
          <a:p>
            <a:pPr>
              <a:spcBef>
                <a:spcPts val="2400"/>
              </a:spcBef>
            </a:pPr>
            <a:r>
              <a:rPr lang="en-US" dirty="0"/>
              <a:t>Transform to imperative form.</a:t>
            </a:r>
          </a:p>
          <a:p>
            <a:pPr>
              <a:spcBef>
                <a:spcPts val="2400"/>
              </a:spcBef>
            </a:pPr>
            <a:r>
              <a:rPr lang="en-US" dirty="0"/>
              <a:t>Be sure to look at the tracing mechanism.</a:t>
            </a:r>
          </a:p>
        </p:txBody>
      </p:sp>
    </p:spTree>
    <p:extLst>
      <p:ext uri="{BB962C8B-B14F-4D97-AF65-F5344CB8AC3E}">
        <p14:creationId xmlns:p14="http://schemas.microsoft.com/office/powerpoint/2010/main" val="390430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280720"/>
            <a:ext cx="6172200" cy="457200"/>
          </a:xfrm>
        </p:spPr>
        <p:txBody>
          <a:bodyPr/>
          <a:lstStyle/>
          <a:p>
            <a:r>
              <a:rPr lang="en-US" altLang="en-US" sz="3600" dirty="0"/>
              <a:t>Imperative form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0600"/>
            <a:ext cx="9144000" cy="538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810000" y="1524001"/>
            <a:ext cx="3200400" cy="1323439"/>
          </a:xfrm>
          <a:prstGeom prst="rect">
            <a:avLst/>
          </a:prstGeom>
          <a:noFill/>
          <a:ln w="254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can do the same set of transformations to our interpreter (but we won’t. )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D841C717-873E-4C8E-89BB-F9D2C0A75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1"/>
            <a:ext cx="1524000" cy="2554545"/>
          </a:xfrm>
          <a:prstGeom prst="rect">
            <a:avLst/>
          </a:prstGeom>
          <a:solidFill>
            <a:schemeClr val="bg1"/>
          </a:solidFill>
          <a:ln w="25400">
            <a:solidFill>
              <a:srgbClr val="FF9933"/>
            </a:solidFill>
            <a:miter lim="800000"/>
            <a:headEnd/>
            <a:tailEnd/>
          </a:ln>
          <a:effectLst/>
          <a:ex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rgbClr val="990099"/>
                </a:solidFill>
              </a:rPr>
              <a:t>We could use global variables and procedures instead of let and letrec</a:t>
            </a:r>
          </a:p>
        </p:txBody>
      </p:sp>
    </p:spTree>
    <p:extLst>
      <p:ext uri="{BB962C8B-B14F-4D97-AF65-F5344CB8AC3E}">
        <p14:creationId xmlns:p14="http://schemas.microsoft.com/office/powerpoint/2010/main" val="146241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1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dirty="0"/>
              <a:t>Details of a transformation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685801"/>
            <a:ext cx="4267200" cy="10232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685800"/>
            <a:ext cx="4124325" cy="1619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3277734"/>
            <a:ext cx="4312699" cy="20562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4602" y="3083614"/>
            <a:ext cx="3637598" cy="3621986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>
            <a:off x="5638800" y="2438400"/>
            <a:ext cx="8382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981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dirty="0"/>
              <a:t>Where does this leave us?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90800" y="914400"/>
            <a:ext cx="7772400" cy="4648200"/>
          </a:xfrm>
        </p:spPr>
        <p:txBody>
          <a:bodyPr/>
          <a:lstStyle/>
          <a:p>
            <a:r>
              <a:rPr lang="en-US" altLang="en-US" dirty="0"/>
              <a:t>All we really need in order to implement things in this style:</a:t>
            </a:r>
          </a:p>
          <a:p>
            <a:pPr lvl="1"/>
            <a:r>
              <a:rPr lang="en-US" altLang="en-US" dirty="0"/>
              <a:t>implementations of the basic data types (numbers, lists, etc.) and prim-procs</a:t>
            </a:r>
          </a:p>
          <a:p>
            <a:pPr lvl="1"/>
            <a:r>
              <a:rPr lang="en-US" altLang="en-US" dirty="0"/>
              <a:t>record structures</a:t>
            </a:r>
          </a:p>
          <a:p>
            <a:pPr lvl="1"/>
            <a:r>
              <a:rPr lang="en-US" altLang="en-US" dirty="0"/>
              <a:t>variable assignment</a:t>
            </a:r>
          </a:p>
          <a:p>
            <a:pPr lvl="1"/>
            <a:r>
              <a:rPr lang="en-US" altLang="en-US" dirty="0"/>
              <a:t>if</a:t>
            </a:r>
          </a:p>
          <a:p>
            <a:pPr lvl="1"/>
            <a:r>
              <a:rPr lang="en-US" altLang="en-US" dirty="0"/>
              <a:t>go to</a:t>
            </a:r>
          </a:p>
          <a:p>
            <a:pPr lvl="1"/>
            <a:r>
              <a:rPr lang="en-US" altLang="en-US" dirty="0"/>
              <a:t>begin</a:t>
            </a:r>
          </a:p>
          <a:p>
            <a:r>
              <a:rPr lang="en-US" altLang="en-US" dirty="0"/>
              <a:t>Then we could implement our interpreter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389656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B9A05F-2F98-4FB5-8021-513117EAD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Imperative form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557FABE-AE4D-45A3-A896-99E5BC80D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As close to C or Assembly Language as we can get in Scheme</a:t>
            </a:r>
          </a:p>
        </p:txBody>
      </p:sp>
    </p:spTree>
    <p:extLst>
      <p:ext uri="{BB962C8B-B14F-4D97-AF65-F5344CB8AC3E}">
        <p14:creationId xmlns:p14="http://schemas.microsoft.com/office/powerpoint/2010/main" val="3067851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1"/>
            <a:ext cx="8686800" cy="4525963"/>
          </a:xfrm>
        </p:spPr>
        <p:txBody>
          <a:bodyPr/>
          <a:lstStyle/>
          <a:p>
            <a:r>
              <a:rPr lang="en-US" altLang="en-US" dirty="0"/>
              <a:t>Start with another small piece of recursive code, and apply all of these transformations to get it into imperative form.</a:t>
            </a:r>
          </a:p>
          <a:p>
            <a:r>
              <a:rPr lang="en-US" altLang="en-US" dirty="0"/>
              <a:t>You may be asked to do this on the final exam.</a:t>
            </a:r>
          </a:p>
          <a:p>
            <a:r>
              <a:rPr lang="en-US" altLang="en-US" strike="sngStrike" dirty="0"/>
              <a:t>You’ll write imperative-form code for A19</a:t>
            </a:r>
            <a:r>
              <a:rPr lang="en-US" altLang="en-US" dirty="0"/>
              <a:t>.</a:t>
            </a:r>
          </a:p>
          <a:p>
            <a:r>
              <a:rPr lang="en-US" altLang="en-US" strike="sngStrike" dirty="0"/>
              <a:t>A19 is an individual assignment</a:t>
            </a:r>
          </a:p>
        </p:txBody>
      </p:sp>
    </p:spTree>
    <p:extLst>
      <p:ext uri="{BB962C8B-B14F-4D97-AF65-F5344CB8AC3E}">
        <p14:creationId xmlns:p14="http://schemas.microsoft.com/office/powerpoint/2010/main" val="1587745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1600" y="1981200"/>
            <a:ext cx="9448800" cy="4876800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Scheme is a great language to use when implementing an interpreter.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But does it do too much for us?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Could we easily write the Assignment 18 interpreter in a simpler language?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en-US" dirty="0"/>
              <a:t>The interpreter involves a lot of code, so we will look at transforming a simple example.  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same ideas will work to transform the interpreter, but most of you don’t have time to do that this term.</a:t>
            </a:r>
          </a:p>
          <a:p>
            <a:pPr>
              <a:spcBef>
                <a:spcPts val="1800"/>
              </a:spcBef>
            </a:pPr>
            <a:r>
              <a:rPr lang="en-US" altLang="en-US" dirty="0"/>
              <a:t>The code in these slides is linked from today’s Resources column in the Schedule Page.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  <a:ex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1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9C4AA1-7370-465E-920A-BCF431B9D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963769"/>
            <a:ext cx="8839200" cy="605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FB4D0F-E33A-4DD5-948B-2CC94F548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66" y="990600"/>
            <a:ext cx="9113134" cy="4988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8759D7-EB9B-4E54-8923-9D70B7D34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4866" y="6040021"/>
            <a:ext cx="5583596" cy="8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10521</TotalTime>
  <Words>1290</Words>
  <Application>Microsoft Office PowerPoint</Application>
  <PresentationFormat>Widescreen</PresentationFormat>
  <Paragraphs>159</Paragraphs>
  <Slides>20</Slides>
  <Notes>6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 New</vt:lpstr>
      <vt:lpstr>Default Design</vt:lpstr>
      <vt:lpstr>CSSE 304</vt:lpstr>
      <vt:lpstr>Imperative form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  <vt:lpstr>Transform to imperative form</vt:lpstr>
      <vt:lpstr>Imperative form</vt:lpstr>
      <vt:lpstr>Details of a transformation</vt:lpstr>
      <vt:lpstr>Where does this leave us?</vt:lpstr>
      <vt:lpstr>Exercise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Claude Anderson</cp:lastModifiedBy>
  <cp:revision>150</cp:revision>
  <cp:lastPrinted>2020-02-11T09:58:32Z</cp:lastPrinted>
  <dcterms:created xsi:type="dcterms:W3CDTF">2003-10-20T17:10:23Z</dcterms:created>
  <dcterms:modified xsi:type="dcterms:W3CDTF">2021-02-08T20:30:35Z</dcterms:modified>
</cp:coreProperties>
</file>