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0" r:id="rId3"/>
    <p:sldId id="272" r:id="rId4"/>
    <p:sldId id="292" r:id="rId5"/>
    <p:sldId id="297" r:id="rId6"/>
    <p:sldId id="299" r:id="rId7"/>
    <p:sldId id="277" r:id="rId8"/>
    <p:sldId id="296" r:id="rId9"/>
    <p:sldId id="294" r:id="rId1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65457" autoAdjust="0"/>
  </p:normalViewPr>
  <p:slideViewPr>
    <p:cSldViewPr>
      <p:cViewPr varScale="1">
        <p:scale>
          <a:sx n="86" d="100"/>
          <a:sy n="86" d="100"/>
        </p:scale>
        <p:origin x="42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6" d="100"/>
        <a:sy n="116" d="100"/>
      </p:scale>
      <p:origin x="0" y="-8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33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fld id="{36E807CB-EBCA-460F-BF84-60AF1AC8D23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33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fld id="{F9A9B4BF-83F5-432A-BAC7-A28D392F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pPr>
              <a:defRPr/>
            </a:pPr>
            <a:fld id="{ABF0B311-2B28-4957-930E-F852892CE4A4}" type="datetimeFigureOut">
              <a:rPr lang="en-US"/>
              <a:pPr>
                <a:defRPr/>
              </a:pPr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6" tIns="47424" rIns="94846" bIns="474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8"/>
            <a:ext cx="5852492" cy="4320213"/>
          </a:xfrm>
          <a:prstGeom prst="rect">
            <a:avLst/>
          </a:prstGeom>
        </p:spPr>
        <p:txBody>
          <a:bodyPr vert="horz" lIns="94846" tIns="47424" rIns="94846" bIns="474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pPr>
              <a:defRPr/>
            </a:pPr>
            <a:fld id="{ED367815-639E-457E-93D8-BEA62ED23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0D9512-47B0-42EA-A34B-35BB2985CA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13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Hidden for 200930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1D9952-2D3D-4BC5-854F-C46F6A1920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dirty="0"/>
              <a:t>(define square-sum</a:t>
            </a:r>
          </a:p>
          <a:p>
            <a:r>
              <a:rPr lang="en-US" dirty="0"/>
              <a:t>   (lambda (n)</a:t>
            </a:r>
          </a:p>
          <a:p>
            <a:r>
              <a:rPr lang="en-US" dirty="0"/>
              <a:t>      (if (zero?</a:t>
            </a:r>
            <a:r>
              <a:rPr lang="en-US" baseline="0" dirty="0"/>
              <a:t> n)</a:t>
            </a:r>
          </a:p>
          <a:p>
            <a:r>
              <a:rPr lang="en-US" baseline="0" dirty="0"/>
              <a:t>          0</a:t>
            </a:r>
          </a:p>
          <a:p>
            <a:r>
              <a:rPr lang="en-US" baseline="0" dirty="0"/>
              <a:t>          (+ (* n </a:t>
            </a:r>
            <a:r>
              <a:rPr lang="en-US" baseline="0" dirty="0" err="1"/>
              <a:t>n</a:t>
            </a:r>
            <a:r>
              <a:rPr lang="en-US" baseline="0" dirty="0"/>
              <a:t>)  (square-sum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="1" baseline="0" dirty="0"/>
              <a:t>This one is on the quiz.  Let them have about 3 minutes to work on it.  </a:t>
            </a:r>
            <a:br>
              <a:rPr lang="en-US" b="1" baseline="0" dirty="0"/>
            </a:br>
            <a:r>
              <a:rPr lang="en-US" b="1" baseline="0" dirty="0"/>
              <a:t>Ask if everyone has it.  If so, then move on, and don't go over it.</a:t>
            </a:r>
          </a:p>
          <a:p>
            <a:r>
              <a:rPr lang="en-US" baseline="0" dirty="0"/>
              <a:t>(define square-all</a:t>
            </a:r>
          </a:p>
          <a:p>
            <a:r>
              <a:rPr lang="en-US" baseline="0" dirty="0"/>
              <a:t>   (lambda (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(if (null? 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(cons (* (car </a:t>
            </a:r>
            <a:r>
              <a:rPr lang="en-US" baseline="0" dirty="0" err="1"/>
              <a:t>ls</a:t>
            </a:r>
            <a:r>
              <a:rPr lang="en-US" baseline="0" dirty="0"/>
              <a:t>) (car </a:t>
            </a:r>
            <a:r>
              <a:rPr lang="en-US" baseline="0" dirty="0" err="1"/>
              <a:t>ls</a:t>
            </a:r>
            <a:r>
              <a:rPr lang="en-US" baseline="0" dirty="0"/>
              <a:t>))</a:t>
            </a:r>
          </a:p>
          <a:p>
            <a:r>
              <a:rPr lang="en-US" baseline="0" dirty="0"/>
              <a:t>                    (square-all (</a:t>
            </a:r>
            <a:r>
              <a:rPr lang="en-US" baseline="0" dirty="0" err="1"/>
              <a:t>cdr</a:t>
            </a:r>
            <a:r>
              <a:rPr lang="en-US" baseline="0" dirty="0"/>
              <a:t> </a:t>
            </a:r>
            <a:r>
              <a:rPr lang="en-US" baseline="0" dirty="0" err="1"/>
              <a:t>ls</a:t>
            </a:r>
            <a:r>
              <a:rPr lang="en-US" baseline="0" dirty="0"/>
              <a:t>))))))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baseline="0" dirty="0"/>
              <a:t>(define make-list</a:t>
            </a:r>
          </a:p>
          <a:p>
            <a:r>
              <a:rPr lang="en-US" baseline="0" dirty="0"/>
              <a:t>   (lambda (n </a:t>
            </a:r>
            <a:r>
              <a:rPr lang="en-US" baseline="0" dirty="0" err="1"/>
              <a:t>obj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(if (zero?  n)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 (cons </a:t>
            </a:r>
            <a:r>
              <a:rPr lang="en-US" baseline="0" dirty="0" err="1"/>
              <a:t>obj</a:t>
            </a:r>
            <a:r>
              <a:rPr lang="en-US" baseline="0" dirty="0"/>
              <a:t> (make-list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5E2AE-BC76-46D0-8701-528435C4C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8A0-018B-48D2-B20A-BA37445C9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77318-C66D-49BB-916E-B915017D8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52DB0-A1F2-41FC-8E6B-E97D8729A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D895C-AB5F-42E8-867B-FCF8A7386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6898-095F-4953-A5E9-E35057CC4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20761-7538-483E-A05F-CED305ADB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BC262-5495-4802-9FCA-B24C7F0E9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630DD-B5A0-4816-AB5E-BD4254FFF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3CC0-99E1-46DD-B557-5321291AD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FC728-05CE-46C6-BCEE-BB8FCB7BF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B1FA36E-8691-4427-8EF8-8167D2E68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CSSE 304 Day 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More Recursive Procedures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2362200" y="5800725"/>
            <a:ext cx="7696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Submit your Assignment 0 hand-in sheet to the drop box on Moodle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7EA-78A1-49F4-A495-5150B9F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today’s starting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8E11-049B-40D2-82DB-949F2568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18872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the </a:t>
            </a:r>
            <a:r>
              <a:rPr lang="en-US" dirty="0">
                <a:solidFill>
                  <a:srgbClr val="FFFF00"/>
                </a:solidFill>
              </a:rPr>
              <a:t>Live-in-class</a:t>
            </a:r>
            <a:r>
              <a:rPr lang="en-US" dirty="0"/>
              <a:t> folder.  Two ways to find it:</a:t>
            </a:r>
          </a:p>
          <a:p>
            <a:pPr lvl="1"/>
            <a:r>
              <a:rPr lang="en-US" dirty="0"/>
              <a:t>Schedule page, Session 1 Resources,  sixth bulleted item.</a:t>
            </a:r>
          </a:p>
          <a:p>
            <a:pPr lvl="1"/>
            <a:r>
              <a:rPr lang="en-US" dirty="0"/>
              <a:t>Moodle page, Important External links,  the last link.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the </a:t>
            </a:r>
            <a:r>
              <a:rPr lang="en-US" dirty="0">
                <a:solidFill>
                  <a:srgbClr val="FFFF00"/>
                </a:solidFill>
              </a:rPr>
              <a:t>Day 02 in-class </a:t>
            </a:r>
            <a:r>
              <a:rPr lang="en-US" dirty="0"/>
              <a:t>link.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code for your section.</a:t>
            </a:r>
          </a:p>
        </p:txBody>
      </p:sp>
    </p:spTree>
    <p:extLst>
      <p:ext uri="{BB962C8B-B14F-4D97-AF65-F5344CB8AC3E}">
        <p14:creationId xmlns:p14="http://schemas.microsoft.com/office/powerpoint/2010/main" val="28791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Day 2 things to do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0439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Your non-Scheme questions </a:t>
            </a:r>
          </a:p>
          <a:p>
            <a:pPr eaLnBrk="1" hangingPunct="1">
              <a:defRPr/>
            </a:pPr>
            <a:r>
              <a:rPr lang="en-US" sz="2800" dirty="0"/>
              <a:t>Your Scheme Questions</a:t>
            </a:r>
          </a:p>
          <a:p>
            <a:pPr eaLnBrk="1" hangingPunct="1">
              <a:defRPr/>
            </a:pPr>
            <a:r>
              <a:rPr lang="en-US" sz="2800" dirty="0"/>
              <a:t>Run the A1 offline  test code</a:t>
            </a:r>
          </a:p>
          <a:p>
            <a:pPr eaLnBrk="1" hangingPunct="1">
              <a:defRPr/>
            </a:pPr>
            <a:r>
              <a:rPr lang="en-US" sz="2800" dirty="0"/>
              <a:t>More recursive procedures (together)</a:t>
            </a:r>
          </a:p>
          <a:p>
            <a:pPr eaLnBrk="1" hangingPunct="1">
              <a:defRPr/>
            </a:pPr>
            <a:r>
              <a:rPr lang="en-US" sz="2800" dirty="0"/>
              <a:t>Still more recursive procedures (in breakout rooms)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5576"/>
            <a:ext cx="8229600" cy="1139825"/>
          </a:xfrm>
        </p:spPr>
        <p:txBody>
          <a:bodyPr/>
          <a:lstStyle/>
          <a:p>
            <a:r>
              <a:rPr lang="en-US" dirty="0"/>
              <a:t>Students Questions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17675"/>
            <a:ext cx="10363200" cy="4530725"/>
          </a:xfrm>
        </p:spPr>
        <p:txBody>
          <a:bodyPr/>
          <a:lstStyle/>
          <a:p>
            <a:r>
              <a:rPr lang="en-US" dirty="0"/>
              <a:t>Questions about the syllabus or course policies?</a:t>
            </a:r>
          </a:p>
          <a:p>
            <a:endParaRPr lang="en-US" dirty="0"/>
          </a:p>
          <a:p>
            <a:r>
              <a:rPr lang="en-US" dirty="0"/>
              <a:t>Questions about installation, tool use, etc.?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Questions about Scheme?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my test code on your own computer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demonstrate this in SWL (now) and Emacs (when we do the live coding).</a:t>
            </a:r>
          </a:p>
        </p:txBody>
      </p:sp>
    </p:spTree>
    <p:extLst>
      <p:ext uri="{BB962C8B-B14F-4D97-AF65-F5344CB8AC3E}">
        <p14:creationId xmlns:p14="http://schemas.microsoft.com/office/powerpoint/2010/main" val="1361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CA25-BAC8-45A0-B8BD-F8BAC9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1AFC7C03-5A7D-46B0-8647-2CB6B3E8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37376"/>
            <a:ext cx="8839200" cy="3183248"/>
          </a:xfrm>
        </p:spPr>
      </p:pic>
    </p:spTree>
    <p:extLst>
      <p:ext uri="{BB962C8B-B14F-4D97-AF65-F5344CB8AC3E}">
        <p14:creationId xmlns:p14="http://schemas.microsoft.com/office/powerpoint/2010/main" val="21715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Interlude</a:t>
            </a:r>
            <a:endParaRPr 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955676"/>
            <a:ext cx="9982200" cy="7350125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None/>
              <a:defRPr/>
            </a:pPr>
            <a:r>
              <a:rPr lang="en-US" dirty="0"/>
              <a:t> Tom </a:t>
            </a:r>
            <a:r>
              <a:rPr lang="en-US" dirty="0" err="1"/>
              <a:t>Swifties</a:t>
            </a:r>
            <a:r>
              <a:rPr lang="en-US" dirty="0"/>
              <a:t> (most from Wikipedia):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"Who left the toilet seat down?" Tom asked peevishly.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"I'll never again put my arm in a lion's mouth," Tom said off-handedly.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"Can I go looking for the Holy Grail again?" Tom requested.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"I unclogged the drain with a vacuum cleaner," Tom said succinctly.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"We just struck oil!" Tom gushed.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"They had to amputate them both at the ankles," Tom said </a:t>
            </a:r>
            <a:r>
              <a:rPr lang="en-US" sz="1900" dirty="0" err="1"/>
              <a:t>defeatedly</a:t>
            </a:r>
            <a:r>
              <a:rPr lang="en-US" sz="1900" dirty="0"/>
              <a:t>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"Who discovered radium?" asked Marie curiously.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"Hurry up and get to the back of the ship," Tom said sternly.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"Who put the moss in the bog again?" asked Tom repeatedly.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"A word that contains all five vowels? And I suppose you want those vowels to appear in alphabetical order!?" asked Tom facetiously. </a:t>
            </a:r>
          </a:p>
          <a:p>
            <a:pPr indent="-284163" eaLnBrk="1" hangingPunct="1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sz="1900" dirty="0"/>
              <a:t>"The robber is coming down the stairs", Tom said condescendingly.</a:t>
            </a:r>
          </a:p>
          <a:p>
            <a:pPr indent="-284163" eaLnBrk="1" hangingPunct="1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900" dirty="0"/>
              <a:t>"</a:t>
            </a:r>
            <a:r>
              <a:rPr lang="en-US" sz="1900" dirty="0" err="1"/>
              <a:t>Nnnn</a:t>
            </a:r>
            <a:r>
              <a:rPr lang="en-US" sz="1900" dirty="0"/>
              <a:t>", Tom murmured forensically.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9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11125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these recursive procedures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1"/>
            <a:ext cx="10210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procedures to </a:t>
            </a:r>
          </a:p>
          <a:p>
            <a:pPr lvl="1" eaLnBrk="1" hangingPunct="1">
              <a:defRPr/>
            </a:pPr>
            <a:r>
              <a:rPr lang="en-US" dirty="0"/>
              <a:t>Find the median of three numbers</a:t>
            </a:r>
          </a:p>
          <a:p>
            <a:pPr lvl="1" eaLnBrk="1" hangingPunct="1">
              <a:defRPr/>
            </a:pPr>
            <a:r>
              <a:rPr lang="en-US" dirty="0"/>
              <a:t>Given a list of numbers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 and a number </a:t>
            </a:r>
            <a:r>
              <a:rPr lang="en-US" sz="3200" kern="1200" dirty="0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n</a:t>
            </a:r>
            <a:r>
              <a:rPr lang="en-US" dirty="0"/>
              <a:t>, return a new list of numbers where each element is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</a:t>
            </a:r>
            <a:r>
              <a:rPr lang="en-US" dirty="0"/>
              <a:t> more than the corresponding element of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/>
              <a:t>Count how many times the number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 </a:t>
            </a:r>
            <a:r>
              <a:rPr lang="en-US" dirty="0"/>
              <a:t>occurs in the list </a:t>
            </a:r>
            <a:r>
              <a:rPr lang="en-US" kern="1200" dirty="0" err="1">
                <a:solidFill>
                  <a:srgbClr val="FFFF00"/>
                </a:solidFill>
                <a:latin typeface="Verdana" pitchFamily="34" charset="0"/>
              </a:rPr>
              <a:t>lon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819400" y="5791201"/>
            <a:ext cx="7543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* </a:t>
            </a:r>
            <a:r>
              <a:rPr lang="en-US" sz="3200" dirty="0">
                <a:solidFill>
                  <a:srgbClr val="FFFF00"/>
                </a:solidFill>
              </a:rPr>
              <a:t>"…if any time remains,"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        Tom schemed parenthetically.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54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381000"/>
            <a:ext cx="7848600" cy="1600200"/>
          </a:xfrm>
        </p:spPr>
        <p:txBody>
          <a:bodyPr/>
          <a:lstStyle/>
          <a:p>
            <a:r>
              <a:rPr lang="en-US" dirty="0"/>
              <a:t>More recursive procedures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990600"/>
            <a:ext cx="11811000" cy="5334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Go to your assigned breakout room.</a:t>
            </a:r>
          </a:p>
          <a:p>
            <a:r>
              <a:rPr lang="en-US" b="1" dirty="0">
                <a:solidFill>
                  <a:srgbClr val="FFFF00"/>
                </a:solidFill>
              </a:rPr>
              <a:t>The student whose birthday is soonest should drive.</a:t>
            </a:r>
          </a:p>
          <a:p>
            <a:pPr lvl="1"/>
            <a:r>
              <a:rPr lang="en-US" b="1" dirty="0"/>
              <a:t>(square-sum n) </a:t>
            </a:r>
            <a:r>
              <a:rPr lang="en-US" dirty="0"/>
              <a:t>returns the sum of the squares of the first n positive integers.</a:t>
            </a:r>
          </a:p>
          <a:p>
            <a:pPr lvl="1"/>
            <a:r>
              <a:rPr lang="en-US" b="1" dirty="0"/>
              <a:t>(square-all </a:t>
            </a:r>
            <a:r>
              <a:rPr lang="en-US" b="1" dirty="0" err="1"/>
              <a:t>lon</a:t>
            </a:r>
            <a:r>
              <a:rPr lang="en-US" b="1" dirty="0"/>
              <a:t>) </a:t>
            </a:r>
            <a:r>
              <a:rPr lang="en-US" dirty="0"/>
              <a:t>returns a list of the squares of the numbers in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(make-list n obj) </a:t>
            </a:r>
            <a:r>
              <a:rPr lang="en-US" dirty="0"/>
              <a:t>returns a list of n "copies" of obj. </a:t>
            </a:r>
            <a:r>
              <a:rPr lang="en-US" dirty="0">
                <a:solidFill>
                  <a:schemeClr val="tx2"/>
                </a:solidFill>
              </a:rPr>
              <a:t>[If obj is a "by-reference" object, such as a list, make-list makes n copies of the reference].</a:t>
            </a:r>
          </a:p>
        </p:txBody>
      </p:sp>
    </p:spTree>
    <p:extLst>
      <p:ext uri="{BB962C8B-B14F-4D97-AF65-F5344CB8AC3E}">
        <p14:creationId xmlns:p14="http://schemas.microsoft.com/office/powerpoint/2010/main" val="28974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8244</TotalTime>
  <Words>714</Words>
  <Application>Microsoft Office PowerPoint</Application>
  <PresentationFormat>Widescreen</PresentationFormat>
  <Paragraphs>91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Globe</vt:lpstr>
      <vt:lpstr>CSSE 304 Day 2</vt:lpstr>
      <vt:lpstr>Finding today’s starting code</vt:lpstr>
      <vt:lpstr>Day 2 things to do</vt:lpstr>
      <vt:lpstr>Students Questions</vt:lpstr>
      <vt:lpstr>Running my test code on your own computer</vt:lpstr>
      <vt:lpstr>Interlude</vt:lpstr>
      <vt:lpstr>Interlude</vt:lpstr>
      <vt:lpstr>Write these recursive procedures</vt:lpstr>
      <vt:lpstr>More recursive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Claude Anderson</cp:lastModifiedBy>
  <cp:revision>133</cp:revision>
  <cp:lastPrinted>2019-09-05T20:14:54Z</cp:lastPrinted>
  <dcterms:created xsi:type="dcterms:W3CDTF">2002-07-10T02:18:35Z</dcterms:created>
  <dcterms:modified xsi:type="dcterms:W3CDTF">2020-12-01T12:13:36Z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