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8"/>
  </p:notesMasterIdLst>
  <p:handoutMasterIdLst>
    <p:handoutMasterId r:id="rId19"/>
  </p:handoutMasterIdLst>
  <p:sldIdLst>
    <p:sldId id="257" r:id="rId2"/>
    <p:sldId id="375" r:id="rId3"/>
    <p:sldId id="348" r:id="rId4"/>
    <p:sldId id="377" r:id="rId5"/>
    <p:sldId id="381" r:id="rId6"/>
    <p:sldId id="365" r:id="rId7"/>
    <p:sldId id="366" r:id="rId8"/>
    <p:sldId id="350" r:id="rId9"/>
    <p:sldId id="378" r:id="rId10"/>
    <p:sldId id="379" r:id="rId11"/>
    <p:sldId id="383" r:id="rId12"/>
    <p:sldId id="380" r:id="rId13"/>
    <p:sldId id="384" r:id="rId14"/>
    <p:sldId id="387" r:id="rId15"/>
    <p:sldId id="385" r:id="rId16"/>
    <p:sldId id="386" r:id="rId17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F709"/>
    <a:srgbClr val="FF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618" autoAdjust="0"/>
    <p:restoredTop sz="84334" autoAdjust="0"/>
  </p:normalViewPr>
  <p:slideViewPr>
    <p:cSldViewPr>
      <p:cViewPr varScale="1">
        <p:scale>
          <a:sx n="58" d="100"/>
          <a:sy n="58" d="100"/>
        </p:scale>
        <p:origin x="109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90" tIns="47945" rIns="95890" bIns="47945" numCol="1" anchor="t" anchorCtr="0" compatLnSpc="1">
            <a:prstTxWarp prst="textNoShape">
              <a:avLst/>
            </a:prstTxWarp>
          </a:bodyPr>
          <a:lstStyle>
            <a:lvl1pPr defTabSz="958345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7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534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90" tIns="47945" rIns="95890" bIns="47945" numCol="1" anchor="t" anchorCtr="0" compatLnSpc="1">
            <a:prstTxWarp prst="textNoShape">
              <a:avLst/>
            </a:prstTxWarp>
          </a:bodyPr>
          <a:lstStyle>
            <a:lvl1pPr algn="r" defTabSz="958345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7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18374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90" tIns="47945" rIns="95890" bIns="47945" numCol="1" anchor="b" anchorCtr="0" compatLnSpc="1">
            <a:prstTxWarp prst="textNoShape">
              <a:avLst/>
            </a:prstTxWarp>
          </a:bodyPr>
          <a:lstStyle>
            <a:lvl1pPr defTabSz="958345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7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534" y="9118374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90" tIns="47945" rIns="95890" bIns="47945" numCol="1" anchor="b" anchorCtr="0" compatLnSpc="1">
            <a:prstTxWarp prst="textNoShape">
              <a:avLst/>
            </a:prstTxWarp>
          </a:bodyPr>
          <a:lstStyle>
            <a:lvl1pPr algn="r" defTabSz="958345" eaLnBrk="1" hangingPunct="1">
              <a:defRPr sz="1200"/>
            </a:lvl1pPr>
          </a:lstStyle>
          <a:p>
            <a:fld id="{B5F5F36B-EFD4-4C08-8468-8B63013D65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281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46" tIns="47424" rIns="94846" bIns="47424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34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46" tIns="47424" rIns="94846" bIns="47424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608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803775" cy="3602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608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021" y="4560296"/>
            <a:ext cx="5851160" cy="4321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46" tIns="47424" rIns="94846" bIns="474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608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18374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46" tIns="47424" rIns="94846" bIns="47424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608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34" y="9118374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46" tIns="47424" rIns="94846" bIns="47424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D2B72A2D-1FB5-4235-BD2A-A47C126380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121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59FB35-7DCB-45CA-B2A8-B63817609FC9}" type="slidenum">
              <a:rPr lang="en-US"/>
              <a:pPr/>
              <a:t>1</a:t>
            </a:fld>
            <a:endParaRPr lang="en-US"/>
          </a:p>
        </p:txBody>
      </p:sp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When</a:t>
            </a:r>
            <a:r>
              <a:rPr lang="en-US" baseline="0" dirty="0" smtClean="0"/>
              <a:t> posting for students, originally do not include slides that have answers.  Put them in after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296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Look at the ones online</a:t>
            </a:r>
          </a:p>
          <a:p>
            <a:endParaRPr lang="en-US" dirty="0" smtClean="0"/>
          </a:p>
          <a:p>
            <a:r>
              <a:rPr lang="en-US" dirty="0" smtClean="0"/>
              <a:t>Then do reverse</a:t>
            </a:r>
          </a:p>
          <a:p>
            <a:endParaRPr lang="en-US" dirty="0" smtClean="0"/>
          </a:p>
          <a:p>
            <a:r>
              <a:rPr lang="en-US" dirty="0" smtClean="0"/>
              <a:t>(define reverse (list-recur '() (lambda (x y) (append y (list x)))))</a:t>
            </a:r>
          </a:p>
          <a:p>
            <a:endParaRPr lang="en-US" dirty="0" smtClean="0"/>
          </a:p>
          <a:p>
            <a:r>
              <a:rPr lang="en-US" dirty="0" smtClean="0"/>
              <a:t>Talk about </a:t>
            </a:r>
            <a:r>
              <a:rPr lang="en-US" dirty="0" err="1" smtClean="0"/>
              <a:t>snoc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72A2D-1FB5-4235-BD2A-A47C126380A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897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7D7685-9D7A-447A-B748-619AA8CFA85B}" type="slidenum">
              <a:rPr lang="en-US"/>
              <a:pPr/>
              <a:t>4</a:t>
            </a:fld>
            <a:endParaRPr lang="en-US"/>
          </a:p>
        </p:txBody>
      </p:sp>
      <p:sp>
        <p:nvSpPr>
          <p:cNvPr id="42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My new example:</a:t>
            </a:r>
          </a:p>
          <a:p>
            <a:r>
              <a:rPr lang="en-US" dirty="0" smtClean="0"/>
              <a:t>For next time: (define </a:t>
            </a:r>
            <a:r>
              <a:rPr lang="en-US" dirty="0"/>
              <a:t>reverse (list-recur '() (lambda (x y) (append y (list x</a:t>
            </a:r>
            <a:r>
              <a:rPr lang="en-US" dirty="0" smtClean="0"/>
              <a:t>)))))</a:t>
            </a:r>
          </a:p>
          <a:p>
            <a:endParaRPr lang="en-US" dirty="0" smtClean="0"/>
          </a:p>
          <a:p>
            <a:r>
              <a:rPr lang="en-US" dirty="0" smtClean="0"/>
              <a:t>Bad idea:  member?-c,</a:t>
            </a:r>
            <a:r>
              <a:rPr lang="en-US" baseline="0" dirty="0" smtClean="0"/>
              <a:t> because we can no longer short-circuit.    Ask them why that is.</a:t>
            </a:r>
          </a:p>
          <a:p>
            <a:r>
              <a:rPr lang="en-US" baseline="0" dirty="0" smtClean="0"/>
              <a:t>It's because arguments to procedures are evaluated before the procedure is applied.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43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Suggestion for 2011:</a:t>
            </a:r>
            <a:r>
              <a:rPr lang="en-US" baseline="0" dirty="0" smtClean="0"/>
              <a:t>  Email  a link to the Exam slides to students on Wednesday, so there is no need to spend much time on them in class.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72A2D-1FB5-4235-BD2A-A47C126380A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27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problem is that it recreates </a:t>
            </a:r>
            <a:r>
              <a:rPr lang="en-US" dirty="0" err="1" smtClean="0"/>
              <a:t>stk</a:t>
            </a:r>
            <a:r>
              <a:rPr lang="en-US" dirty="0" smtClean="0"/>
              <a:t> every time you call a method.</a:t>
            </a:r>
          </a:p>
          <a:p>
            <a:r>
              <a:rPr lang="en-US" b="1" dirty="0" smtClean="0"/>
              <a:t>FIX:</a:t>
            </a:r>
            <a:r>
              <a:rPr lang="en-US" dirty="0" smtClean="0"/>
              <a:t>  Move the </a:t>
            </a:r>
            <a:r>
              <a:rPr lang="en-US" b="1" dirty="0" smtClean="0"/>
              <a:t>let</a:t>
            </a:r>
            <a:r>
              <a:rPr lang="en-US" dirty="0" smtClean="0"/>
              <a:t> outside the inner </a:t>
            </a:r>
            <a:r>
              <a:rPr lang="en-US" b="1" dirty="0" smtClean="0"/>
              <a:t>lambda</a:t>
            </a:r>
          </a:p>
          <a:p>
            <a:r>
              <a:rPr lang="en-US" b="1" dirty="0" smtClean="0"/>
              <a:t>ASK:</a:t>
            </a:r>
            <a:r>
              <a:rPr lang="en-US" b="1" baseline="0" dirty="0" smtClean="0"/>
              <a:t> </a:t>
            </a:r>
            <a:r>
              <a:rPr lang="en-US" b="0" baseline="0" dirty="0" smtClean="0"/>
              <a:t>What goes wrong if we move the </a:t>
            </a:r>
            <a:r>
              <a:rPr lang="en-US" b="1" dirty="0" smtClean="0"/>
              <a:t>let</a:t>
            </a:r>
            <a:r>
              <a:rPr lang="en-US" dirty="0" smtClean="0"/>
              <a:t> outside the outer </a:t>
            </a:r>
            <a:r>
              <a:rPr lang="en-US" b="1" dirty="0" smtClean="0"/>
              <a:t>lambda?</a:t>
            </a:r>
          </a:p>
          <a:p>
            <a:r>
              <a:rPr lang="en-US" b="1" dirty="0" smtClean="0"/>
              <a:t>ANSWER:  </a:t>
            </a:r>
            <a:r>
              <a:rPr lang="en-US" b="0" dirty="0" smtClean="0"/>
              <a:t>There</a:t>
            </a:r>
            <a:r>
              <a:rPr lang="en-US" b="0" baseline="0" dirty="0" smtClean="0"/>
              <a:t> is only one stack, shared by all "stack objects"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F737C-2939-4B3C-A229-35593C5DE39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00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72A2D-1FB5-4235-BD2A-A47C126380A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957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likely solution,</a:t>
            </a:r>
            <a:r>
              <a:rPr lang="en-US" baseline="0" dirty="0" smtClean="0"/>
              <a:t> but not a good one:</a:t>
            </a:r>
          </a:p>
          <a:p>
            <a:r>
              <a:rPr lang="en-US" dirty="0" smtClean="0"/>
              <a:t>(define compose</a:t>
            </a:r>
          </a:p>
          <a:p>
            <a:r>
              <a:rPr lang="en-US" dirty="0" smtClean="0"/>
              <a:t>  (lambda fn-list</a:t>
            </a:r>
          </a:p>
          <a:p>
            <a:r>
              <a:rPr lang="en-US" dirty="0" smtClean="0"/>
              <a:t>    (lambda (x)</a:t>
            </a:r>
          </a:p>
          <a:p>
            <a:r>
              <a:rPr lang="en-US" dirty="0" smtClean="0"/>
              <a:t>      (if (null? fn-list)</a:t>
            </a:r>
          </a:p>
          <a:p>
            <a:r>
              <a:rPr lang="en-US" dirty="0" smtClean="0"/>
              <a:t>          x</a:t>
            </a:r>
          </a:p>
          <a:p>
            <a:r>
              <a:rPr lang="en-US" dirty="0" smtClean="0"/>
              <a:t>          ((car fn-list)</a:t>
            </a:r>
          </a:p>
          <a:p>
            <a:r>
              <a:rPr lang="en-US" dirty="0" smtClean="0"/>
              <a:t>           ((apply compose (</a:t>
            </a:r>
            <a:r>
              <a:rPr lang="en-US" dirty="0" err="1" smtClean="0"/>
              <a:t>cdr</a:t>
            </a:r>
            <a:r>
              <a:rPr lang="en-US" dirty="0" smtClean="0"/>
              <a:t> fn-list))</a:t>
            </a:r>
          </a:p>
          <a:p>
            <a:r>
              <a:rPr lang="en-US" dirty="0" smtClean="0"/>
              <a:t>             x))))))</a:t>
            </a:r>
          </a:p>
          <a:p>
            <a:r>
              <a:rPr lang="en-US" b="1" dirty="0" smtClean="0"/>
              <a:t>See later slides for better version.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F737C-2939-4B3C-A229-35593C5DE39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69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946" name="Group 2"/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338947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/>
              <a:ahLst/>
              <a:cxnLst>
                <a:cxn ang="0">
                  <a:pos x="329" y="66"/>
                </a:cxn>
                <a:cxn ang="0">
                  <a:pos x="161" y="3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161" y="42"/>
                </a:cxn>
                <a:cxn ang="0">
                  <a:pos x="323" y="78"/>
                </a:cxn>
                <a:cxn ang="0">
                  <a:pos x="556" y="150"/>
                </a:cxn>
                <a:cxn ang="0">
                  <a:pos x="777" y="245"/>
                </a:cxn>
                <a:cxn ang="0">
                  <a:pos x="993" y="365"/>
                </a:cxn>
                <a:cxn ang="0">
                  <a:pos x="1196" y="503"/>
                </a:cxn>
                <a:cxn ang="0">
                  <a:pos x="1381" y="653"/>
                </a:cxn>
                <a:cxn ang="0">
                  <a:pos x="1555" y="827"/>
                </a:cxn>
                <a:cxn ang="0">
                  <a:pos x="1710" y="1019"/>
                </a:cxn>
                <a:cxn ang="0">
                  <a:pos x="1854" y="1229"/>
                </a:cxn>
                <a:cxn ang="0">
                  <a:pos x="1937" y="1366"/>
                </a:cxn>
                <a:cxn ang="0">
                  <a:pos x="2009" y="1510"/>
                </a:cxn>
                <a:cxn ang="0">
                  <a:pos x="2069" y="1654"/>
                </a:cxn>
                <a:cxn ang="0">
                  <a:pos x="2123" y="1804"/>
                </a:cxn>
                <a:cxn ang="0">
                  <a:pos x="2135" y="1804"/>
                </a:cxn>
                <a:cxn ang="0">
                  <a:pos x="2081" y="1654"/>
                </a:cxn>
                <a:cxn ang="0">
                  <a:pos x="2021" y="1510"/>
                </a:cxn>
                <a:cxn ang="0">
                  <a:pos x="1949" y="1366"/>
                </a:cxn>
                <a:cxn ang="0">
                  <a:pos x="1866" y="1223"/>
                </a:cxn>
                <a:cxn ang="0">
                  <a:pos x="1722" y="1013"/>
                </a:cxn>
                <a:cxn ang="0">
                  <a:pos x="1561" y="821"/>
                </a:cxn>
                <a:cxn ang="0">
                  <a:pos x="1387" y="647"/>
                </a:cxn>
                <a:cxn ang="0">
                  <a:pos x="1202" y="491"/>
                </a:cxn>
                <a:cxn ang="0">
                  <a:pos x="999" y="353"/>
                </a:cxn>
                <a:cxn ang="0">
                  <a:pos x="783" y="239"/>
                </a:cxn>
                <a:cxn ang="0">
                  <a:pos x="562" y="138"/>
                </a:cxn>
                <a:cxn ang="0">
                  <a:pos x="329" y="66"/>
                </a:cxn>
                <a:cxn ang="0">
                  <a:pos x="329" y="66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948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/>
              <a:ahLst/>
              <a:cxnLst>
                <a:cxn ang="0">
                  <a:pos x="1854" y="1858"/>
                </a:cxn>
                <a:cxn ang="0">
                  <a:pos x="0" y="1858"/>
                </a:cxn>
                <a:cxn ang="0">
                  <a:pos x="0" y="0"/>
                </a:cxn>
                <a:cxn ang="0">
                  <a:pos x="1854" y="1858"/>
                </a:cxn>
                <a:cxn ang="0">
                  <a:pos x="1854" y="1858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949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/>
              <a:ahLst/>
              <a:cxnLst>
                <a:cxn ang="0">
                  <a:pos x="1640" y="1377"/>
                </a:cxn>
                <a:cxn ang="0">
                  <a:pos x="1692" y="1479"/>
                </a:cxn>
                <a:cxn ang="0">
                  <a:pos x="1732" y="1577"/>
                </a:cxn>
                <a:cxn ang="0">
                  <a:pos x="1745" y="1577"/>
                </a:cxn>
                <a:cxn ang="0">
                  <a:pos x="1703" y="1469"/>
                </a:cxn>
                <a:cxn ang="0">
                  <a:pos x="1649" y="1367"/>
                </a:cxn>
                <a:cxn ang="0">
                  <a:pos x="1535" y="1157"/>
                </a:cxn>
                <a:cxn ang="0">
                  <a:pos x="1395" y="951"/>
                </a:cxn>
                <a:cxn ang="0">
                  <a:pos x="1236" y="756"/>
                </a:cxn>
                <a:cxn ang="0">
                  <a:pos x="1061" y="582"/>
                </a:cxn>
                <a:cxn ang="0">
                  <a:pos x="876" y="426"/>
                </a:cxn>
                <a:cxn ang="0">
                  <a:pos x="672" y="294"/>
                </a:cxn>
                <a:cxn ang="0">
                  <a:pos x="455" y="174"/>
                </a:cxn>
                <a:cxn ang="0">
                  <a:pos x="234" y="78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22" y="89"/>
                </a:cxn>
                <a:cxn ang="0">
                  <a:pos x="446" y="185"/>
                </a:cxn>
                <a:cxn ang="0">
                  <a:pos x="662" y="305"/>
                </a:cxn>
                <a:cxn ang="0">
                  <a:pos x="866" y="437"/>
                </a:cxn>
                <a:cxn ang="0">
                  <a:pos x="1052" y="593"/>
                </a:cxn>
                <a:cxn ang="0">
                  <a:pos x="1226" y="767"/>
                </a:cxn>
                <a:cxn ang="0">
                  <a:pos x="1385" y="960"/>
                </a:cxn>
                <a:cxn ang="0">
                  <a:pos x="1526" y="1167"/>
                </a:cxn>
                <a:cxn ang="0">
                  <a:pos x="1640" y="1377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950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210" y="88"/>
                </a:cxn>
                <a:cxn ang="0">
                  <a:pos x="426" y="190"/>
                </a:cxn>
                <a:cxn ang="0">
                  <a:pos x="630" y="304"/>
                </a:cxn>
                <a:cxn ang="0">
                  <a:pos x="818" y="442"/>
                </a:cxn>
                <a:cxn ang="0">
                  <a:pos x="998" y="592"/>
                </a:cxn>
                <a:cxn ang="0">
                  <a:pos x="1164" y="766"/>
                </a:cxn>
                <a:cxn ang="0">
                  <a:pos x="1310" y="942"/>
                </a:cxn>
                <a:cxn ang="0">
                  <a:pos x="1454" y="1146"/>
                </a:cxn>
                <a:cxn ang="0">
                  <a:pos x="1536" y="1298"/>
                </a:cxn>
                <a:cxn ang="0">
                  <a:pos x="1614" y="1456"/>
                </a:cxn>
                <a:cxn ang="0">
                  <a:pos x="1682" y="1616"/>
                </a:cxn>
                <a:cxn ang="0">
                  <a:pos x="1733" y="1768"/>
                </a:cxn>
                <a:cxn ang="0">
                  <a:pos x="1745" y="1768"/>
                </a:cxn>
                <a:cxn ang="0">
                  <a:pos x="1691" y="1606"/>
                </a:cxn>
                <a:cxn ang="0">
                  <a:pos x="1623" y="1445"/>
                </a:cxn>
                <a:cxn ang="0">
                  <a:pos x="1547" y="1288"/>
                </a:cxn>
                <a:cxn ang="0">
                  <a:pos x="1463" y="1136"/>
                </a:cxn>
                <a:cxn ang="0">
                  <a:pos x="1320" y="932"/>
                </a:cxn>
                <a:cxn ang="0">
                  <a:pos x="1173" y="755"/>
                </a:cxn>
                <a:cxn ang="0">
                  <a:pos x="1008" y="581"/>
                </a:cxn>
                <a:cxn ang="0">
                  <a:pos x="827" y="431"/>
                </a:cxn>
                <a:cxn ang="0">
                  <a:pos x="642" y="293"/>
                </a:cxn>
                <a:cxn ang="0">
                  <a:pos x="437" y="179"/>
                </a:cxn>
                <a:cxn ang="0">
                  <a:pos x="222" y="7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951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952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953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8954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8955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38956" name="Rectangle 12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38957" name="Rectangle 13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38958" name="Rectangle 1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07BB11D-9B1A-43CD-97C1-9735844F7F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099F6A-1855-4FE9-89E7-7DFD7A5EF8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330DB5-983D-4B6B-91EF-DB4F0D6AFF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2E41281B-4839-49B7-BAC2-9B516CF931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F34C31-A070-4EB9-AFC2-345EC9EE16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E6FA20-910F-4FF0-BE6B-B14A86899E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6C86C6-22B6-4190-BFE4-3D93FE3B9C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0C8BF5-1F35-47E2-9B89-544E711D2F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4B612B-8535-4B64-9C8E-916BAAA9D0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B748B0-DA12-44BB-A34E-947EF26F568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D5FBDF-ECE6-4939-B3C9-CEB5F0B64D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242FC7-6542-494D-9911-A7AF84FD13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22" name="Group 2"/>
          <p:cNvGrpSpPr>
            <a:grpSpLocks/>
          </p:cNvGrpSpPr>
          <p:nvPr/>
        </p:nvGrpSpPr>
        <p:grpSpPr bwMode="auto">
          <a:xfrm>
            <a:off x="0" y="3902075"/>
            <a:ext cx="3400425" cy="2949575"/>
            <a:chOff x="0" y="2458"/>
            <a:chExt cx="2142" cy="1858"/>
          </a:xfrm>
        </p:grpSpPr>
        <p:sp>
          <p:nvSpPr>
            <p:cNvPr id="337923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/>
              <a:ahLst/>
              <a:cxnLst>
                <a:cxn ang="0">
                  <a:pos x="329" y="66"/>
                </a:cxn>
                <a:cxn ang="0">
                  <a:pos x="161" y="3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161" y="42"/>
                </a:cxn>
                <a:cxn ang="0">
                  <a:pos x="323" y="78"/>
                </a:cxn>
                <a:cxn ang="0">
                  <a:pos x="556" y="150"/>
                </a:cxn>
                <a:cxn ang="0">
                  <a:pos x="777" y="245"/>
                </a:cxn>
                <a:cxn ang="0">
                  <a:pos x="993" y="365"/>
                </a:cxn>
                <a:cxn ang="0">
                  <a:pos x="1196" y="503"/>
                </a:cxn>
                <a:cxn ang="0">
                  <a:pos x="1381" y="653"/>
                </a:cxn>
                <a:cxn ang="0">
                  <a:pos x="1555" y="827"/>
                </a:cxn>
                <a:cxn ang="0">
                  <a:pos x="1710" y="1019"/>
                </a:cxn>
                <a:cxn ang="0">
                  <a:pos x="1854" y="1229"/>
                </a:cxn>
                <a:cxn ang="0">
                  <a:pos x="1937" y="1366"/>
                </a:cxn>
                <a:cxn ang="0">
                  <a:pos x="2009" y="1510"/>
                </a:cxn>
                <a:cxn ang="0">
                  <a:pos x="2069" y="1654"/>
                </a:cxn>
                <a:cxn ang="0">
                  <a:pos x="2123" y="1804"/>
                </a:cxn>
                <a:cxn ang="0">
                  <a:pos x="2135" y="1804"/>
                </a:cxn>
                <a:cxn ang="0">
                  <a:pos x="2081" y="1654"/>
                </a:cxn>
                <a:cxn ang="0">
                  <a:pos x="2021" y="1510"/>
                </a:cxn>
                <a:cxn ang="0">
                  <a:pos x="1949" y="1366"/>
                </a:cxn>
                <a:cxn ang="0">
                  <a:pos x="1866" y="1223"/>
                </a:cxn>
                <a:cxn ang="0">
                  <a:pos x="1722" y="1013"/>
                </a:cxn>
                <a:cxn ang="0">
                  <a:pos x="1561" y="821"/>
                </a:cxn>
                <a:cxn ang="0">
                  <a:pos x="1387" y="647"/>
                </a:cxn>
                <a:cxn ang="0">
                  <a:pos x="1202" y="491"/>
                </a:cxn>
                <a:cxn ang="0">
                  <a:pos x="999" y="353"/>
                </a:cxn>
                <a:cxn ang="0">
                  <a:pos x="783" y="239"/>
                </a:cxn>
                <a:cxn ang="0">
                  <a:pos x="562" y="138"/>
                </a:cxn>
                <a:cxn ang="0">
                  <a:pos x="329" y="66"/>
                </a:cxn>
                <a:cxn ang="0">
                  <a:pos x="329" y="66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924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/>
              <a:ahLst/>
              <a:cxnLst>
                <a:cxn ang="0">
                  <a:pos x="1854" y="1858"/>
                </a:cxn>
                <a:cxn ang="0">
                  <a:pos x="0" y="1858"/>
                </a:cxn>
                <a:cxn ang="0">
                  <a:pos x="0" y="0"/>
                </a:cxn>
                <a:cxn ang="0">
                  <a:pos x="1854" y="1858"/>
                </a:cxn>
                <a:cxn ang="0">
                  <a:pos x="1854" y="1858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925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/>
              <a:ahLst/>
              <a:cxnLst>
                <a:cxn ang="0">
                  <a:pos x="1640" y="1377"/>
                </a:cxn>
                <a:cxn ang="0">
                  <a:pos x="1692" y="1479"/>
                </a:cxn>
                <a:cxn ang="0">
                  <a:pos x="1732" y="1577"/>
                </a:cxn>
                <a:cxn ang="0">
                  <a:pos x="1745" y="1577"/>
                </a:cxn>
                <a:cxn ang="0">
                  <a:pos x="1703" y="1469"/>
                </a:cxn>
                <a:cxn ang="0">
                  <a:pos x="1649" y="1367"/>
                </a:cxn>
                <a:cxn ang="0">
                  <a:pos x="1535" y="1157"/>
                </a:cxn>
                <a:cxn ang="0">
                  <a:pos x="1395" y="951"/>
                </a:cxn>
                <a:cxn ang="0">
                  <a:pos x="1236" y="756"/>
                </a:cxn>
                <a:cxn ang="0">
                  <a:pos x="1061" y="582"/>
                </a:cxn>
                <a:cxn ang="0">
                  <a:pos x="876" y="426"/>
                </a:cxn>
                <a:cxn ang="0">
                  <a:pos x="672" y="294"/>
                </a:cxn>
                <a:cxn ang="0">
                  <a:pos x="455" y="174"/>
                </a:cxn>
                <a:cxn ang="0">
                  <a:pos x="234" y="78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22" y="89"/>
                </a:cxn>
                <a:cxn ang="0">
                  <a:pos x="446" y="185"/>
                </a:cxn>
                <a:cxn ang="0">
                  <a:pos x="662" y="305"/>
                </a:cxn>
                <a:cxn ang="0">
                  <a:pos x="866" y="437"/>
                </a:cxn>
                <a:cxn ang="0">
                  <a:pos x="1052" y="593"/>
                </a:cxn>
                <a:cxn ang="0">
                  <a:pos x="1226" y="767"/>
                </a:cxn>
                <a:cxn ang="0">
                  <a:pos x="1385" y="960"/>
                </a:cxn>
                <a:cxn ang="0">
                  <a:pos x="1526" y="1167"/>
                </a:cxn>
                <a:cxn ang="0">
                  <a:pos x="1640" y="1377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926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210" y="88"/>
                </a:cxn>
                <a:cxn ang="0">
                  <a:pos x="426" y="190"/>
                </a:cxn>
                <a:cxn ang="0">
                  <a:pos x="630" y="304"/>
                </a:cxn>
                <a:cxn ang="0">
                  <a:pos x="818" y="442"/>
                </a:cxn>
                <a:cxn ang="0">
                  <a:pos x="998" y="592"/>
                </a:cxn>
                <a:cxn ang="0">
                  <a:pos x="1164" y="766"/>
                </a:cxn>
                <a:cxn ang="0">
                  <a:pos x="1310" y="942"/>
                </a:cxn>
                <a:cxn ang="0">
                  <a:pos x="1454" y="1146"/>
                </a:cxn>
                <a:cxn ang="0">
                  <a:pos x="1536" y="1298"/>
                </a:cxn>
                <a:cxn ang="0">
                  <a:pos x="1614" y="1456"/>
                </a:cxn>
                <a:cxn ang="0">
                  <a:pos x="1682" y="1616"/>
                </a:cxn>
                <a:cxn ang="0">
                  <a:pos x="1733" y="1768"/>
                </a:cxn>
                <a:cxn ang="0">
                  <a:pos x="1745" y="1768"/>
                </a:cxn>
                <a:cxn ang="0">
                  <a:pos x="1691" y="1606"/>
                </a:cxn>
                <a:cxn ang="0">
                  <a:pos x="1623" y="1445"/>
                </a:cxn>
                <a:cxn ang="0">
                  <a:pos x="1547" y="1288"/>
                </a:cxn>
                <a:cxn ang="0">
                  <a:pos x="1463" y="1136"/>
                </a:cxn>
                <a:cxn ang="0">
                  <a:pos x="1320" y="932"/>
                </a:cxn>
                <a:cxn ang="0">
                  <a:pos x="1173" y="755"/>
                </a:cxn>
                <a:cxn ang="0">
                  <a:pos x="1008" y="581"/>
                </a:cxn>
                <a:cxn ang="0">
                  <a:pos x="827" y="431"/>
                </a:cxn>
                <a:cxn ang="0">
                  <a:pos x="642" y="293"/>
                </a:cxn>
                <a:cxn ang="0">
                  <a:pos x="437" y="179"/>
                </a:cxn>
                <a:cxn ang="0">
                  <a:pos x="222" y="7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927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7928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7929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7930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37931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37932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337933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33793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A1BD7465-F070-4BB3-AB66-8652F856D04D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l"/>
        <a:defRPr sz="32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4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groups.google.com/group/rec.humor.funny/tree/browse_frm/month/1997-09/9746604786b8c274?rnum=31&amp;lnk=o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555750"/>
          </a:xfrm>
        </p:spPr>
        <p:txBody>
          <a:bodyPr/>
          <a:lstStyle/>
          <a:p>
            <a:r>
              <a:rPr lang="en-US" dirty="0" smtClean="0"/>
              <a:t>CSSE </a:t>
            </a:r>
            <a:r>
              <a:rPr lang="en-US" dirty="0"/>
              <a:t>304 Day </a:t>
            </a:r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200400"/>
            <a:ext cx="7772400" cy="175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Short quiz (</a:t>
            </a:r>
            <a:r>
              <a:rPr lang="en-US" strike="sngStrike" dirty="0">
                <a:solidFill>
                  <a:srgbClr val="D5F709"/>
                </a:solidFill>
              </a:rPr>
              <a:t>10</a:t>
            </a:r>
            <a:r>
              <a:rPr lang="en-US" dirty="0"/>
              <a:t> 20 points) 7 minutes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List-recur follow-up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reverse and reverse!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Make our own objects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compose</a:t>
            </a:r>
            <a:br>
              <a:rPr lang="en-US" dirty="0" smtClean="0"/>
            </a:br>
            <a:endParaRPr lang="en-US" dirty="0" smtClean="0"/>
          </a:p>
          <a:p>
            <a:pPr>
              <a:lnSpc>
                <a:spcPct val="90000"/>
              </a:lnSpc>
            </a:pPr>
            <a:r>
              <a:rPr lang="en-US" dirty="0" smtClean="0">
                <a:solidFill>
                  <a:srgbClr val="FFFF00"/>
                </a:solidFill>
              </a:rPr>
              <a:t>Your questions?</a:t>
            </a:r>
            <a:endParaRPr lang="en-US" dirty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066800"/>
          </a:xfrm>
        </p:spPr>
        <p:txBody>
          <a:bodyPr/>
          <a:lstStyle/>
          <a:p>
            <a:r>
              <a:rPr lang="en-US" dirty="0" smtClean="0"/>
              <a:t>OO Programming in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49530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ts val="1500"/>
              </a:spcBef>
            </a:pPr>
            <a:r>
              <a:rPr lang="en-US" dirty="0" smtClean="0"/>
              <a:t>We need to find a way to encapsulate "fields" and "methods", so that fields can only be accessed/changed by using the methods.</a:t>
            </a:r>
          </a:p>
          <a:p>
            <a:pPr>
              <a:lnSpc>
                <a:spcPct val="95000"/>
              </a:lnSpc>
              <a:spcBef>
                <a:spcPts val="1500"/>
              </a:spcBef>
            </a:pPr>
            <a:r>
              <a:rPr lang="en-US" dirty="0" smtClean="0"/>
              <a:t>We can represent an object by a _____.</a:t>
            </a:r>
          </a:p>
          <a:p>
            <a:pPr>
              <a:lnSpc>
                <a:spcPct val="95000"/>
              </a:lnSpc>
              <a:spcBef>
                <a:spcPts val="1500"/>
              </a:spcBef>
            </a:pPr>
            <a:r>
              <a:rPr lang="en-US" dirty="0" smtClean="0"/>
              <a:t>"Fields" are persistent local variables.</a:t>
            </a:r>
          </a:p>
          <a:p>
            <a:pPr>
              <a:lnSpc>
                <a:spcPct val="95000"/>
              </a:lnSpc>
              <a:spcBef>
                <a:spcPts val="1500"/>
              </a:spcBef>
            </a:pPr>
            <a:r>
              <a:rPr lang="en-US" dirty="0" smtClean="0"/>
              <a:t>A "method name" is the first argument to the "object" procedure; "method arguments" are the other arguments to the procedure.</a:t>
            </a:r>
          </a:p>
        </p:txBody>
      </p:sp>
    </p:spTree>
    <p:extLst>
      <p:ext uri="{BB962C8B-B14F-4D97-AF65-F5344CB8AC3E}">
        <p14:creationId xmlns:p14="http://schemas.microsoft.com/office/powerpoint/2010/main" val="37640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0"/>
            <a:ext cx="4419600" cy="5943600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/>
              <a:t>&gt; (define s1 (make-stack))</a:t>
            </a:r>
          </a:p>
          <a:p>
            <a:pPr marL="0" indent="0">
              <a:buNone/>
            </a:pPr>
            <a:r>
              <a:rPr lang="en-US" sz="2600" dirty="0"/>
              <a:t>&gt; (define s2 (make-stack)))</a:t>
            </a:r>
          </a:p>
          <a:p>
            <a:pPr marL="0" indent="0">
              <a:buNone/>
            </a:pPr>
            <a:r>
              <a:rPr lang="en-US" sz="2600" dirty="0"/>
              <a:t>&gt; (s1 'push 'a)</a:t>
            </a:r>
          </a:p>
          <a:p>
            <a:pPr marL="0" indent="0">
              <a:buNone/>
            </a:pPr>
            <a:r>
              <a:rPr lang="en-US" sz="2600" dirty="0"/>
              <a:t>&gt; (s2 'push 'z)</a:t>
            </a:r>
          </a:p>
          <a:p>
            <a:pPr marL="0" indent="0">
              <a:buNone/>
            </a:pPr>
            <a:r>
              <a:rPr lang="en-US" sz="2600" dirty="0"/>
              <a:t>&gt; (s1 'push 'b)</a:t>
            </a:r>
          </a:p>
          <a:p>
            <a:pPr marL="0" indent="0">
              <a:buNone/>
            </a:pPr>
            <a:r>
              <a:rPr lang="en-US" sz="2600" dirty="0" smtClean="0"/>
              <a:t>&gt; </a:t>
            </a:r>
            <a:r>
              <a:rPr lang="en-US" sz="2600" dirty="0"/>
              <a:t>(s1 'pop)</a:t>
            </a:r>
          </a:p>
          <a:p>
            <a:pPr marL="0" indent="0">
              <a:buNone/>
            </a:pPr>
            <a:r>
              <a:rPr lang="en-US" sz="2600" dirty="0"/>
              <a:t>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 smtClean="0"/>
              <a:t>(</a:t>
            </a:r>
            <a:r>
              <a:rPr lang="en-US" sz="2600" dirty="0"/>
              <a:t>s1 'empty</a:t>
            </a:r>
            <a:r>
              <a:rPr lang="en-US" sz="2600" dirty="0" smtClean="0"/>
              <a:t>?)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#f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6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953000" y="0"/>
            <a:ext cx="4038600" cy="4530725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 smtClean="0"/>
              <a:t>&gt; </a:t>
            </a:r>
            <a:r>
              <a:rPr lang="en-US" sz="2600" dirty="0"/>
              <a:t>(s2 'push (s1 'pop))</a:t>
            </a:r>
          </a:p>
          <a:p>
            <a:pPr marL="0" indent="0">
              <a:buNone/>
            </a:pPr>
            <a:r>
              <a:rPr lang="en-US" sz="2600" dirty="0"/>
              <a:t>&gt; (s1 'empty?)</a:t>
            </a:r>
          </a:p>
          <a:p>
            <a:pPr marL="0" indent="0">
              <a:buNone/>
            </a:pPr>
            <a:r>
              <a:rPr lang="en-US" sz="2600" dirty="0"/>
              <a:t>#t</a:t>
            </a:r>
          </a:p>
          <a:p>
            <a:pPr marL="0" indent="0">
              <a:buNone/>
            </a:pPr>
            <a:r>
              <a:rPr lang="en-US" sz="2600" dirty="0"/>
              <a:t>&gt; (s2 'pop)</a:t>
            </a:r>
          </a:p>
          <a:p>
            <a:pPr marL="0" indent="0">
              <a:buNone/>
            </a:pPr>
            <a:r>
              <a:rPr lang="en-US" sz="2600" dirty="0"/>
              <a:t>a</a:t>
            </a:r>
          </a:p>
          <a:p>
            <a:pPr marL="0" indent="0">
              <a:buNone/>
            </a:pPr>
            <a:r>
              <a:rPr lang="en-US" sz="2600" dirty="0"/>
              <a:t>&gt; (s2 'pop)</a:t>
            </a:r>
          </a:p>
          <a:p>
            <a:pPr marL="0" indent="0">
              <a:buNone/>
            </a:pPr>
            <a:r>
              <a:rPr lang="en-US" sz="2600" dirty="0"/>
              <a:t>z</a:t>
            </a:r>
          </a:p>
          <a:p>
            <a:pPr marL="0" indent="0">
              <a:buNone/>
            </a:pPr>
            <a:r>
              <a:rPr lang="en-US" sz="2600" dirty="0"/>
              <a:t>&gt; (s2 'pop)</a:t>
            </a:r>
          </a:p>
          <a:p>
            <a:pPr marL="0" indent="0">
              <a:buNone/>
            </a:pPr>
            <a:r>
              <a:rPr lang="en-US" sz="2600" dirty="0"/>
              <a:t>Exception in car: () is not a pair</a:t>
            </a:r>
          </a:p>
          <a:p>
            <a:pPr marL="0" indent="0">
              <a:buNone/>
            </a:pPr>
            <a:r>
              <a:rPr lang="en-US" sz="2600" dirty="0"/>
              <a:t>&gt; 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4572000" y="228600"/>
            <a:ext cx="0" cy="5867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304800" y="4876800"/>
            <a:ext cx="30480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 smtClean="0">
                <a:solidFill>
                  <a:srgbClr val="FF0000"/>
                </a:solidFill>
              </a:rPr>
              <a:t>Transcript for the stack class</a:t>
            </a:r>
            <a:endParaRPr lang="en-US" sz="23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842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382000" cy="1066800"/>
          </a:xfrm>
        </p:spPr>
        <p:txBody>
          <a:bodyPr/>
          <a:lstStyle/>
          <a:p>
            <a:r>
              <a:rPr lang="en-US" sz="4000" dirty="0"/>
              <a:t>Encapsulation: Creating </a:t>
            </a:r>
            <a:r>
              <a:rPr lang="en-US" sz="4000" dirty="0" smtClean="0"/>
              <a:t>"objects" </a:t>
            </a:r>
            <a:r>
              <a:rPr lang="en-US" sz="4000" dirty="0"/>
              <a:t>in a </a:t>
            </a:r>
            <a:r>
              <a:rPr lang="en-US" sz="4000" dirty="0" smtClean="0"/>
              <a:t>mostly functional </a:t>
            </a:r>
            <a:r>
              <a:rPr lang="en-US" sz="4000" dirty="0"/>
              <a:t>language</a:t>
            </a:r>
          </a:p>
        </p:txBody>
      </p:sp>
      <p:pic>
        <p:nvPicPr>
          <p:cNvPr id="5765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1270" y="1519297"/>
            <a:ext cx="5410200" cy="526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76517" name="Text Box 5"/>
          <p:cNvSpPr txBox="1">
            <a:spLocks noChangeArrowheads="1"/>
          </p:cNvSpPr>
          <p:nvPr/>
        </p:nvSpPr>
        <p:spPr bwMode="auto">
          <a:xfrm>
            <a:off x="5943600" y="3770055"/>
            <a:ext cx="2895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 smtClean="0">
                <a:solidFill>
                  <a:schemeClr val="bg1"/>
                </a:solidFill>
              </a:rPr>
              <a:t>What is the problem with this code?</a:t>
            </a:r>
            <a:br>
              <a:rPr lang="en-US" sz="3200" dirty="0" smtClean="0">
                <a:solidFill>
                  <a:schemeClr val="bg1"/>
                </a:solidFill>
              </a:rPr>
            </a:br>
            <a:r>
              <a:rPr lang="en-US" sz="3200" dirty="0" smtClean="0">
                <a:solidFill>
                  <a:schemeClr val="bg1"/>
                </a:solidFill>
              </a:rPr>
              <a:t/>
            </a:r>
            <a:br>
              <a:rPr lang="en-US" sz="3200" dirty="0" smtClean="0">
                <a:solidFill>
                  <a:schemeClr val="bg1"/>
                </a:solidFill>
              </a:rPr>
            </a:br>
            <a:r>
              <a:rPr lang="en-US" sz="3200" dirty="0" smtClean="0">
                <a:solidFill>
                  <a:schemeClr val="bg1"/>
                </a:solidFill>
              </a:rPr>
              <a:t>How to fix it?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43600" y="1519297"/>
            <a:ext cx="2743200" cy="2062103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FF00"/>
                </a:solidFill>
              </a:rPr>
              <a:t>The car of the list contains the top of the stack</a:t>
            </a:r>
            <a:endParaRPr lang="en-US" sz="3200" dirty="0">
              <a:solidFill>
                <a:srgbClr val="FFFF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59642" y="3883101"/>
            <a:ext cx="2743200" cy="255454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accent3">
                    <a:lumMod val="40000"/>
                    <a:lumOff val="60000"/>
                  </a:schemeClr>
                </a:solidFill>
              </a:rPr>
              <a:t>This code contains a subtle error.  Can you see what it is?</a:t>
            </a:r>
            <a:endParaRPr lang="en-US" sz="32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07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65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39825"/>
          </a:xfrm>
        </p:spPr>
        <p:txBody>
          <a:bodyPr/>
          <a:lstStyle/>
          <a:p>
            <a:r>
              <a:rPr lang="en-US" sz="4000" dirty="0" smtClean="0"/>
              <a:t>HW </a:t>
            </a:r>
            <a:r>
              <a:rPr lang="en-US" sz="4000" dirty="0" smtClean="0"/>
              <a:t>8a </a:t>
            </a:r>
            <a:r>
              <a:rPr lang="en-US" sz="4000" dirty="0" smtClean="0"/>
              <a:t>Preview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763000" cy="4835525"/>
          </a:xfrm>
        </p:spPr>
        <p:txBody>
          <a:bodyPr/>
          <a:lstStyle/>
          <a:p>
            <a:r>
              <a:rPr lang="en-US" sz="2800" dirty="0" smtClean="0"/>
              <a:t>You </a:t>
            </a:r>
            <a:r>
              <a:rPr lang="en-US" sz="2800" dirty="0"/>
              <a:t>will </a:t>
            </a:r>
            <a:r>
              <a:rPr lang="en-US" sz="2800" dirty="0" smtClean="0"/>
              <a:t>implement </a:t>
            </a:r>
            <a:r>
              <a:rPr lang="en-US" sz="2800" dirty="0"/>
              <a:t>another class, </a:t>
            </a:r>
            <a:r>
              <a:rPr lang="en-US" sz="2800" b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slist</a:t>
            </a:r>
            <a:r>
              <a:rPr lang="en-US" sz="28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-leaf-iterator</a:t>
            </a:r>
            <a:r>
              <a:rPr lang="en-US" sz="2800" dirty="0">
                <a:effectLst/>
              </a:rPr>
              <a:t>. </a:t>
            </a:r>
            <a:r>
              <a:rPr lang="en-US" sz="2800" dirty="0"/>
              <a:t>Your </a:t>
            </a:r>
            <a:r>
              <a:rPr lang="en-US" sz="2800" dirty="0" smtClean="0"/>
              <a:t>procedure, </a:t>
            </a:r>
            <a:r>
              <a:rPr lang="en-US" sz="2800" dirty="0"/>
              <a:t>given an s-list </a:t>
            </a:r>
            <a:r>
              <a:rPr lang="en-US" sz="28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2800" dirty="0"/>
              <a:t>, will make an iterator "object" for </a:t>
            </a:r>
            <a:r>
              <a:rPr lang="en-US" sz="28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2800" dirty="0" smtClean="0"/>
              <a:t>.</a:t>
            </a:r>
            <a:endParaRPr lang="en-US" sz="2800" dirty="0"/>
          </a:p>
          <a:p>
            <a:r>
              <a:rPr lang="en-US" sz="2800" dirty="0" smtClean="0"/>
              <a:t>What is an easy way to implement this? </a:t>
            </a:r>
            <a:endParaRPr lang="en-US" sz="2800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51" y="2743199"/>
            <a:ext cx="8729749" cy="3977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20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39825"/>
          </a:xfrm>
        </p:spPr>
        <p:txBody>
          <a:bodyPr/>
          <a:lstStyle/>
          <a:p>
            <a:r>
              <a:rPr lang="en-US" sz="4000" dirty="0" smtClean="0"/>
              <a:t>HW </a:t>
            </a:r>
            <a:r>
              <a:rPr lang="en-US" sz="4000" dirty="0" smtClean="0"/>
              <a:t>8 </a:t>
            </a:r>
            <a:r>
              <a:rPr lang="en-US" sz="4000" dirty="0" smtClean="0"/>
              <a:t>Preview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763000" cy="4835525"/>
          </a:xfrm>
        </p:spPr>
        <p:txBody>
          <a:bodyPr/>
          <a:lstStyle/>
          <a:p>
            <a:r>
              <a:rPr lang="en-US" sz="2400" dirty="0" smtClean="0"/>
              <a:t>You will use this </a:t>
            </a:r>
            <a:r>
              <a:rPr lang="en-US" sz="24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</a:t>
            </a:r>
            <a:r>
              <a:rPr lang="en-US" sz="2400" dirty="0" smtClean="0"/>
              <a:t> "class" implementation as a helper procedure when you implement another class, </a:t>
            </a:r>
            <a:r>
              <a:rPr lang="en-US" sz="2400" b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slist</a:t>
            </a:r>
            <a:r>
              <a:rPr lang="en-US" sz="24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-leaf-iterator</a:t>
            </a:r>
            <a:r>
              <a:rPr lang="en-US" sz="2400" dirty="0" smtClean="0">
                <a:effectLst/>
              </a:rPr>
              <a:t>. </a:t>
            </a:r>
            <a:r>
              <a:rPr lang="en-US" sz="2400" dirty="0" smtClean="0"/>
              <a:t>Your procedure, </a:t>
            </a:r>
            <a:r>
              <a:rPr lang="en-US" sz="2400" b="1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make-</a:t>
            </a:r>
            <a:r>
              <a:rPr lang="en-US" sz="2400" b="1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slist</a:t>
            </a:r>
            <a:r>
              <a:rPr lang="en-US" sz="2400" b="1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-leaf-iterator</a:t>
            </a:r>
            <a:r>
              <a:rPr lang="en-US" sz="2400" dirty="0" smtClean="0"/>
              <a:t>, given an s-list </a:t>
            </a:r>
            <a:r>
              <a:rPr lang="en-US" sz="24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2400" dirty="0" smtClean="0"/>
              <a:t>, will make an iterator "object" for </a:t>
            </a:r>
            <a:r>
              <a:rPr lang="en-US" sz="24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2400" dirty="0" smtClean="0"/>
              <a:t>. </a:t>
            </a:r>
            <a:endParaRPr lang="en-US" sz="2400" dirty="0" smtClean="0"/>
          </a:p>
          <a:p>
            <a:r>
              <a:rPr lang="en-US" sz="2400" dirty="0" smtClean="0"/>
              <a:t>Why is the "easy" approach from the last slide inefficient?</a:t>
            </a:r>
            <a:br>
              <a:rPr lang="en-US" sz="2400" dirty="0" smtClean="0"/>
            </a:br>
            <a:r>
              <a:rPr lang="en-US" sz="2400" dirty="0" smtClean="0"/>
              <a:t>Think of an </a:t>
            </a:r>
            <a:r>
              <a:rPr lang="en-US" sz="2400" dirty="0" err="1" smtClean="0"/>
              <a:t>slist</a:t>
            </a:r>
            <a:r>
              <a:rPr lang="en-US" sz="2400" dirty="0" smtClean="0"/>
              <a:t> with tens of thousands of symbols.</a:t>
            </a:r>
          </a:p>
          <a:p>
            <a:r>
              <a:rPr lang="en-US" sz="2400" dirty="0" smtClean="0"/>
              <a:t>In the HW problem, your iterator procedures are not allowed to traverse more of the tree than is required for the 'next calls that happen.</a:t>
            </a:r>
          </a:p>
          <a:p>
            <a:r>
              <a:rPr lang="en-US" sz="2400" dirty="0" smtClean="0"/>
              <a:t>That's where a stack object cones in.</a:t>
            </a:r>
          </a:p>
          <a:p>
            <a:r>
              <a:rPr lang="en-US" sz="2400" dirty="0" smtClean="0"/>
              <a:t>Can be similar to the preorder </a:t>
            </a:r>
            <a:r>
              <a:rPr lang="en-US" sz="2400" dirty="0" err="1" smtClean="0"/>
              <a:t>iteratror</a:t>
            </a:r>
            <a:r>
              <a:rPr lang="en-US" sz="2400" dirty="0" smtClean="0"/>
              <a:t> in Weiss, Chapter 18.</a:t>
            </a:r>
            <a:endParaRPr lang="en-US" sz="2400" dirty="0" smtClean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214150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39825"/>
          </a:xfrm>
        </p:spPr>
        <p:txBody>
          <a:bodyPr/>
          <a:lstStyle/>
          <a:p>
            <a:r>
              <a:rPr lang="en-US" sz="4000" dirty="0" smtClean="0"/>
              <a:t>HW 9 Preview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763000" cy="4835525"/>
          </a:xfrm>
        </p:spPr>
        <p:txBody>
          <a:bodyPr/>
          <a:lstStyle/>
          <a:p>
            <a:r>
              <a:rPr lang="en-US" sz="2400" dirty="0" smtClean="0"/>
              <a:t>Use </a:t>
            </a:r>
            <a:r>
              <a:rPr lang="en-US" sz="2400" b="1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compose </a:t>
            </a:r>
            <a:r>
              <a:rPr lang="en-US" sz="2400" dirty="0" smtClean="0"/>
              <a:t>as a helper procedure when you implement, </a:t>
            </a:r>
            <a:r>
              <a:rPr lang="en-US" sz="2400" b="1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make-c…r</a:t>
            </a:r>
            <a:r>
              <a:rPr lang="en-US" sz="2400" dirty="0" smtClean="0">
                <a:effectLst/>
              </a:rPr>
              <a:t> </a:t>
            </a:r>
            <a:r>
              <a:rPr lang="en-US" sz="2400" dirty="0" smtClean="0"/>
              <a:t>in a functional style.</a:t>
            </a:r>
          </a:p>
          <a:p>
            <a:endParaRPr lang="en-US" sz="2400" dirty="0" smtClean="0"/>
          </a:p>
          <a:p>
            <a:endParaRPr lang="en-US" sz="28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00199"/>
            <a:ext cx="8534400" cy="33358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5107705"/>
            <a:ext cx="8930951" cy="121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6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066800"/>
          </a:xfrm>
        </p:spPr>
        <p:txBody>
          <a:bodyPr/>
          <a:lstStyle/>
          <a:p>
            <a:r>
              <a:rPr lang="en-US" dirty="0" smtClean="0"/>
              <a:t>Quick Programming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372600" cy="5105400"/>
          </a:xfrm>
        </p:spPr>
        <p:txBody>
          <a:bodyPr/>
          <a:lstStyle/>
          <a:p>
            <a:r>
              <a:rPr lang="en-US" dirty="0" smtClean="0"/>
              <a:t>Write </a:t>
            </a:r>
            <a:r>
              <a:rPr lang="en-US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compose,</a:t>
            </a:r>
            <a:r>
              <a:rPr lang="en-US" dirty="0" smtClean="0"/>
              <a:t> which creates the composition </a:t>
            </a:r>
            <a:br>
              <a:rPr lang="en-US" dirty="0" smtClean="0"/>
            </a:br>
            <a:r>
              <a:rPr lang="en-US" dirty="0" smtClean="0"/>
              <a:t>of any number of one-argument procedures.</a:t>
            </a:r>
          </a:p>
          <a:p>
            <a:r>
              <a:rPr lang="en-US" sz="2800" b="1" dirty="0" smtClean="0"/>
              <a:t>&gt; </a:t>
            </a:r>
            <a:r>
              <a:rPr lang="en-US" sz="2800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(define </a:t>
            </a:r>
            <a:r>
              <a:rPr lang="en-US" sz="2800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caddddddr</a:t>
            </a:r>
            <a:r>
              <a:rPr lang="en-US" sz="2800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</a:t>
            </a:r>
            <a:br>
              <a:rPr lang="en-US" sz="2800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 (compose car cdr </a:t>
            </a:r>
            <a:r>
              <a:rPr lang="en-US" sz="2800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cdr</a:t>
            </a:r>
            <a:r>
              <a:rPr lang="en-US" sz="2800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cdr</a:t>
            </a:r>
            <a:r>
              <a:rPr lang="en-US" sz="2800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cdr</a:t>
            </a:r>
            <a:r>
              <a:rPr lang="en-US" sz="2800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cdr</a:t>
            </a:r>
            <a:r>
              <a:rPr lang="en-US" sz="2800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cdr))</a:t>
            </a:r>
            <a:br>
              <a:rPr lang="en-US" sz="2800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800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(define id (compose))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800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caddddddr</a:t>
            </a:r>
            <a:r>
              <a:rPr lang="en-US" sz="2800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'(1 2 3 4 5 6 7 8))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7</a:t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800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(id '(a b c))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(a b c)</a:t>
            </a:r>
            <a:endParaRPr lang="en-US" sz="28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943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CSSE304 assignments are not research projects!</a:t>
            </a:r>
            <a:endParaRPr lang="en-US" dirty="0"/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458200" cy="4038600"/>
          </a:xfrm>
        </p:spPr>
        <p:txBody>
          <a:bodyPr/>
          <a:lstStyle/>
          <a:p>
            <a:r>
              <a:rPr lang="en-US" sz="3600" dirty="0" smtClean="0"/>
              <a:t>You might find solutions to some of the homework problems on the internet</a:t>
            </a:r>
          </a:p>
          <a:p>
            <a:r>
              <a:rPr lang="en-US" sz="3600" dirty="0" smtClean="0"/>
              <a:t>Using them short-circuits the learning process, and it is an Academic irregularity.</a:t>
            </a:r>
          </a:p>
          <a:p>
            <a:r>
              <a:rPr lang="en-US" sz="3600" dirty="0" smtClean="0"/>
              <a:t>This is intended to be a "from first principles" course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444257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636588"/>
          </a:xfrm>
        </p:spPr>
        <p:txBody>
          <a:bodyPr/>
          <a:lstStyle/>
          <a:p>
            <a:r>
              <a:rPr lang="en-US" sz="4000" dirty="0" smtClean="0"/>
              <a:t>For reference: list-recur </a:t>
            </a:r>
            <a:endParaRPr lang="en-US" sz="4000" dirty="0"/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91440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A procedure that returns a procedure that recurs down a list.</a:t>
            </a:r>
          </a:p>
          <a:p>
            <a:pPr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(define list-recur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  (lambda (base-value list-proc)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    (</a:t>
            </a:r>
            <a:r>
              <a:rPr lang="en-US" sz="2400" b="1" dirty="0" err="1">
                <a:latin typeface="Courier New" pitchFamily="49" charset="0"/>
              </a:rPr>
              <a:t>letrec</a:t>
            </a:r>
            <a:endParaRPr lang="en-US" sz="24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      ([helper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         (lambda (</a:t>
            </a:r>
            <a:r>
              <a:rPr lang="en-US" sz="2400" b="1" dirty="0" err="1">
                <a:latin typeface="Courier New" pitchFamily="49" charset="0"/>
              </a:rPr>
              <a:t>ls</a:t>
            </a:r>
            <a:r>
              <a:rPr lang="en-US" sz="2400" b="1" dirty="0">
                <a:latin typeface="Courier New" pitchFamily="49" charset="0"/>
              </a:rPr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           (if (null? </a:t>
            </a:r>
            <a:r>
              <a:rPr lang="en-US" sz="2400" b="1" dirty="0" err="1">
                <a:latin typeface="Courier New" pitchFamily="49" charset="0"/>
              </a:rPr>
              <a:t>ls</a:t>
            </a:r>
            <a:r>
              <a:rPr lang="en-US" sz="2400" b="1" dirty="0">
                <a:latin typeface="Courier New" pitchFamily="49" charset="0"/>
              </a:rPr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               base-value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               (list-proc (car </a:t>
            </a:r>
            <a:r>
              <a:rPr lang="en-US" sz="2400" b="1" dirty="0" err="1">
                <a:latin typeface="Courier New" pitchFamily="49" charset="0"/>
              </a:rPr>
              <a:t>ls</a:t>
            </a:r>
            <a:r>
              <a:rPr lang="en-US" sz="2400" b="1" dirty="0">
                <a:latin typeface="Courier New" pitchFamily="49" charset="0"/>
              </a:rPr>
              <a:t>) </a:t>
            </a:r>
            <a:br>
              <a:rPr lang="en-US" sz="2400" b="1" dirty="0">
                <a:latin typeface="Courier New" pitchFamily="49" charset="0"/>
              </a:rPr>
            </a:br>
            <a:r>
              <a:rPr lang="en-US" sz="2400" b="1" dirty="0">
                <a:latin typeface="Courier New" pitchFamily="49" charset="0"/>
              </a:rPr>
              <a:t>                        (helper (</a:t>
            </a:r>
            <a:r>
              <a:rPr lang="en-US" sz="2400" b="1" dirty="0" err="1">
                <a:latin typeface="Courier New" pitchFamily="49" charset="0"/>
              </a:rPr>
              <a:t>cdr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ls</a:t>
            </a:r>
            <a:r>
              <a:rPr lang="en-US" sz="2400" b="1" dirty="0">
                <a:latin typeface="Courier New" pitchFamily="49" charset="0"/>
              </a:rPr>
              <a:t>)))))])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      helper)))</a:t>
            </a:r>
          </a:p>
        </p:txBody>
      </p:sp>
      <p:sp>
        <p:nvSpPr>
          <p:cNvPr id="425988" name="Text Box 4"/>
          <p:cNvSpPr txBox="1">
            <a:spLocks noChangeArrowheads="1"/>
          </p:cNvSpPr>
          <p:nvPr/>
        </p:nvSpPr>
        <p:spPr bwMode="auto">
          <a:xfrm>
            <a:off x="914400" y="5759450"/>
            <a:ext cx="7315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 smtClean="0">
                <a:solidFill>
                  <a:schemeClr val="folHlink"/>
                </a:solidFill>
              </a:rPr>
              <a:t>) </a:t>
            </a:r>
            <a:endParaRPr lang="en-US" sz="2800" dirty="0">
              <a:solidFill>
                <a:schemeClr val="folHlink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086600" y="6248400"/>
            <a:ext cx="243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</a:rPr>
              <a:t>            </a:t>
            </a:r>
            <a:endParaRPr lang="en-US" sz="24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598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636588"/>
          </a:xfrm>
        </p:spPr>
        <p:txBody>
          <a:bodyPr/>
          <a:lstStyle/>
          <a:p>
            <a:r>
              <a:rPr lang="en-US" sz="4000" dirty="0"/>
              <a:t>list-recur abstracts list recursion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6248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en-US" sz="2000" b="1" dirty="0" smtClean="0">
                <a:solidFill>
                  <a:schemeClr val="fol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Assignment from last time:</a:t>
            </a:r>
            <a:endParaRPr lang="en-US" sz="2000" b="1" dirty="0">
              <a:solidFill>
                <a:schemeClr val="folHlink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lnSpc>
                <a:spcPct val="80000"/>
              </a:lnSpc>
            </a:pPr>
            <a:r>
              <a:rPr lang="en-US" sz="2000" dirty="0"/>
              <a:t>Try to come up with at least one other procedure that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is </a:t>
            </a:r>
            <a:r>
              <a:rPr lang="en-US" sz="2000" dirty="0"/>
              <a:t>easy to write using list-recur.  Hopefully something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that </a:t>
            </a:r>
            <a:r>
              <a:rPr lang="en-US" sz="2000" dirty="0"/>
              <a:t>is not a clone of one that we wrote.</a:t>
            </a:r>
          </a:p>
          <a:p>
            <a:pPr>
              <a:lnSpc>
                <a:spcPct val="80000"/>
              </a:lnSpc>
            </a:pPr>
            <a:r>
              <a:rPr lang="en-US" sz="2000" dirty="0"/>
              <a:t>And write it! </a:t>
            </a:r>
          </a:p>
          <a:p>
            <a:pPr>
              <a:lnSpc>
                <a:spcPct val="8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(define list-sum (list-recur 0 +)</a:t>
            </a:r>
          </a:p>
          <a:p>
            <a:pPr>
              <a:lnSpc>
                <a:spcPct val="80000"/>
              </a:lnSpc>
              <a:spcBef>
                <a:spcPct val="3000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(define list-prod (list-recur 1 *)</a:t>
            </a:r>
          </a:p>
          <a:p>
            <a:pPr>
              <a:lnSpc>
                <a:spcPct val="80000"/>
              </a:lnSpc>
              <a:spcBef>
                <a:spcPct val="4000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(define apply-to-all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(lambda (proc)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  (list-recur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′</a:t>
            </a:r>
            <a:r>
              <a:rPr lang="en-US" sz="2000" b="1" dirty="0">
                <a:latin typeface="Courier New" pitchFamily="49" charset="0"/>
              </a:rPr>
              <a:t>()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              (lambda (x y)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                (cons (proc x) y)))))</a:t>
            </a:r>
          </a:p>
          <a:p>
            <a:pPr>
              <a:lnSpc>
                <a:spcPct val="80000"/>
              </a:lnSpc>
              <a:spcBef>
                <a:spcPct val="3500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(define </a:t>
            </a:r>
            <a:r>
              <a:rPr lang="en-US" sz="2000" b="1" dirty="0" smtClean="0">
                <a:latin typeface="Courier New" pitchFamily="49" charset="0"/>
              </a:rPr>
              <a:t>member?-c</a:t>
            </a: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 (lambda (item)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   (list-recur #f (lambda (x y)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                    (or (equal? item x)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                           y)))))</a:t>
            </a:r>
          </a:p>
          <a:p>
            <a:pPr>
              <a:lnSpc>
                <a:spcPct val="80000"/>
              </a:lnSpc>
              <a:spcBef>
                <a:spcPct val="45000"/>
              </a:spcBef>
              <a:buFont typeface="Wingdings" pitchFamily="2" charset="2"/>
              <a:buNone/>
            </a:pPr>
            <a:r>
              <a:rPr lang="en-US" sz="2000" b="1" dirty="0">
                <a:latin typeface="Courier New" pitchFamily="49" charset="0"/>
              </a:rPr>
              <a:t>(define length (</a:t>
            </a:r>
            <a:r>
              <a:rPr lang="en-US" sz="2000" b="1" dirty="0" smtClean="0">
                <a:latin typeface="Courier New" pitchFamily="49" charset="0"/>
              </a:rPr>
              <a:t>list-recur 0 (lambda (x y) (+ 1 y))))</a:t>
            </a:r>
            <a:endParaRPr lang="en-US" sz="2000" b="1" dirty="0">
              <a:latin typeface="Courier New" pitchFamily="49" charset="0"/>
            </a:endParaRPr>
          </a:p>
        </p:txBody>
      </p:sp>
      <p:sp>
        <p:nvSpPr>
          <p:cNvPr id="427012" name="Text Box 4"/>
          <p:cNvSpPr txBox="1">
            <a:spLocks noChangeArrowheads="1"/>
          </p:cNvSpPr>
          <p:nvPr/>
        </p:nvSpPr>
        <p:spPr bwMode="auto">
          <a:xfrm>
            <a:off x="6553200" y="2184737"/>
            <a:ext cx="2286000" cy="1015663"/>
          </a:xfrm>
          <a:prstGeom prst="rect">
            <a:avLst/>
          </a:prstGeom>
          <a:solidFill>
            <a:schemeClr val="bg1"/>
          </a:solidFill>
          <a:ln w="31750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000" b="1" dirty="0" smtClean="0">
                <a:solidFill>
                  <a:srgbClr val="FFFF00"/>
                </a:solidFill>
              </a:rPr>
              <a:t>Your examples?</a:t>
            </a:r>
            <a:endParaRPr lang="en-US" sz="3000" b="1" dirty="0">
              <a:solidFill>
                <a:srgbClr val="FFFF00"/>
              </a:solidFill>
            </a:endParaRPr>
          </a:p>
        </p:txBody>
      </p:sp>
      <p:sp>
        <p:nvSpPr>
          <p:cNvPr id="427013" name="Text Box 5"/>
          <p:cNvSpPr txBox="1">
            <a:spLocks noChangeArrowheads="1"/>
          </p:cNvSpPr>
          <p:nvPr/>
        </p:nvSpPr>
        <p:spPr bwMode="auto">
          <a:xfrm>
            <a:off x="381000" y="6044847"/>
            <a:ext cx="8534400" cy="553998"/>
          </a:xfrm>
          <a:prstGeom prst="rect">
            <a:avLst/>
          </a:prstGeom>
          <a:solidFill>
            <a:schemeClr val="accent4">
              <a:lumMod val="2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000" b="1" dirty="0">
                <a:solidFill>
                  <a:srgbClr val="FFFF00"/>
                </a:solidFill>
              </a:rPr>
              <a:t>One of these </a:t>
            </a:r>
            <a:r>
              <a:rPr lang="en-US" sz="3000" b="1" dirty="0" smtClean="0">
                <a:solidFill>
                  <a:srgbClr val="FFFF00"/>
                </a:solidFill>
              </a:rPr>
              <a:t>may be  </a:t>
            </a:r>
            <a:r>
              <a:rPr lang="en-US" sz="3000" b="1" dirty="0">
                <a:solidFill>
                  <a:srgbClr val="FFFF00"/>
                </a:solidFill>
              </a:rPr>
              <a:t>a bad idea</a:t>
            </a:r>
            <a:r>
              <a:rPr lang="en-US" sz="3000" b="1" dirty="0" smtClean="0">
                <a:solidFill>
                  <a:srgbClr val="FFFF00"/>
                </a:solidFill>
              </a:rPr>
              <a:t>!  </a:t>
            </a:r>
            <a:endParaRPr lang="en-US" sz="3000" b="1" dirty="0">
              <a:solidFill>
                <a:srgbClr val="FFFF00"/>
              </a:solidFill>
            </a:endParaRPr>
          </a:p>
        </p:txBody>
      </p:sp>
      <p:sp>
        <p:nvSpPr>
          <p:cNvPr id="427014" name="Rectangle 6"/>
          <p:cNvSpPr>
            <a:spLocks noChangeArrowheads="1"/>
          </p:cNvSpPr>
          <p:nvPr/>
        </p:nvSpPr>
        <p:spPr bwMode="auto">
          <a:xfrm>
            <a:off x="0" y="2057400"/>
            <a:ext cx="9144000" cy="4800600"/>
          </a:xfrm>
          <a:prstGeom prst="rect">
            <a:avLst/>
          </a:prstGeom>
          <a:noFill/>
          <a:ln w="53975">
            <a:solidFill>
              <a:schemeClr val="accent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039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HW 9 Preview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17638"/>
            <a:ext cx="8763000" cy="4835525"/>
          </a:xfrm>
        </p:spPr>
        <p:txBody>
          <a:bodyPr/>
          <a:lstStyle/>
          <a:p>
            <a:r>
              <a:rPr lang="en-US" sz="2800" dirty="0" smtClean="0"/>
              <a:t>You will write a procedure, </a:t>
            </a:r>
            <a:r>
              <a:rPr lang="en-US" sz="2800" b="1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snlist</a:t>
            </a:r>
            <a:r>
              <a:rPr lang="en-US" sz="2800" b="1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-recur</a:t>
            </a:r>
            <a:r>
              <a:rPr lang="en-US" sz="2800" dirty="0" smtClean="0"/>
              <a:t> that produces procedures that recur over s-lists and n-lists, similar to how list-recur produces procedures that recur over lists. (An n-list is like an s-list, but contains numbers instead of symbols).</a:t>
            </a:r>
          </a:p>
          <a:p>
            <a:r>
              <a:rPr lang="en-US" sz="2800" dirty="0" smtClean="0"/>
              <a:t>Use that procedure to create several s-list procedures.</a:t>
            </a:r>
          </a:p>
          <a:p>
            <a:r>
              <a:rPr lang="en-US" sz="2800" dirty="0" smtClean="0"/>
              <a:t>Then write </a:t>
            </a:r>
            <a:r>
              <a:rPr lang="en-US" sz="2800" b="1" dirty="0" err="1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bt</a:t>
            </a:r>
            <a:r>
              <a:rPr lang="en-US" sz="2800" b="1" dirty="0" smtClean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-recur</a:t>
            </a:r>
            <a:r>
              <a:rPr lang="en-US" sz="2800" dirty="0" smtClean="0"/>
              <a:t>.  Produces procedures that recur over binary trees.</a:t>
            </a:r>
          </a:p>
          <a:p>
            <a:r>
              <a:rPr lang="en-US" sz="2800" dirty="0" smtClean="0"/>
              <a:t>Also, you will do an OO example.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3367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7772400" cy="457200"/>
          </a:xfrm>
        </p:spPr>
        <p:txBody>
          <a:bodyPr/>
          <a:lstStyle/>
          <a:p>
            <a:r>
              <a:rPr lang="en-US" sz="4000" dirty="0"/>
              <a:t>In-class </a:t>
            </a:r>
            <a:r>
              <a:rPr lang="en-US" sz="4000" dirty="0" smtClean="0"/>
              <a:t>exercise</a:t>
            </a:r>
            <a:endParaRPr lang="en-US" sz="4000" dirty="0"/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762000"/>
            <a:ext cx="3733800" cy="3124200"/>
          </a:xfrm>
          <a:noFill/>
          <a:ln w="25400">
            <a:solidFill>
              <a:srgbClr val="339966"/>
            </a:solidFill>
          </a:ln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write </a:t>
            </a:r>
            <a:r>
              <a:rPr lang="en-US" sz="2400" dirty="0">
                <a:latin typeface="Courier New" pitchFamily="49" charset="0"/>
              </a:rPr>
              <a:t>reverse</a:t>
            </a:r>
            <a:r>
              <a:rPr lang="en-US" sz="2400" dirty="0"/>
              <a:t> and </a:t>
            </a:r>
            <a:r>
              <a:rPr lang="en-US" sz="2400" dirty="0">
                <a:latin typeface="Courier New" pitchFamily="49" charset="0"/>
              </a:rPr>
              <a:t>reverse!</a:t>
            </a:r>
            <a:r>
              <a:rPr lang="en-US" sz="2400" dirty="0"/>
              <a:t> procedures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For </a:t>
            </a:r>
            <a:r>
              <a:rPr lang="en-US" sz="2400" dirty="0">
                <a:latin typeface="Courier New" pitchFamily="49" charset="0"/>
              </a:rPr>
              <a:t>reverse!</a:t>
            </a:r>
            <a:r>
              <a:rPr lang="en-US" sz="2400" dirty="0"/>
              <a:t>, you will need to use </a:t>
            </a:r>
            <a:r>
              <a:rPr lang="en-US" sz="2400" dirty="0">
                <a:latin typeface="Courier New" pitchFamily="49" charset="0"/>
              </a:rPr>
              <a:t>set-</a:t>
            </a:r>
            <a:r>
              <a:rPr lang="en-US" sz="2400" dirty="0" err="1">
                <a:latin typeface="Courier New" pitchFamily="49" charset="0"/>
              </a:rPr>
              <a:t>cdr</a:t>
            </a:r>
            <a:r>
              <a:rPr lang="en-US" sz="2400" dirty="0">
                <a:latin typeface="Courier New" pitchFamily="49" charset="0"/>
              </a:rPr>
              <a:t>!</a:t>
            </a:r>
          </a:p>
          <a:p>
            <a:pPr>
              <a:lnSpc>
                <a:spcPct val="80000"/>
              </a:lnSpc>
            </a:pPr>
            <a:r>
              <a:rPr lang="en-US" sz="2400" dirty="0" smtClean="0"/>
              <a:t>Both should be O(n).</a:t>
            </a:r>
            <a:endParaRPr lang="en-US" sz="2400" dirty="0"/>
          </a:p>
          <a:p>
            <a:pPr>
              <a:lnSpc>
                <a:spcPct val="80000"/>
              </a:lnSpc>
            </a:pPr>
            <a:r>
              <a:rPr lang="en-US" sz="2400" dirty="0"/>
              <a:t>These transcripts might help you to distinguish between them.</a:t>
            </a:r>
          </a:p>
        </p:txBody>
      </p:sp>
      <p:pic>
        <p:nvPicPr>
          <p:cNvPr id="54989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4038600"/>
            <a:ext cx="4495800" cy="26638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</p:pic>
      <p:pic>
        <p:nvPicPr>
          <p:cNvPr id="54989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91000" y="652463"/>
            <a:ext cx="4800600" cy="4681537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549894" name="Text Box 6"/>
          <p:cNvSpPr txBox="1">
            <a:spLocks noChangeArrowheads="1"/>
          </p:cNvSpPr>
          <p:nvPr/>
        </p:nvSpPr>
        <p:spPr bwMode="auto">
          <a:xfrm>
            <a:off x="4832913" y="5830652"/>
            <a:ext cx="3962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dirty="0"/>
              <a:t>Do this with another </a:t>
            </a:r>
            <a:r>
              <a:rPr lang="en-US" dirty="0" smtClean="0"/>
              <a:t>person.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38188"/>
          </a:xfrm>
        </p:spPr>
        <p:txBody>
          <a:bodyPr/>
          <a:lstStyle/>
          <a:p>
            <a:r>
              <a:rPr lang="en-US"/>
              <a:t>Solutions</a:t>
            </a:r>
          </a:p>
        </p:txBody>
      </p:sp>
      <p:pic>
        <p:nvPicPr>
          <p:cNvPr id="55091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066800"/>
            <a:ext cx="8229600" cy="2320925"/>
          </a:xfrm>
          <a:prstGeom prst="rect">
            <a:avLst/>
          </a:prstGeom>
          <a:noFill/>
          <a:ln w="53975">
            <a:solidFill>
              <a:schemeClr val="tx2"/>
            </a:solidFill>
            <a:miter lim="800000"/>
            <a:headEnd/>
            <a:tailEnd/>
          </a:ln>
          <a:effectLst/>
        </p:spPr>
      </p:pic>
      <p:pic>
        <p:nvPicPr>
          <p:cNvPr id="5509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3127375"/>
            <a:ext cx="7162800" cy="3730625"/>
          </a:xfrm>
          <a:prstGeom prst="rect">
            <a:avLst/>
          </a:prstGeom>
          <a:noFill/>
          <a:ln w="57150">
            <a:solidFill>
              <a:schemeClr val="folHlink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3"/>
            <a:ext cx="8229600" cy="488950"/>
          </a:xfrm>
        </p:spPr>
        <p:txBody>
          <a:bodyPr/>
          <a:lstStyle/>
          <a:p>
            <a:r>
              <a:rPr lang="en-US" sz="4000" b="1"/>
              <a:t>Interlude</a:t>
            </a:r>
            <a:endParaRPr lang="en-US" sz="4000"/>
          </a:p>
        </p:txBody>
      </p:sp>
      <p:sp>
        <p:nvSpPr>
          <p:cNvPr id="452611" name="Text Box 3"/>
          <p:cNvSpPr txBox="1">
            <a:spLocks noChangeArrowheads="1"/>
          </p:cNvSpPr>
          <p:nvPr/>
        </p:nvSpPr>
        <p:spPr bwMode="auto">
          <a:xfrm>
            <a:off x="0" y="1066800"/>
            <a:ext cx="9144000" cy="4632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dirty="0"/>
          </a:p>
          <a:p>
            <a:r>
              <a:rPr lang="en-US" sz="2400" dirty="0" err="1"/>
              <a:t>Assaf</a:t>
            </a:r>
            <a:r>
              <a:rPr lang="en-US" sz="2400" dirty="0"/>
              <a:t> </a:t>
            </a:r>
            <a:r>
              <a:rPr lang="en-US" sz="2400" dirty="0" err="1"/>
              <a:t>Razon</a:t>
            </a:r>
            <a:r>
              <a:rPr lang="en-US" sz="2400" dirty="0"/>
              <a:t> wrote:</a:t>
            </a:r>
          </a:p>
          <a:p>
            <a:r>
              <a:rPr lang="en-US" sz="2200" dirty="0"/>
              <a:t>&gt; </a:t>
            </a:r>
          </a:p>
          <a:p>
            <a:r>
              <a:rPr lang="en-US" sz="2200" dirty="0"/>
              <a:t>&gt; A few of my friends and I attended a wedding. Being from Israel, this </a:t>
            </a:r>
          </a:p>
          <a:p>
            <a:r>
              <a:rPr lang="en-US" sz="2200" dirty="0"/>
              <a:t>&gt; is naturally a Jewish wedding, and one of my </a:t>
            </a:r>
            <a:r>
              <a:rPr lang="en-US" sz="2200" dirty="0" smtClean="0"/>
              <a:t>friends </a:t>
            </a:r>
            <a:r>
              <a:rPr lang="en-US" sz="2200" dirty="0"/>
              <a:t>is an ex combat </a:t>
            </a:r>
          </a:p>
          <a:p>
            <a:r>
              <a:rPr lang="en-US" sz="2200" dirty="0"/>
              <a:t>&gt; officer in the Army.</a:t>
            </a:r>
          </a:p>
          <a:p>
            <a:r>
              <a:rPr lang="en-US" sz="2200" dirty="0"/>
              <a:t>&gt; </a:t>
            </a:r>
          </a:p>
          <a:p>
            <a:r>
              <a:rPr lang="en-US" sz="2200" dirty="0"/>
              <a:t>&gt; So we were talking about throwing the bouquet, and I said (being the </a:t>
            </a:r>
          </a:p>
          <a:p>
            <a:r>
              <a:rPr lang="en-US" sz="2200" dirty="0"/>
              <a:t>&gt; insistent wedding-basher) that if one were thrown at me, I'd dodge it. </a:t>
            </a:r>
          </a:p>
          <a:p>
            <a:r>
              <a:rPr lang="en-US" sz="2200" dirty="0"/>
              <a:t>&gt; So my friend said: "I'll just throw it at you like the Palestinians </a:t>
            </a:r>
          </a:p>
          <a:p>
            <a:r>
              <a:rPr lang="en-US" sz="2200" dirty="0"/>
              <a:t>&gt; throw rocks and bombs at us", 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&gt; and </a:t>
            </a:r>
            <a:r>
              <a:rPr lang="en-US" sz="2200" dirty="0"/>
              <a:t>I answered "you mean a '</a:t>
            </a:r>
            <a:r>
              <a:rPr lang="en-US" sz="2200" dirty="0" err="1"/>
              <a:t>Mazeltov</a:t>
            </a:r>
            <a:r>
              <a:rPr lang="en-US" sz="2200" dirty="0"/>
              <a:t> </a:t>
            </a:r>
            <a:r>
              <a:rPr lang="en-US" sz="2200" dirty="0" smtClean="0"/>
              <a:t>Cocktail</a:t>
            </a:r>
            <a:r>
              <a:rPr lang="en-US" sz="2200" dirty="0"/>
              <a:t>'?"</a:t>
            </a:r>
          </a:p>
          <a:p>
            <a:pPr>
              <a:spcBef>
                <a:spcPct val="50000"/>
              </a:spcBef>
            </a:pPr>
            <a:endParaRPr 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5983069"/>
            <a:ext cx="792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2"/>
              </a:rPr>
              <a:t>http://groups.google.com/group/rec.humor.funny/tree/browse_frm/month/1997-09/9746604786b8c274?rnum=31&amp;lnk=ol</a:t>
            </a:r>
            <a:r>
              <a:rPr lang="en-US" dirty="0" smtClean="0"/>
              <a:t>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we could do OOP IN SCHEME using only things we have seen so far?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2286000"/>
            <a:ext cx="7772400" cy="1500187"/>
          </a:xfrm>
        </p:spPr>
        <p:txBody>
          <a:bodyPr/>
          <a:lstStyle/>
          <a:p>
            <a:r>
              <a:rPr lang="en-US" sz="2800" dirty="0" smtClean="0"/>
              <a:t>          Constructing objects</a:t>
            </a:r>
          </a:p>
          <a:p>
            <a:r>
              <a:rPr lang="en-US" sz="2800" dirty="0" smtClean="0"/>
              <a:t>                                "fields"</a:t>
            </a:r>
          </a:p>
          <a:p>
            <a:r>
              <a:rPr lang="en-US" sz="2800" dirty="0" smtClean="0"/>
              <a:t>                                "methods"</a:t>
            </a:r>
          </a:p>
          <a:p>
            <a:r>
              <a:rPr lang="en-US" sz="2800" dirty="0" smtClean="0"/>
              <a:t>                                 method arguments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08193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rbit">
  <a:themeElements>
    <a:clrScheme name="Orbit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Orbi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rbit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</Template>
  <TotalTime>9058</TotalTime>
  <Words>1000</Words>
  <Application>Microsoft Office PowerPoint</Application>
  <PresentationFormat>On-screen Show (4:3)</PresentationFormat>
  <Paragraphs>152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Consolas</vt:lpstr>
      <vt:lpstr>Courier New</vt:lpstr>
      <vt:lpstr>Wingdings</vt:lpstr>
      <vt:lpstr>Orbit</vt:lpstr>
      <vt:lpstr>CSSE 304 Day 11</vt:lpstr>
      <vt:lpstr>CSSE304 assignments are not research projects!</vt:lpstr>
      <vt:lpstr>For reference: list-recur </vt:lpstr>
      <vt:lpstr>list-recur abstracts list recursion</vt:lpstr>
      <vt:lpstr>HW 9 Preview</vt:lpstr>
      <vt:lpstr>In-class exercise</vt:lpstr>
      <vt:lpstr>Solutions</vt:lpstr>
      <vt:lpstr>Interlude</vt:lpstr>
      <vt:lpstr>How we could do OOP IN SCHEME using only things we have seen so far?</vt:lpstr>
      <vt:lpstr>OO Programming in Scheme</vt:lpstr>
      <vt:lpstr>PowerPoint Presentation</vt:lpstr>
      <vt:lpstr>Encapsulation: Creating "objects" in a mostly functional language</vt:lpstr>
      <vt:lpstr>HW 8a Preview</vt:lpstr>
      <vt:lpstr>HW 8 Preview</vt:lpstr>
      <vt:lpstr>HW 9 Preview</vt:lpstr>
      <vt:lpstr>Quick Programming Practice</vt:lpstr>
    </vt:vector>
  </TitlesOfParts>
  <Company>Rose-Hulman Institute of Technology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304 Day 8</dc:title>
  <dc:creator>Claude Anderson</dc:creator>
  <cp:lastModifiedBy>Claude Anderson</cp:lastModifiedBy>
  <cp:revision>128</cp:revision>
  <cp:lastPrinted>2016-09-19T12:48:58Z</cp:lastPrinted>
  <dcterms:created xsi:type="dcterms:W3CDTF">2002-09-17T12:37:32Z</dcterms:created>
  <dcterms:modified xsi:type="dcterms:W3CDTF">2017-03-19T13:01:45Z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7</vt:i4>
  </property>
</Properties>
</file>