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2"/>
  </p:notesMasterIdLst>
  <p:handoutMasterIdLst>
    <p:handoutMasterId r:id="rId23"/>
  </p:handoutMasterIdLst>
  <p:sldIdLst>
    <p:sldId id="257" r:id="rId2"/>
    <p:sldId id="415" r:id="rId3"/>
    <p:sldId id="385" r:id="rId4"/>
    <p:sldId id="425" r:id="rId5"/>
    <p:sldId id="418" r:id="rId6"/>
    <p:sldId id="419" r:id="rId7"/>
    <p:sldId id="416" r:id="rId8"/>
    <p:sldId id="417" r:id="rId9"/>
    <p:sldId id="383" r:id="rId10"/>
    <p:sldId id="427" r:id="rId11"/>
    <p:sldId id="428" r:id="rId12"/>
    <p:sldId id="426" r:id="rId13"/>
    <p:sldId id="429" r:id="rId14"/>
    <p:sldId id="389" r:id="rId15"/>
    <p:sldId id="390" r:id="rId16"/>
    <p:sldId id="413" r:id="rId17"/>
    <p:sldId id="400" r:id="rId18"/>
    <p:sldId id="401" r:id="rId19"/>
    <p:sldId id="402" r:id="rId20"/>
    <p:sldId id="403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BFD"/>
    <a:srgbClr val="66CCFF"/>
    <a:srgbClr val="6699FF"/>
    <a:srgbClr val="DDDDDD"/>
    <a:srgbClr val="0000FF"/>
    <a:srgbClr val="FF0000"/>
    <a:srgbClr val="53955C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45" autoAdjust="0"/>
    <p:restoredTop sz="85507" autoAdjust="0"/>
  </p:normalViewPr>
  <p:slideViewPr>
    <p:cSldViewPr>
      <p:cViewPr varScale="1">
        <p:scale>
          <a:sx n="75" d="100"/>
          <a:sy n="75" d="100"/>
        </p:scale>
        <p:origin x="78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1"/>
            <a:ext cx="5850195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handout of slides 14-17.  Take it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My new example:</a:t>
            </a:r>
          </a:p>
          <a:p>
            <a:r>
              <a:rPr lang="en-US" dirty="0"/>
              <a:t>For next time: (define reverse (list-recur '() (lambda (x y) (append y (list x)))))</a:t>
            </a:r>
          </a:p>
          <a:p>
            <a:endParaRPr lang="en-US" dirty="0"/>
          </a:p>
          <a:p>
            <a:r>
              <a:rPr lang="en-US" dirty="0"/>
              <a:t>Bad idea:  member?-c,</a:t>
            </a:r>
            <a:r>
              <a:rPr lang="en-US" baseline="0" dirty="0"/>
              <a:t> because we can no longer short-circuit.    Ask them why that is.</a:t>
            </a:r>
          </a:p>
          <a:p>
            <a:r>
              <a:rPr lang="en-US" baseline="0" dirty="0"/>
              <a:t>It's because arguments to procedures are evaluated before the procedure is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-76200"/>
            <a:ext cx="6096000" cy="1879600"/>
          </a:xfrm>
        </p:spPr>
        <p:txBody>
          <a:bodyPr/>
          <a:lstStyle/>
          <a:p>
            <a:r>
              <a:rPr lang="en-US" dirty="0"/>
              <a:t>CSSE 304 Day 11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209800" y="23622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Your </a:t>
            </a:r>
            <a:r>
              <a:rPr lang="en-US" sz="3600" b="1" dirty="0">
                <a:solidFill>
                  <a:srgbClr val="FFFF00"/>
                </a:solidFill>
              </a:rPr>
              <a:t>list-recur</a:t>
            </a:r>
            <a:r>
              <a:rPr lang="en-US" sz="3600" dirty="0">
                <a:solidFill>
                  <a:srgbClr val="EAEAEA"/>
                </a:solidFill>
              </a:rPr>
              <a:t> examples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Lambda Calculus syntax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Free and Bound Variables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(if time) Lexical address</a:t>
            </a:r>
          </a:p>
          <a:p>
            <a:pPr algn="ctr">
              <a:spcBef>
                <a:spcPct val="20000"/>
              </a:spcBef>
            </a:pPr>
            <a:endParaRPr lang="en-US" sz="3600" dirty="0">
              <a:solidFill>
                <a:srgbClr val="EAEAEA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rgbClr val="FFFF00"/>
                </a:solidFill>
              </a:rPr>
              <a:t>Student Questions?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98C2-75CF-40BC-A506-1685D7E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C16A-6ABD-4D95-ABBB-EE30DB8B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10668000" cy="3581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A1FBFD"/>
                </a:solidFill>
              </a:rPr>
              <a:t>Derive</a:t>
            </a:r>
            <a:r>
              <a:rPr lang="en-US" sz="2400" b="1" dirty="0">
                <a:solidFill>
                  <a:srgbClr val="A1FBF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expressions - recap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6537"/>
            <a:ext cx="9753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400" b="1" dirty="0"/>
            </a:b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  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7315200" y="2667001"/>
            <a:ext cx="2590800" cy="209232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Is this language too restrictive?</a:t>
            </a:r>
          </a:p>
        </p:txBody>
      </p:sp>
    </p:spTree>
    <p:extLst>
      <p:ext uri="{BB962C8B-B14F-4D97-AF65-F5344CB8AC3E}">
        <p14:creationId xmlns:p14="http://schemas.microsoft.com/office/powerpoint/2010/main" val="31754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  <p:bldP spid="5304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56617" y="2145342"/>
            <a:ext cx="6515100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dirty="0">
                <a:solidFill>
                  <a:schemeClr val="bg1"/>
                </a:solidFill>
              </a:rPr>
              <a:t>Does x occur free/bound in </a:t>
            </a:r>
            <a:r>
              <a:rPr lang="en-US" sz="1800" dirty="0"/>
              <a:t>…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 t)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975344" y="2475682"/>
            <a:ext cx="4229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(x) (x t))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((lambda (x) x) x)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(lambda (x) (lambda (t) (t x)))</a:t>
            </a:r>
            <a:endParaRPr 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956617" y="3491345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</a:rPr>
              <a:t>Which rules in the above definitions tell us the answers?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70" y="674010"/>
            <a:ext cx="634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free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 variable, and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the same as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is different from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350" dirty="0">
                <a:solidFill>
                  <a:srgbClr val="FFFF00"/>
                </a:solidFill>
              </a:rPr>
              <a:t>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F3.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free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  <a:br>
              <a:rPr lang="en-US" sz="1350" dirty="0">
                <a:solidFill>
                  <a:schemeClr val="bg1"/>
                </a:solidFill>
              </a:rPr>
            </a:br>
            <a:endParaRPr lang="en-US" sz="135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bound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bound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', </a:t>
            </a:r>
            <a:r>
              <a:rPr lang="en-US" sz="1350" b="1" i="1" dirty="0">
                <a:solidFill>
                  <a:srgbClr val="FFFF00"/>
                </a:solidFill>
              </a:rPr>
              <a:t>or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and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are the same variable 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bound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17" y="1981200"/>
            <a:ext cx="617220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413" y="729646"/>
            <a:ext cx="2457987" cy="784830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3238500" y="784666"/>
            <a:ext cx="4000500" cy="100181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0F468E-8972-444B-8954-DABD4FF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76200"/>
            <a:ext cx="8102600" cy="712788"/>
          </a:xfrm>
        </p:spPr>
        <p:txBody>
          <a:bodyPr/>
          <a:lstStyle/>
          <a:p>
            <a:r>
              <a:rPr lang="en-US" sz="4000" dirty="0"/>
              <a:t>Occurs free and occurs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E3AF-7A46-495F-8319-FA79A9D8AA17}"/>
              </a:ext>
            </a:extLst>
          </p:cNvPr>
          <p:cNvSpPr txBox="1"/>
          <p:nvPr/>
        </p:nvSpPr>
        <p:spPr>
          <a:xfrm>
            <a:off x="457200" y="3810000"/>
            <a:ext cx="11201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000" dirty="0">
                <a:solidFill>
                  <a:schemeClr val="bg1"/>
                </a:solidFill>
              </a:rPr>
              <a:t>occurs free?                                                  occurs bound?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x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(x t)</a:t>
            </a:r>
          </a:p>
        </p:txBody>
      </p:sp>
    </p:spTree>
    <p:extLst>
      <p:ext uri="{BB962C8B-B14F-4D97-AF65-F5344CB8AC3E}">
        <p14:creationId xmlns:p14="http://schemas.microsoft.com/office/powerpoint/2010/main" val="5215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/>
      <p:bldP spid="533509" grpId="0"/>
      <p:bldP spid="5335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56617" y="1981200"/>
            <a:ext cx="6515100" cy="10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dirty="0">
                <a:solidFill>
                  <a:schemeClr val="bg1"/>
                </a:solidFill>
              </a:rPr>
              <a:t>Does x occur free/bound in </a:t>
            </a:r>
            <a:r>
              <a:rPr lang="en-US" sz="1800" dirty="0"/>
              <a:t>…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 t)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975344" y="2209800"/>
            <a:ext cx="4229100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(x) (x t)) 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((lambda (x) x) x)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s-E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(lambda (x) (lambda (t) (t x)))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956617" y="31242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</a:rPr>
              <a:t>Which rules in the above definitions tell us the answers?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70" y="674010"/>
            <a:ext cx="634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free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 variable, and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the same as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is different from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350" dirty="0">
                <a:solidFill>
                  <a:srgbClr val="FFFF00"/>
                </a:solidFill>
              </a:rPr>
              <a:t>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F3.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free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  <a:br>
              <a:rPr lang="en-US" sz="1350" dirty="0">
                <a:solidFill>
                  <a:schemeClr val="bg1"/>
                </a:solidFill>
              </a:rPr>
            </a:br>
            <a:endParaRPr lang="en-US" sz="135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bound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bound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', </a:t>
            </a:r>
            <a:r>
              <a:rPr lang="en-US" sz="1350" b="1" i="1" dirty="0">
                <a:solidFill>
                  <a:srgbClr val="FFFF00"/>
                </a:solidFill>
              </a:rPr>
              <a:t>or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and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are the same variable 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bound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17" y="1981200"/>
            <a:ext cx="617220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413" y="729646"/>
            <a:ext cx="2457987" cy="784830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3238500" y="784666"/>
            <a:ext cx="4000500" cy="100181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0F468E-8972-444B-8954-DABD4FF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76200"/>
            <a:ext cx="8102600" cy="712788"/>
          </a:xfrm>
        </p:spPr>
        <p:txBody>
          <a:bodyPr/>
          <a:lstStyle/>
          <a:p>
            <a:r>
              <a:rPr lang="en-US" sz="4000" dirty="0"/>
              <a:t>Occurs free and occurs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E3AF-7A46-495F-8319-FA79A9D8AA17}"/>
              </a:ext>
            </a:extLst>
          </p:cNvPr>
          <p:cNvSpPr txBox="1"/>
          <p:nvPr/>
        </p:nvSpPr>
        <p:spPr>
          <a:xfrm>
            <a:off x="152400" y="3505200"/>
            <a:ext cx="1120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</a:t>
            </a:r>
            <a:r>
              <a:rPr lang="en-US" sz="2000" dirty="0">
                <a:solidFill>
                  <a:schemeClr val="bg1"/>
                </a:solidFill>
              </a:rPr>
              <a:t>occurs free?                                   occurs bound?</a:t>
            </a:r>
          </a:p>
          <a:p>
            <a:r>
              <a:rPr lang="en-US" sz="1800" dirty="0">
                <a:solidFill>
                  <a:schemeClr val="bg1"/>
                </a:solidFill>
              </a:rPr>
              <a:t>(lambda (x) (x t))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((lambda (x)  x)  x)</a:t>
            </a:r>
          </a:p>
        </p:txBody>
      </p:sp>
    </p:spTree>
    <p:extLst>
      <p:ext uri="{BB962C8B-B14F-4D97-AF65-F5344CB8AC3E}">
        <p14:creationId xmlns:p14="http://schemas.microsoft.com/office/powerpoint/2010/main" val="112497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2654" y="685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occurs bound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iff 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one of the following is true: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B1.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6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rgbClr val="A1FBFD"/>
                </a:solidFill>
              </a:rPr>
              <a:t>or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600" b="1" dirty="0">
                <a:solidFill>
                  <a:srgbClr val="A1FBFD"/>
                </a:solidFill>
              </a:rPr>
              <a:t>and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B2.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sz="180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 code to test for occurs bound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75823" y="2379530"/>
            <a:ext cx="8839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Let's follow the grammar to write   </a:t>
            </a:r>
            <a:r>
              <a:rPr lang="en-US" sz="2000" b="1" dirty="0">
                <a:solidFill>
                  <a:srgbClr val="A1FBFD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(define (occurs-bound 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943600" y="685800"/>
            <a:ext cx="7010400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 ::= 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&lt;identifier&gt; |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(lambda (&lt;identifier&gt;) 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&gt;) |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(&lt;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 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&gt;)</a:t>
            </a:r>
          </a:p>
          <a:p>
            <a:pPr>
              <a:spcBef>
                <a:spcPct val="50000"/>
              </a:spcBef>
            </a:pPr>
            <a:endParaRPr lang="en-US" sz="2200" dirty="0">
              <a:solidFill>
                <a:srgbClr val="A1FBFD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depth and lexical address</a:t>
            </a:r>
            <a:br>
              <a:rPr lang="en-US" dirty="0"/>
            </a:br>
            <a:r>
              <a:rPr lang="en-US" dirty="0"/>
              <a:t>(If we have time today)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b="1" dirty="0">
                <a:solidFill>
                  <a:srgbClr val="FFFF00"/>
                </a:solidFill>
              </a:rPr>
              <a:t>What are they?</a:t>
            </a:r>
          </a:p>
          <a:p>
            <a:r>
              <a:rPr lang="en-US" sz="2700" dirty="0"/>
              <a:t>What are they good for?</a:t>
            </a:r>
          </a:p>
        </p:txBody>
      </p:sp>
    </p:spTree>
    <p:extLst>
      <p:ext uri="{BB962C8B-B14F-4D97-AF65-F5344CB8AC3E}">
        <p14:creationId xmlns:p14="http://schemas.microsoft.com/office/powerpoint/2010/main" val="249541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5829300" cy="800100"/>
          </a:xfrm>
        </p:spPr>
        <p:txBody>
          <a:bodyPr/>
          <a:lstStyle/>
          <a:p>
            <a:r>
              <a:rPr lang="en-US" sz="3000" dirty="0"/>
              <a:t>lexical depth and lexical address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9525000" cy="48006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lexical depth</a:t>
            </a:r>
            <a:r>
              <a:rPr lang="en-US" sz="2400" dirty="0">
                <a:solidFill>
                  <a:srgbClr val="FFFF00"/>
                </a:solidFill>
              </a:rPr>
              <a:t> of a bound variable </a:t>
            </a:r>
            <a:r>
              <a:rPr lang="en-US" sz="2400" i="1" dirty="0">
                <a:solidFill>
                  <a:srgbClr val="FFFF00"/>
                </a:solidFill>
              </a:rPr>
              <a:t>occurrence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the number of levels of nested declarations between it and its declaration.</a:t>
            </a:r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(x)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(lambda (y) (x y))))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/>
              <a:t>the occurrence of y has depth 0 and </a:t>
            </a:r>
            <a:br>
              <a:rPr lang="en-US" sz="2400" dirty="0"/>
            </a:br>
            <a:r>
              <a:rPr lang="en-US" sz="2400" dirty="0"/>
              <a:t>the occurrence of x has depth 1.   </a:t>
            </a:r>
            <a:br>
              <a:rPr lang="en-US" sz="2400" dirty="0"/>
            </a:br>
            <a:r>
              <a:rPr lang="en-US" sz="2400" dirty="0"/>
              <a:t>There are no occurrences of z. </a:t>
            </a:r>
          </a:p>
          <a:p>
            <a:r>
              <a:rPr lang="en-US" sz="2400" dirty="0"/>
              <a:t>This is used by the Scheme run-time system (and by your interpreter in A17b) when looking up a local variable's value.  </a:t>
            </a:r>
          </a:p>
          <a:p>
            <a:r>
              <a:rPr lang="en-US" sz="2400" dirty="0"/>
              <a:t>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209393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5829300" cy="800100"/>
          </a:xfrm>
        </p:spPr>
        <p:txBody>
          <a:bodyPr/>
          <a:lstStyle/>
          <a:p>
            <a:r>
              <a:rPr lang="en-US" sz="3000" dirty="0"/>
              <a:t>lexical depth and lexical address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4495800"/>
          </a:xfrm>
        </p:spPr>
        <p:txBody>
          <a:bodyPr/>
          <a:lstStyle/>
          <a:p>
            <a:r>
              <a:rPr lang="en-US" sz="2800" dirty="0"/>
              <a:t>Besides lexical depth, the other part of a variable’s lexical address is its position within a declaration list.</a:t>
            </a:r>
          </a:p>
          <a:p>
            <a:r>
              <a:rPr lang="en-US" sz="28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(x 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(y)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((x y) z)))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800" dirty="0"/>
              <a:t>The occurrence of x has depth 1 and position 0.</a:t>
            </a:r>
            <a:br>
              <a:rPr lang="en-US" sz="2800" dirty="0"/>
            </a:br>
            <a:r>
              <a:rPr lang="en-US" sz="2800" dirty="0"/>
              <a:t>The occurrence of y has depth 0 and position 0.</a:t>
            </a:r>
            <a:br>
              <a:rPr lang="en-US" sz="2800" dirty="0"/>
            </a:br>
            <a:r>
              <a:rPr lang="en-US" sz="2800" dirty="0"/>
              <a:t>The occurrence of z has depth 1 and position 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85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457200"/>
            <a:ext cx="6172200" cy="857250"/>
          </a:xfrm>
        </p:spPr>
        <p:txBody>
          <a:bodyPr/>
          <a:lstStyle/>
          <a:p>
            <a:r>
              <a:rPr lang="en-US" dirty="0"/>
              <a:t>lexical address example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220200" cy="43243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lexical-address '(lambda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(if (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((lambda (c)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 (cons a 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urier New" pitchFamily="49" charset="0"/>
              </a:rPr>
              <a:t>b)))  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</a:br>
            <a:endParaRPr lang="en-US" sz="4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(if ((: free 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?) (: 0 1) (: 0 2))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((lambda (c) ((: free cons)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1 0)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(: 0 0))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(: 0 1)))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353271"/>
            <a:ext cx="4495800" cy="1200329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will write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lexical-address</a:t>
            </a:r>
            <a:r>
              <a:rPr lang="en-US" dirty="0">
                <a:solidFill>
                  <a:srgbClr val="FFFF00"/>
                </a:solidFill>
              </a:rPr>
              <a:t> as part of A10.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Also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un-lexical-address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636588"/>
          </a:xfrm>
        </p:spPr>
        <p:txBody>
          <a:bodyPr/>
          <a:lstStyle/>
          <a:p>
            <a:r>
              <a:rPr lang="en-US" sz="4000" dirty="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From last time: </a:t>
            </a:r>
            <a:r>
              <a:rPr lang="en-US" sz="2000" dirty="0"/>
              <a:t>Try to come up with at least one other procedure that </a:t>
            </a:r>
            <a:br>
              <a:rPr lang="en-US" sz="2000" dirty="0"/>
            </a:br>
            <a:r>
              <a:rPr lang="en-US" sz="2000" dirty="0"/>
              <a:t>is easy to write using list-recur.  Hopefully something </a:t>
            </a:r>
            <a:br>
              <a:rPr lang="en-US" sz="2000" dirty="0"/>
            </a:br>
            <a:r>
              <a:rPr lang="en-US" sz="2000" dirty="0"/>
              <a:t>that 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member?-c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(list-recur 0 (lambda (x y) 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(+ 1 y))))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304800" y="1828800"/>
            <a:ext cx="6705600" cy="48006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1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99110"/>
            <a:ext cx="6172200" cy="571500"/>
          </a:xfrm>
        </p:spPr>
        <p:txBody>
          <a:bodyPr/>
          <a:lstStyle/>
          <a:p>
            <a:r>
              <a:rPr lang="en-US" dirty="0"/>
              <a:t>lexical address exercise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9248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'((lambda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(((lambda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  (lambda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    (+ x z w y)))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(list w x y z))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(+ x y z)))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(y z)))</a:t>
            </a:r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24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376"/>
            <a:ext cx="8458200" cy="1139825"/>
          </a:xfrm>
        </p:spPr>
        <p:txBody>
          <a:bodyPr/>
          <a:lstStyle/>
          <a:p>
            <a:r>
              <a:rPr lang="en-US" sz="3600" dirty="0"/>
              <a:t>Exam 1: Monday, Dec 21</a:t>
            </a:r>
            <a:br>
              <a:rPr lang="en-US" sz="3600" dirty="0"/>
            </a:br>
            <a:r>
              <a:rPr lang="en-US" sz="3200" dirty="0"/>
              <a:t>6:30-9:00 PM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8915400" cy="6553200"/>
          </a:xfrm>
        </p:spPr>
        <p:txBody>
          <a:bodyPr/>
          <a:lstStyle/>
          <a:p>
            <a:r>
              <a:rPr lang="en-US" sz="2400" dirty="0"/>
              <a:t>Exam Resources allowed:</a:t>
            </a:r>
          </a:p>
          <a:p>
            <a:pPr lvl="1"/>
            <a:r>
              <a:rPr lang="en-US" sz="2000" b="1" dirty="0"/>
              <a:t>Written part: </a:t>
            </a:r>
            <a:r>
              <a:rPr lang="en-US" sz="2000" dirty="0"/>
              <a:t>writing implement (pencil or pen).  It is a Moodle quiz, but on some of the questions, you will be allowed to write/draw something and  photograph it for submission.</a:t>
            </a:r>
          </a:p>
          <a:p>
            <a:pPr lvl="1"/>
            <a:r>
              <a:rPr lang="en-US" sz="2000" b="1" dirty="0"/>
              <a:t>Computer part:  </a:t>
            </a:r>
            <a:r>
              <a:rPr lang="en-US" sz="2000" dirty="0"/>
              <a:t>TSPL, CSUG, EoPL, EOPL-1, course web pages, an editor and a Scheme interpreter on your laptop, notes/code that you write before the exam, no other sources (such as code from previous terms or other students).  </a:t>
            </a:r>
          </a:p>
          <a:p>
            <a:r>
              <a:rPr lang="en-US" sz="2200" dirty="0"/>
              <a:t>Exam material: through Day 12 class and A9plus reading assignments through day 10. Nothing on free and bound variables, lexical address. 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If you are allowed extra time, today is the last day to tell me.</a:t>
            </a:r>
          </a:p>
          <a:p>
            <a:r>
              <a:rPr lang="en-US" sz="2200" dirty="0"/>
              <a:t>List of built-in procedures and syntax to know for written part of the exam is on the next slide.</a:t>
            </a:r>
          </a:p>
          <a:p>
            <a:r>
              <a:rPr lang="en-US" sz="2200" dirty="0"/>
              <a:t>Also some old exams are linked from Day 13</a:t>
            </a:r>
          </a:p>
        </p:txBody>
      </p:sp>
    </p:spTree>
    <p:extLst>
      <p:ext uri="{BB962C8B-B14F-4D97-AF65-F5344CB8AC3E}">
        <p14:creationId xmlns:p14="http://schemas.microsoft.com/office/powerpoint/2010/main" val="18026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F6F83-47C1-4DEF-A49C-BF0CEA1E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52400"/>
            <a:ext cx="5638800" cy="6568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A5ED28-85FD-47CC-B9BD-278B97BDA3A8}"/>
              </a:ext>
            </a:extLst>
          </p:cNvPr>
          <p:cNvSpPr txBox="1"/>
          <p:nvPr/>
        </p:nvSpPr>
        <p:spPr>
          <a:xfrm>
            <a:off x="3657600" y="3733800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A09</a:t>
            </a:r>
          </a:p>
        </p:txBody>
      </p:sp>
    </p:spTree>
    <p:extLst>
      <p:ext uri="{BB962C8B-B14F-4D97-AF65-F5344CB8AC3E}">
        <p14:creationId xmlns:p14="http://schemas.microsoft.com/office/powerpoint/2010/main" val="24958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39EF-D9C9-40D9-9FC0-7E3452A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 path-to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4A9-7C6E-440C-B31E-8EEA7F0C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I avoided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D0EFF-D071-4EE4-9C0F-E9AEEC6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0" y="1575319"/>
            <a:ext cx="864992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3D37-82D7-4E4D-A9D0-0D830F68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Syntax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ECBB-D013-43E2-B18F-1A36EA55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534400" cy="628650"/>
          </a:xfrm>
        </p:spPr>
        <p:txBody>
          <a:bodyPr/>
          <a:lstStyle/>
          <a:p>
            <a:r>
              <a:rPr lang="en-US" dirty="0"/>
              <a:t>Variable Definitions and Uses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763000" cy="422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(define x (+ x 3))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two places that the symbol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dirty="0"/>
              <a:t> appears are fundamentally different.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definition</a:t>
            </a:r>
            <a:r>
              <a:rPr lang="en-US" dirty="0"/>
              <a:t> (binding)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use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/>
              <a:t>(occurrence).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declaration</a:t>
            </a:r>
            <a:r>
              <a:rPr lang="en-US" dirty="0"/>
              <a:t>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reference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 named by a variable is that variable's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denotation</a:t>
            </a:r>
            <a:r>
              <a:rPr lang="en-US" b="1" i="1" dirty="0"/>
              <a:t>.  </a:t>
            </a:r>
            <a:r>
              <a:rPr lang="en-US" dirty="0"/>
              <a:t>The variable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denotes</a:t>
            </a:r>
            <a:r>
              <a:rPr lang="en-US" dirty="0"/>
              <a:t> the value.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In Scheme, can determine the relationship between a variable reference and the declaration that bound it by looking at the code .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static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(lexical) scoping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4038601" y="1828800"/>
            <a:ext cx="2051685" cy="415498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solidFill>
                  <a:srgbClr val="66CCFF"/>
                </a:solidFill>
              </a:rPr>
              <a:t>l-value, r-value</a:t>
            </a:r>
          </a:p>
        </p:txBody>
      </p:sp>
    </p:spTree>
    <p:extLst>
      <p:ext uri="{BB962C8B-B14F-4D97-AF65-F5344CB8AC3E}">
        <p14:creationId xmlns:p14="http://schemas.microsoft.com/office/powerpoint/2010/main" val="3495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1350" y="152400"/>
            <a:ext cx="5829300" cy="457200"/>
          </a:xfrm>
        </p:spPr>
        <p:txBody>
          <a:bodyPr/>
          <a:lstStyle/>
          <a:p>
            <a:r>
              <a:rPr lang="en-US" sz="3000" dirty="0"/>
              <a:t>Scoping rules in C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int main()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x = 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int x = 5;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y = x + 2;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("%d\n", </a:t>
            </a:r>
            <a:r>
              <a:rPr lang="en-US" sz="2000" b="1" dirty="0" err="1">
                <a:latin typeface="Courier New" pitchFamily="49" charset="0"/>
              </a:rPr>
              <a:t>x+y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A lot like Scheme (lexical scope).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You can tell which definition goes with each use by looking at the code; you do not have to consider what happens at run-time.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2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6537"/>
            <a:ext cx="103632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      </a:t>
            </a:r>
            <a:r>
              <a:rPr lang="en-US" sz="2400" b="1" dirty="0">
                <a:latin typeface="Times New Roman" pitchFamily="18" charset="0"/>
              </a:rPr>
              <a:t>(next slide)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16391</TotalTime>
  <Words>1278</Words>
  <Application>Microsoft Office PowerPoint</Application>
  <PresentationFormat>Widescreen</PresentationFormat>
  <Paragraphs>226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Times New Roman</vt:lpstr>
      <vt:lpstr>Wingdings</vt:lpstr>
      <vt:lpstr>Brick Wall</vt:lpstr>
      <vt:lpstr>CSSE 304 Day 11</vt:lpstr>
      <vt:lpstr>list-recur abstracts list recursion</vt:lpstr>
      <vt:lpstr>Exam 1: Monday, Dec 21 6:30-9:00 PM</vt:lpstr>
      <vt:lpstr>PowerPoint Presentation</vt:lpstr>
      <vt:lpstr>A7 path-to solution</vt:lpstr>
      <vt:lpstr>Back to Syntax analysis</vt:lpstr>
      <vt:lpstr>Variable Definitions and Uses</vt:lpstr>
      <vt:lpstr>Scoping rules in C</vt:lpstr>
      <vt:lpstr>lambda-calculus expressions</vt:lpstr>
      <vt:lpstr>PowerPoint Presentation</vt:lpstr>
      <vt:lpstr>lambda-calculus expressions - recap</vt:lpstr>
      <vt:lpstr>Occurs free and occurs bound</vt:lpstr>
      <vt:lpstr>Occurs free and occurs bound</vt:lpstr>
      <vt:lpstr>When dealing with the syntax or meaning of a program, we </vt:lpstr>
      <vt:lpstr> code to test for occurs bound</vt:lpstr>
      <vt:lpstr>lexical depth and lexical address (If we have time today)</vt:lpstr>
      <vt:lpstr>lexical depth and lexical address</vt:lpstr>
      <vt:lpstr>lexical depth and lexical address</vt:lpstr>
      <vt:lpstr>lexical address example</vt:lpstr>
      <vt:lpstr>lexical address 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201</cp:revision>
  <cp:lastPrinted>2018-12-13T11:41:47Z</cp:lastPrinted>
  <dcterms:created xsi:type="dcterms:W3CDTF">2002-09-17T12:37:32Z</dcterms:created>
  <dcterms:modified xsi:type="dcterms:W3CDTF">2020-12-16T22:31:20Z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