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362" r:id="rId6"/>
    <p:sldId id="363" r:id="rId7"/>
    <p:sldId id="316" r:id="rId8"/>
    <p:sldId id="317" r:id="rId9"/>
    <p:sldId id="318" r:id="rId10"/>
    <p:sldId id="292" r:id="rId11"/>
    <p:sldId id="296" r:id="rId12"/>
    <p:sldId id="297" r:id="rId13"/>
    <p:sldId id="298" r:id="rId14"/>
    <p:sldId id="300" r:id="rId15"/>
    <p:sldId id="301" r:id="rId16"/>
    <p:sldId id="311" r:id="rId17"/>
    <p:sldId id="312" r:id="rId18"/>
    <p:sldId id="313" r:id="rId19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DFF"/>
    <a:srgbClr val="6600CC"/>
    <a:srgbClr val="0000FF"/>
    <a:srgbClr val="8D0002"/>
    <a:srgbClr val="9973FF"/>
    <a:srgbClr val="0000CC"/>
    <a:srgbClr val="F7F7F7"/>
    <a:srgbClr val="F6F3FF"/>
    <a:srgbClr val="E9E1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BA349F-8014-4133-AD1B-36EACAD117A6}" v="339" dt="2020-09-08T11:38:09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62" autoAdjust="0"/>
    <p:restoredTop sz="86410" autoAdjust="0"/>
  </p:normalViewPr>
  <p:slideViewPr>
    <p:cSldViewPr>
      <p:cViewPr varScale="1">
        <p:scale>
          <a:sx n="58" d="100"/>
          <a:sy n="58" d="100"/>
        </p:scale>
        <p:origin x="96" y="4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9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7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8" tIns="47934" rIns="95868" bIns="4793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8" y="7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8" tIns="47934" rIns="95868" bIns="4793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" y="9118377"/>
            <a:ext cx="3170420" cy="48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8" tIns="47934" rIns="95868" bIns="4793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8" y="9118377"/>
            <a:ext cx="3170420" cy="48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68" tIns="47934" rIns="95868" bIns="4793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505F31E-D289-40EE-B667-A5DCBF38C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4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7"/>
            <a:ext cx="3170420" cy="480615"/>
          </a:xfrm>
          <a:prstGeom prst="rect">
            <a:avLst/>
          </a:prstGeom>
        </p:spPr>
        <p:txBody>
          <a:bodyPr vert="horz" lIns="94825" tIns="47412" rIns="94825" bIns="4741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38" y="7"/>
            <a:ext cx="3170420" cy="480615"/>
          </a:xfrm>
          <a:prstGeom prst="rect">
            <a:avLst/>
          </a:prstGeom>
        </p:spPr>
        <p:txBody>
          <a:bodyPr vert="horz" lIns="94825" tIns="47412" rIns="94825" bIns="47412" rtlCol="0"/>
          <a:lstStyle>
            <a:lvl1pPr algn="r">
              <a:defRPr sz="1200"/>
            </a:lvl1pPr>
          </a:lstStyle>
          <a:p>
            <a:fld id="{6E46AC5E-5A9B-4056-B802-8260EC10E66A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2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5" tIns="47412" rIns="94825" bIns="4741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021" y="4560298"/>
            <a:ext cx="5851161" cy="4321092"/>
          </a:xfrm>
          <a:prstGeom prst="rect">
            <a:avLst/>
          </a:prstGeom>
        </p:spPr>
        <p:txBody>
          <a:bodyPr vert="horz" lIns="94825" tIns="47412" rIns="94825" bIns="4741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" y="9118377"/>
            <a:ext cx="3170420" cy="480612"/>
          </a:xfrm>
          <a:prstGeom prst="rect">
            <a:avLst/>
          </a:prstGeom>
        </p:spPr>
        <p:txBody>
          <a:bodyPr vert="horz" lIns="94825" tIns="47412" rIns="94825" bIns="4741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38" y="9118377"/>
            <a:ext cx="3170420" cy="480612"/>
          </a:xfrm>
          <a:prstGeom prst="rect">
            <a:avLst/>
          </a:prstGeom>
        </p:spPr>
        <p:txBody>
          <a:bodyPr vert="horz" lIns="94825" tIns="47412" rIns="94825" bIns="47412" rtlCol="0" anchor="b"/>
          <a:lstStyle>
            <a:lvl1pPr algn="r">
              <a:defRPr sz="1200"/>
            </a:lvl1pPr>
          </a:lstStyle>
          <a:p>
            <a:fld id="{F352D5B2-AE34-4C55-AB6F-517E1ACFB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48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2D5B2-AE34-4C55-AB6F-517E1ACFB3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5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7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the translation on the board.</a:t>
            </a:r>
          </a:p>
          <a:p>
            <a:r>
              <a:rPr lang="en-US" dirty="0"/>
              <a:t>Tell them that one of the  problems in  A4 is to do this translation automatically.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2D5B2-AE34-4C55-AB6F-517E1ACFB39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71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03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2D5B2-AE34-4C55-AB6F-517E1ACFB39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4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0"/>
          <p:cNvSpPr>
            <a:spLocks/>
          </p:cNvSpPr>
          <p:nvPr/>
        </p:nvSpPr>
        <p:spPr bwMode="blackWhite">
          <a:xfrm>
            <a:off x="27517" y="12701"/>
            <a:ext cx="1186180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260351" y="234950"/>
            <a:ext cx="5050367" cy="1778000"/>
            <a:chOff x="123" y="148"/>
            <a:chExt cx="2386" cy="1120"/>
          </a:xfrm>
        </p:grpSpPr>
        <p:sp>
          <p:nvSpPr>
            <p:cNvPr id="6" name="Freeform 28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9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30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9" name="Group 57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31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32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33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Freeform 34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Freeform 35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15" name="Group 59"/>
          <p:cNvGrpSpPr>
            <a:grpSpLocks/>
          </p:cNvGrpSpPr>
          <p:nvPr/>
        </p:nvGrpSpPr>
        <p:grpSpPr bwMode="auto">
          <a:xfrm>
            <a:off x="10553700" y="4368801"/>
            <a:ext cx="990600" cy="1058863"/>
            <a:chOff x="4986" y="2752"/>
            <a:chExt cx="468" cy="667"/>
          </a:xfrm>
        </p:grpSpPr>
        <p:sp>
          <p:nvSpPr>
            <p:cNvPr id="16" name="Freeform 37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 38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 39"/>
            <p:cNvSpPr>
              <a:spLocks/>
            </p:cNvSpPr>
            <p:nvPr userDrawn="1"/>
          </p:nvSpPr>
          <p:spPr bwMode="auto">
            <a:xfrm rot="7320404">
              <a:off x="5000" y="2913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9" name="Group 58"/>
            <p:cNvGrpSpPr>
              <a:grpSpLocks/>
            </p:cNvGrpSpPr>
            <p:nvPr userDrawn="1"/>
          </p:nvGrpSpPr>
          <p:grpSpPr bwMode="auto">
            <a:xfrm>
              <a:off x="4986" y="2752"/>
              <a:ext cx="469" cy="667"/>
              <a:chOff x="4986" y="2752"/>
              <a:chExt cx="469" cy="667"/>
            </a:xfrm>
          </p:grpSpPr>
          <p:sp>
            <p:nvSpPr>
              <p:cNvPr id="20" name="Freeform 40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" name="Freeform 41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2" name="Freeform 42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Freeform 43"/>
              <p:cNvSpPr>
                <a:spLocks/>
              </p:cNvSpPr>
              <p:nvPr userDrawn="1"/>
            </p:nvSpPr>
            <p:spPr bwMode="auto">
              <a:xfrm rot="7320404">
                <a:off x="5364" y="2873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Freeform 44"/>
              <p:cNvSpPr>
                <a:spLocks/>
              </p:cNvSpPr>
              <p:nvPr userDrawn="1"/>
            </p:nvSpPr>
            <p:spPr bwMode="auto">
              <a:xfrm rot="7320404">
                <a:off x="5137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5" name="Freeform 45"/>
          <p:cNvSpPr>
            <a:spLocks/>
          </p:cNvSpPr>
          <p:nvPr/>
        </p:nvSpPr>
        <p:spPr bwMode="auto">
          <a:xfrm>
            <a:off x="1202267" y="5054601"/>
            <a:ext cx="9076267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" name="Freeform 49"/>
          <p:cNvSpPr>
            <a:spLocks/>
          </p:cNvSpPr>
          <p:nvPr/>
        </p:nvSpPr>
        <p:spPr bwMode="auto">
          <a:xfrm>
            <a:off x="5435600" y="1930400"/>
            <a:ext cx="1185333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1511300"/>
            <a:ext cx="85344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65867" y="4051300"/>
            <a:ext cx="8043333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546EF4-5852-45D2-93C0-689FD51AFF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3CFC5-27DC-4EAE-910F-4E8CDFE8F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152400"/>
            <a:ext cx="256540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493000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754AF-2D27-4C96-B2AF-E77164DA72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9160933" cy="1600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828800"/>
            <a:ext cx="50292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828800"/>
            <a:ext cx="5029200" cy="17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46800" y="3733800"/>
            <a:ext cx="5029200" cy="17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A4D0E-395B-4411-9415-A9A55EF5D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9160933" cy="1600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828800"/>
            <a:ext cx="50292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8800"/>
            <a:ext cx="50292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C9B20-5A20-43A5-9C8A-5E7AD93F8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00BEC-C6C8-4115-BD9B-319ADA115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C3FDB-D3D1-47CC-BF83-749C2B472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28800"/>
            <a:ext cx="50292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828800"/>
            <a:ext cx="50292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D7A15-EF34-4264-BB2A-342F3A799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E418B-49A7-447B-942C-AE8FC6DE8B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DC49CC-3262-4F9A-A133-AC8A4C6105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72A3C-6962-446E-B0EA-618A0AC408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DFBBF-4D59-4228-8E5F-811EA01BB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5CD6A-2C51-438C-BF19-CCD4A195BD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Freeform 24"/>
          <p:cNvSpPr>
            <a:spLocks/>
          </p:cNvSpPr>
          <p:nvPr/>
        </p:nvSpPr>
        <p:spPr bwMode="auto">
          <a:xfrm rot="-3172564">
            <a:off x="10564284" y="-362479"/>
            <a:ext cx="1162050" cy="2779183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916093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828800"/>
            <a:ext cx="10261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288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41333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57733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D68AC44A-8DD1-41E4-A0CC-5AB393844C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51" name="Freeform 27"/>
          <p:cNvSpPr>
            <a:spLocks/>
          </p:cNvSpPr>
          <p:nvPr/>
        </p:nvSpPr>
        <p:spPr bwMode="auto">
          <a:xfrm rot="-3172564">
            <a:off x="10681230" y="-324907"/>
            <a:ext cx="1165225" cy="2796116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53" name="Freeform 29"/>
          <p:cNvSpPr>
            <a:spLocks/>
          </p:cNvSpPr>
          <p:nvPr/>
        </p:nvSpPr>
        <p:spPr bwMode="auto">
          <a:xfrm rot="-3172564">
            <a:off x="10612439" y="-69849"/>
            <a:ext cx="1025525" cy="2095500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034" name="Group 142"/>
          <p:cNvGrpSpPr>
            <a:grpSpLocks/>
          </p:cNvGrpSpPr>
          <p:nvPr/>
        </p:nvGrpSpPr>
        <p:grpSpPr bwMode="auto">
          <a:xfrm>
            <a:off x="10584" y="5540375"/>
            <a:ext cx="2379133" cy="1246188"/>
            <a:chOff x="5" y="3490"/>
            <a:chExt cx="1124" cy="785"/>
          </a:xfrm>
        </p:grpSpPr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/>
              <a:ahLst/>
              <a:cxnLst>
                <a:cxn ang="0">
                  <a:pos x="1587" y="1260"/>
                </a:cxn>
                <a:cxn ang="0">
                  <a:pos x="1420" y="1106"/>
                </a:cxn>
                <a:cxn ang="0">
                  <a:pos x="1331" y="477"/>
                </a:cxn>
                <a:cxn ang="0">
                  <a:pos x="2139" y="330"/>
                </a:cxn>
                <a:cxn ang="0">
                  <a:pos x="2177" y="203"/>
                </a:cxn>
                <a:cxn ang="0">
                  <a:pos x="2099" y="100"/>
                </a:cxn>
                <a:cxn ang="0">
                  <a:pos x="1276" y="211"/>
                </a:cxn>
                <a:cxn ang="0">
                  <a:pos x="1219" y="32"/>
                </a:cxn>
                <a:cxn ang="0">
                  <a:pos x="1085" y="0"/>
                </a:cxn>
                <a:cxn ang="0">
                  <a:pos x="958" y="28"/>
                </a:cxn>
                <a:cxn ang="0">
                  <a:pos x="888" y="106"/>
                </a:cxn>
                <a:cxn ang="0">
                  <a:pos x="937" y="285"/>
                </a:cxn>
                <a:cxn ang="0">
                  <a:pos x="660" y="441"/>
                </a:cxn>
                <a:cxn ang="0">
                  <a:pos x="983" y="473"/>
                </a:cxn>
                <a:cxn ang="0">
                  <a:pos x="1112" y="889"/>
                </a:cxn>
                <a:cxn ang="0">
                  <a:pos x="141" y="469"/>
                </a:cxn>
                <a:cxn ang="0">
                  <a:pos x="46" y="509"/>
                </a:cxn>
                <a:cxn ang="0">
                  <a:pos x="0" y="636"/>
                </a:cxn>
                <a:cxn ang="0">
                  <a:pos x="55" y="779"/>
                </a:cxn>
                <a:cxn ang="0">
                  <a:pos x="1139" y="1288"/>
                </a:cxn>
                <a:cxn ang="0">
                  <a:pos x="1378" y="1256"/>
                </a:cxn>
                <a:cxn ang="0">
                  <a:pos x="1570" y="1298"/>
                </a:cxn>
                <a:cxn ang="0">
                  <a:pos x="1587" y="1260"/>
                </a:cxn>
                <a:cxn ang="0">
                  <a:pos x="1587" y="1260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0" y="0"/>
                </a:cxn>
                <a:cxn ang="0">
                  <a:pos x="143" y="233"/>
                </a:cxn>
                <a:cxn ang="0">
                  <a:pos x="8" y="25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9" name="Freeform 25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0" name="Freeform 26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7" name="Freeform 33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0" y="0"/>
                </a:cxn>
                <a:cxn ang="0">
                  <a:pos x="251" y="36"/>
                </a:cxn>
                <a:cxn ang="0">
                  <a:pos x="272" y="139"/>
                </a:cxn>
                <a:cxn ang="0">
                  <a:pos x="164" y="146"/>
                </a:cxn>
                <a:cxn ang="0">
                  <a:pos x="32" y="241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2" y="224"/>
                </a:cxn>
                <a:cxn ang="0">
                  <a:pos x="0" y="8"/>
                </a:cxn>
                <a:cxn ang="0">
                  <a:pos x="72" y="0"/>
                </a:cxn>
                <a:cxn ang="0">
                  <a:pos x="152" y="4"/>
                </a:cxn>
                <a:cxn ang="0">
                  <a:pos x="152" y="4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9" name="Freeform 35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87" y="0"/>
                </a:cxn>
                <a:cxn ang="0">
                  <a:pos x="232" y="6"/>
                </a:cxn>
                <a:cxn ang="0">
                  <a:pos x="386" y="764"/>
                </a:cxn>
                <a:cxn ang="0">
                  <a:pos x="279" y="720"/>
                </a:cxn>
                <a:cxn ang="0">
                  <a:pos x="152" y="677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0" name="Freeform 36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/>
              <a:ahLst/>
              <a:cxnLst>
                <a:cxn ang="0">
                  <a:pos x="692" y="0"/>
                </a:cxn>
                <a:cxn ang="0">
                  <a:pos x="0" y="106"/>
                </a:cxn>
                <a:cxn ang="0">
                  <a:pos x="28" y="348"/>
                </a:cxn>
                <a:cxn ang="0">
                  <a:pos x="715" y="237"/>
                </a:cxn>
                <a:cxn ang="0">
                  <a:pos x="728" y="43"/>
                </a:cxn>
                <a:cxn ang="0">
                  <a:pos x="692" y="0"/>
                </a:cxn>
                <a:cxn ang="0">
                  <a:pos x="692" y="0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1" name="Freeform 37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0" y="78"/>
                </a:cxn>
                <a:cxn ang="0">
                  <a:pos x="312" y="135"/>
                </a:cxn>
                <a:cxn ang="0">
                  <a:pos x="272" y="0"/>
                </a:cxn>
                <a:cxn ang="0">
                  <a:pos x="272" y="0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" name="Group 137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4" name="Group 128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3" name="Freeform 49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114" y="10"/>
                    </a:cxn>
                    <a:cxn ang="0">
                      <a:pos x="213" y="0"/>
                    </a:cxn>
                    <a:cxn ang="0">
                      <a:pos x="292" y="27"/>
                    </a:cxn>
                    <a:cxn ang="0">
                      <a:pos x="313" y="91"/>
                    </a:cxn>
                    <a:cxn ang="0">
                      <a:pos x="167" y="67"/>
                    </a:cxn>
                    <a:cxn ang="0">
                      <a:pos x="74" y="101"/>
                    </a:cxn>
                    <a:cxn ang="0">
                      <a:pos x="13" y="175"/>
                    </a:cxn>
                    <a:cxn ang="0">
                      <a:pos x="0" y="107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7" name="Freeform 5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60" y="266"/>
                    </a:cxn>
                    <a:cxn ang="0">
                      <a:pos x="230" y="251"/>
                    </a:cxn>
                    <a:cxn ang="0">
                      <a:pos x="223" y="17"/>
                    </a:cxn>
                    <a:cxn ang="0">
                      <a:pos x="166" y="0"/>
                    </a:cxn>
                    <a:cxn ang="0">
                      <a:pos x="179" y="197"/>
                    </a:cxn>
                    <a:cxn ang="0">
                      <a:pos x="71" y="4"/>
                    </a:cxn>
                    <a:cxn ang="0">
                      <a:pos x="0" y="4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0" name="Freeform 56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6" y="93"/>
                    </a:cxn>
                    <a:cxn ang="0">
                      <a:pos x="44" y="154"/>
                    </a:cxn>
                    <a:cxn ang="0">
                      <a:pos x="27" y="234"/>
                    </a:cxn>
                    <a:cxn ang="0">
                      <a:pos x="80" y="220"/>
                    </a:cxn>
                    <a:cxn ang="0">
                      <a:pos x="87" y="116"/>
                    </a:cxn>
                    <a:cxn ang="0">
                      <a:pos x="46" y="0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070" name="Freeform 46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4" name="Freeform 50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75" name="Freeform 51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1" y="25"/>
                  </a:cxn>
                  <a:cxn ang="0">
                    <a:pos x="80" y="192"/>
                  </a:cxn>
                  <a:cxn ang="0">
                    <a:pos x="106" y="327"/>
                  </a:cxn>
                  <a:cxn ang="0">
                    <a:pos x="213" y="451"/>
                  </a:cxn>
                  <a:cxn ang="0">
                    <a:pos x="97" y="478"/>
                  </a:cxn>
                  <a:cxn ang="0">
                    <a:pos x="30" y="344"/>
                  </a:cxn>
                  <a:cxn ang="0">
                    <a:pos x="0" y="57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5" name="Group 126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56" name="Freeform 32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40" y="66"/>
                    </a:cxn>
                    <a:cxn ang="0">
                      <a:pos x="0" y="173"/>
                    </a:cxn>
                    <a:cxn ang="0">
                      <a:pos x="80" y="160"/>
                    </a:cxn>
                    <a:cxn ang="0">
                      <a:pos x="103" y="84"/>
                    </a:cxn>
                    <a:cxn ang="0">
                      <a:pos x="150" y="27"/>
                    </a:cxn>
                    <a:cxn ang="0">
                      <a:pos x="110" y="0"/>
                    </a:cxn>
                    <a:cxn ang="0">
                      <a:pos x="110" y="0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9" name="Freeform 45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63" y="52"/>
                    </a:cxn>
                    <a:cxn ang="0">
                      <a:pos x="0" y="208"/>
                    </a:cxn>
                    <a:cxn ang="0">
                      <a:pos x="67" y="358"/>
                    </a:cxn>
                    <a:cxn ang="0">
                      <a:pos x="1182" y="867"/>
                    </a:cxn>
                    <a:cxn ang="0">
                      <a:pos x="1422" y="835"/>
                    </a:cxn>
                    <a:cxn ang="0">
                      <a:pos x="1616" y="880"/>
                    </a:cxn>
                    <a:cxn ang="0">
                      <a:pos x="1684" y="808"/>
                    </a:cxn>
                    <a:cxn ang="0">
                      <a:pos x="1502" y="664"/>
                    </a:cxn>
                    <a:cxn ang="0">
                      <a:pos x="1428" y="512"/>
                    </a:cxn>
                    <a:cxn ang="0">
                      <a:pos x="1369" y="527"/>
                    </a:cxn>
                    <a:cxn ang="0">
                      <a:pos x="1439" y="664"/>
                    </a:cxn>
                    <a:cxn ang="0">
                      <a:pos x="1578" y="810"/>
                    </a:cxn>
                    <a:cxn ang="0">
                      <a:pos x="1413" y="787"/>
                    </a:cxn>
                    <a:cxn ang="0">
                      <a:pos x="1219" y="814"/>
                    </a:cxn>
                    <a:cxn ang="0">
                      <a:pos x="1255" y="650"/>
                    </a:cxn>
                    <a:cxn ang="0">
                      <a:pos x="1338" y="538"/>
                    </a:cxn>
                    <a:cxn ang="0">
                      <a:pos x="1241" y="552"/>
                    </a:cxn>
                    <a:cxn ang="0">
                      <a:pos x="1165" y="658"/>
                    </a:cxn>
                    <a:cxn ang="0">
                      <a:pos x="1139" y="791"/>
                    </a:cxn>
                    <a:cxn ang="0">
                      <a:pos x="107" y="310"/>
                    </a:cxn>
                    <a:cxn ang="0">
                      <a:pos x="80" y="215"/>
                    </a:cxn>
                    <a:cxn ang="0">
                      <a:pos x="103" y="95"/>
                    </a:cxn>
                    <a:cxn ang="0">
                      <a:pos x="217" y="0"/>
                    </a:cxn>
                    <a:cxn ang="0">
                      <a:pos x="156" y="0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1" name="Freeform 47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9" y="106"/>
                    </a:cxn>
                    <a:cxn ang="0">
                      <a:pos x="0" y="230"/>
                    </a:cxn>
                    <a:cxn ang="0">
                      <a:pos x="33" y="314"/>
                    </a:cxn>
                    <a:cxn ang="0">
                      <a:pos x="94" y="335"/>
                    </a:cxn>
                    <a:cxn ang="0">
                      <a:pos x="76" y="154"/>
                    </a:cxn>
                    <a:cxn ang="0">
                      <a:pos x="160" y="17"/>
                    </a:cxn>
                    <a:cxn ang="0">
                      <a:pos x="116" y="0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2" name="Freeform 48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/>
                  <a:ahLst/>
                  <a:cxnLst>
                    <a:cxn ang="0">
                      <a:pos x="218" y="896"/>
                    </a:cxn>
                    <a:cxn ang="0">
                      <a:pos x="0" y="124"/>
                    </a:cxn>
                    <a:cxn ang="0">
                      <a:pos x="81" y="38"/>
                    </a:cxn>
                    <a:cxn ang="0">
                      <a:pos x="258" y="0"/>
                    </a:cxn>
                    <a:cxn ang="0">
                      <a:pos x="399" y="57"/>
                    </a:cxn>
                    <a:cxn ang="0">
                      <a:pos x="642" y="1188"/>
                    </a:cxn>
                    <a:cxn ang="0">
                      <a:pos x="555" y="1091"/>
                    </a:cxn>
                    <a:cxn ang="0">
                      <a:pos x="355" y="97"/>
                    </a:cxn>
                    <a:cxn ang="0">
                      <a:pos x="226" y="61"/>
                    </a:cxn>
                    <a:cxn ang="0">
                      <a:pos x="119" y="74"/>
                    </a:cxn>
                    <a:cxn ang="0">
                      <a:pos x="76" y="141"/>
                    </a:cxn>
                    <a:cxn ang="0">
                      <a:pos x="306" y="924"/>
                    </a:cxn>
                    <a:cxn ang="0">
                      <a:pos x="218" y="896"/>
                    </a:cxn>
                    <a:cxn ang="0">
                      <a:pos x="218" y="896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6" name="Freeform 52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76" y="194"/>
                    </a:cxn>
                    <a:cxn ang="0">
                      <a:pos x="113" y="318"/>
                    </a:cxn>
                    <a:cxn ang="0">
                      <a:pos x="116" y="504"/>
                    </a:cxn>
                    <a:cxn ang="0">
                      <a:pos x="192" y="504"/>
                    </a:cxn>
                    <a:cxn ang="0">
                      <a:pos x="187" y="360"/>
                    </a:cxn>
                    <a:cxn ang="0">
                      <a:pos x="162" y="208"/>
                    </a:cxn>
                    <a:cxn ang="0">
                      <a:pos x="99" y="59"/>
                    </a:cxn>
                    <a:cxn ang="0">
                      <a:pos x="63" y="0"/>
                    </a:cxn>
                    <a:cxn ang="0">
                      <a:pos x="0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8" name="Freeform 5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257" y="17"/>
                    </a:cxn>
                    <a:cxn ang="0">
                      <a:pos x="253" y="66"/>
                    </a:cxn>
                    <a:cxn ang="0">
                      <a:pos x="0" y="169"/>
                    </a:cxn>
                    <a:cxn ang="0">
                      <a:pos x="0" y="222"/>
                    </a:cxn>
                    <a:cxn ang="0">
                      <a:pos x="284" y="226"/>
                    </a:cxn>
                    <a:cxn ang="0">
                      <a:pos x="320" y="269"/>
                    </a:cxn>
                    <a:cxn ang="0">
                      <a:pos x="390" y="266"/>
                    </a:cxn>
                    <a:cxn ang="0">
                      <a:pos x="383" y="190"/>
                    </a:cxn>
                    <a:cxn ang="0">
                      <a:pos x="116" y="176"/>
                    </a:cxn>
                    <a:cxn ang="0">
                      <a:pos x="333" y="89"/>
                    </a:cxn>
                    <a:cxn ang="0">
                      <a:pos x="297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9" name="Freeform 5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/>
                  <a:ahLst/>
                  <a:cxnLst>
                    <a:cxn ang="0">
                      <a:pos x="0" y="131"/>
                    </a:cxn>
                    <a:cxn ang="0">
                      <a:pos x="863" y="0"/>
                    </a:cxn>
                    <a:cxn ang="0">
                      <a:pos x="926" y="78"/>
                    </a:cxn>
                    <a:cxn ang="0">
                      <a:pos x="941" y="181"/>
                    </a:cxn>
                    <a:cxn ang="0">
                      <a:pos x="903" y="282"/>
                    </a:cxn>
                    <a:cxn ang="0">
                      <a:pos x="57" y="424"/>
                    </a:cxn>
                    <a:cxn ang="0">
                      <a:pos x="53" y="384"/>
                    </a:cxn>
                    <a:cxn ang="0">
                      <a:pos x="863" y="242"/>
                    </a:cxn>
                    <a:cxn ang="0">
                      <a:pos x="893" y="145"/>
                    </a:cxn>
                    <a:cxn ang="0">
                      <a:pos x="840" y="57"/>
                    </a:cxn>
                    <a:cxn ang="0">
                      <a:pos x="0" y="185"/>
                    </a:cxn>
                    <a:cxn ang="0">
                      <a:pos x="0" y="131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1" name="Freeform 57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6" y="173"/>
                    </a:cxn>
                    <a:cxn ang="0">
                      <a:pos x="222" y="166"/>
                    </a:cxn>
                    <a:cxn ang="0">
                      <a:pos x="418" y="116"/>
                    </a:cxn>
                    <a:cxn ang="0">
                      <a:pos x="488" y="42"/>
                    </a:cxn>
                    <a:cxn ang="0">
                      <a:pos x="443" y="2"/>
                    </a:cxn>
                    <a:cxn ang="0">
                      <a:pos x="253" y="0"/>
                    </a:cxn>
                    <a:cxn ang="0">
                      <a:pos x="110" y="12"/>
                    </a:cxn>
                    <a:cxn ang="0">
                      <a:pos x="15" y="76"/>
                    </a:cxn>
                    <a:cxn ang="0">
                      <a:pos x="112" y="95"/>
                    </a:cxn>
                    <a:cxn ang="0">
                      <a:pos x="275" y="53"/>
                    </a:cxn>
                    <a:cxn ang="0">
                      <a:pos x="416" y="53"/>
                    </a:cxn>
                    <a:cxn ang="0">
                      <a:pos x="268" y="110"/>
                    </a:cxn>
                    <a:cxn ang="0">
                      <a:pos x="142" y="126"/>
                    </a:cxn>
                    <a:cxn ang="0">
                      <a:pos x="0" y="126"/>
                    </a:cxn>
                    <a:cxn ang="0">
                      <a:pos x="0" y="126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1035" name="Group 136"/>
          <p:cNvGrpSpPr>
            <a:grpSpLocks/>
          </p:cNvGrpSpPr>
          <p:nvPr/>
        </p:nvGrpSpPr>
        <p:grpSpPr bwMode="auto">
          <a:xfrm>
            <a:off x="11573934" y="2116139"/>
            <a:ext cx="514351" cy="4308475"/>
            <a:chOff x="5468" y="1333"/>
            <a:chExt cx="243" cy="2714"/>
          </a:xfrm>
        </p:grpSpPr>
        <p:sp>
          <p:nvSpPr>
            <p:cNvPr id="1052" name="Freeform 2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3" name="Freeform 5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36" name="Group 141"/>
          <p:cNvGrpSpPr>
            <a:grpSpLocks/>
          </p:cNvGrpSpPr>
          <p:nvPr/>
        </p:nvGrpSpPr>
        <p:grpSpPr bwMode="auto">
          <a:xfrm>
            <a:off x="9757833" y="90488"/>
            <a:ext cx="2844800" cy="1911350"/>
            <a:chOff x="4610" y="57"/>
            <a:chExt cx="1344" cy="1204"/>
          </a:xfrm>
        </p:grpSpPr>
        <p:grpSp>
          <p:nvGrpSpPr>
            <p:cNvPr id="1037" name="Group 132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54" name="Freeform 30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040" name="Group 131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55" name="Freeform 31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2" name="Freeform 38"/>
                <p:cNvSpPr>
                  <a:spLocks/>
                </p:cNvSpPr>
                <p:nvPr userDrawn="1"/>
              </p:nvSpPr>
              <p:spPr bwMode="auto">
                <a:xfrm rot="-3172564">
                  <a:off x="5049" y="331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3" name="Freeform 39"/>
                <p:cNvSpPr>
                  <a:spLocks/>
                </p:cNvSpPr>
                <p:nvPr userDrawn="1"/>
              </p:nvSpPr>
              <p:spPr bwMode="auto">
                <a:xfrm rot="-3172564">
                  <a:off x="4859" y="181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4" name="Freeform 40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5" name="Freeform 41"/>
                <p:cNvSpPr>
                  <a:spLocks/>
                </p:cNvSpPr>
                <p:nvPr userDrawn="1"/>
              </p:nvSpPr>
              <p:spPr bwMode="auto">
                <a:xfrm rot="-3172564">
                  <a:off x="5298" y="896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6" name="Freeform 42"/>
                <p:cNvSpPr>
                  <a:spLocks/>
                </p:cNvSpPr>
                <p:nvPr userDrawn="1"/>
              </p:nvSpPr>
              <p:spPr bwMode="auto">
                <a:xfrm rot="-3172564">
                  <a:off x="5253" y="805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7" name="Freeform 43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49" y="141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1164" name="Line 140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1511300"/>
            <a:ext cx="6400800" cy="1536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CSSE 304 Day 4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73400" y="3124200"/>
            <a:ext cx="62230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Local variables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33800" y="6019801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        Your questions?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914400"/>
          </a:xfrm>
        </p:spPr>
        <p:txBody>
          <a:bodyPr/>
          <a:lstStyle/>
          <a:p>
            <a:r>
              <a:rPr lang="en-US"/>
              <a:t>Solution - letrec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9067800" cy="4191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(define fact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(letrec ([fact-tail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(lambda (n prod)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(if (zero? 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 prod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(fact-tail (- n 1)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           (* n prod))))])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(lambda (n)  (fact-tail n 1))))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		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Could we replace the name </a:t>
            </a:r>
            <a:r>
              <a:rPr lang="en-US" sz="2400" b="1" dirty="0">
                <a:latin typeface="Courier New" pitchFamily="49" charset="0"/>
              </a:rPr>
              <a:t>fact-tail</a:t>
            </a:r>
            <a:r>
              <a:rPr lang="en-US" sz="2400" dirty="0">
                <a:latin typeface="Courier New" pitchFamily="49" charset="0"/>
              </a:rPr>
              <a:t> by </a:t>
            </a:r>
            <a:r>
              <a:rPr lang="en-US" sz="2400" b="1" dirty="0">
                <a:latin typeface="Courier New" pitchFamily="49" charset="0"/>
              </a:rPr>
              <a:t>fact</a:t>
            </a:r>
            <a:r>
              <a:rPr lang="en-US" sz="2400" dirty="0">
                <a:latin typeface="Courier New" pitchFamily="49" charset="0"/>
              </a:rPr>
              <a:t>?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letrec example:</a:t>
            </a:r>
            <a:br>
              <a:rPr lang="en-US" dirty="0"/>
            </a:br>
            <a:r>
              <a:rPr lang="en-US" dirty="0"/>
              <a:t>mutual recursion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828800"/>
            <a:ext cx="8763000" cy="4038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sz="2000" b="1" dirty="0">
                <a:latin typeface="Courier New" pitchFamily="49" charset="0"/>
              </a:rPr>
              <a:t>(define odd?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(letrec ([odd? (lambda (n)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(if (zero? n)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#f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(even? (- n 1))))]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[even? (lambda (n)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(if (zero? n)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#t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(odd? (- n 1))))])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(lambda (n)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(odd? n))))</a:t>
            </a:r>
            <a:r>
              <a:rPr lang="en-US" sz="2000" dirty="0">
                <a:latin typeface="Courier New" pitchFamily="49" charset="0"/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81200" y="4876800"/>
            <a:ext cx="7086600" cy="1504950"/>
            <a:chOff x="288" y="3072"/>
            <a:chExt cx="4464" cy="948"/>
          </a:xfrm>
        </p:grpSpPr>
        <p:sp>
          <p:nvSpPr>
            <p:cNvPr id="113669" name="Rectangle 5"/>
            <p:cNvSpPr>
              <a:spLocks noChangeArrowheads="1"/>
            </p:cNvSpPr>
            <p:nvPr/>
          </p:nvSpPr>
          <p:spPr bwMode="auto">
            <a:xfrm>
              <a:off x="288" y="3072"/>
              <a:ext cx="1200" cy="480"/>
            </a:xfrm>
            <a:prstGeom prst="rect">
              <a:avLst/>
            </a:prstGeom>
            <a:noFill/>
            <a:ln w="476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0" name="Line 6"/>
            <p:cNvSpPr>
              <a:spLocks noChangeShapeType="1"/>
            </p:cNvSpPr>
            <p:nvPr/>
          </p:nvSpPr>
          <p:spPr bwMode="auto">
            <a:xfrm flipH="1" flipV="1">
              <a:off x="1536" y="3216"/>
              <a:ext cx="1392" cy="144"/>
            </a:xfrm>
            <a:prstGeom prst="line">
              <a:avLst/>
            </a:prstGeom>
            <a:noFill/>
            <a:ln w="47625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671" name="Text Box 7"/>
            <p:cNvSpPr txBox="1">
              <a:spLocks noChangeArrowheads="1"/>
            </p:cNvSpPr>
            <p:nvPr/>
          </p:nvSpPr>
          <p:spPr bwMode="auto">
            <a:xfrm>
              <a:off x="2928" y="3264"/>
              <a:ext cx="1824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dirty="0">
                  <a:solidFill>
                    <a:schemeClr val="folHlink"/>
                  </a:solidFill>
                </a:rPr>
                <a:t>We can simplify this part by doing an eta-reduction.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990600"/>
          </a:xfrm>
        </p:spPr>
        <p:txBody>
          <a:bodyPr/>
          <a:lstStyle/>
          <a:p>
            <a:r>
              <a:rPr lang="en-US" dirty="0"/>
              <a:t>Named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76400"/>
            <a:ext cx="9144000" cy="4495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fact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(let fact-tail ([x n] [prod 1])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(if (zero? 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prod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(fact-tail (- x 1)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(* prod x))))))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Times New Roman" pitchFamily="18" charset="0"/>
              </a:rPr>
              <a:t>It's an abbreviation for  …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Times New Roman" pitchFamily="18" charset="0"/>
              </a:rPr>
              <a:t>(Help me write it on the board)</a:t>
            </a:r>
            <a:br>
              <a:rPr lang="en-US" sz="2000" dirty="0">
                <a:latin typeface="Times New Roman" pitchFamily="18" charset="0"/>
              </a:rPr>
            </a:br>
            <a:endParaRPr lang="en-US" sz="2000" dirty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2400" y="2199144"/>
            <a:ext cx="2819400" cy="2677656"/>
          </a:xfrm>
          <a:prstGeom prst="rect">
            <a:avLst/>
          </a:prstGeom>
          <a:solidFill>
            <a:srgbClr val="F6F3FF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“fact-tail" is the "name" in this named-let.  It is not a Scheme keyword; it’s just a name that I used here.</a:t>
            </a:r>
          </a:p>
        </p:txBody>
      </p:sp>
      <p:sp>
        <p:nvSpPr>
          <p:cNvPr id="24" name="Freeform 23"/>
          <p:cNvSpPr/>
          <p:nvPr/>
        </p:nvSpPr>
        <p:spPr bwMode="auto">
          <a:xfrm>
            <a:off x="3657600" y="1828801"/>
            <a:ext cx="4627418" cy="534785"/>
          </a:xfrm>
          <a:custGeom>
            <a:avLst/>
            <a:gdLst>
              <a:gd name="connsiteX0" fmla="*/ 4608022 w 4627418"/>
              <a:gd name="connsiteY0" fmla="*/ 692727 h 695497"/>
              <a:gd name="connsiteX1" fmla="*/ 4325389 w 4627418"/>
              <a:gd name="connsiteY1" fmla="*/ 393468 h 695497"/>
              <a:gd name="connsiteX2" fmla="*/ 2795847 w 4627418"/>
              <a:gd name="connsiteY2" fmla="*/ 44334 h 695497"/>
              <a:gd name="connsiteX3" fmla="*/ 784167 w 4627418"/>
              <a:gd name="connsiteY3" fmla="*/ 127461 h 695497"/>
              <a:gd name="connsiteX4" fmla="*/ 119149 w 4627418"/>
              <a:gd name="connsiteY4" fmla="*/ 609599 h 695497"/>
              <a:gd name="connsiteX5" fmla="*/ 69273 w 4627418"/>
              <a:gd name="connsiteY5" fmla="*/ 642850 h 69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27418" h="695497">
                <a:moveTo>
                  <a:pt x="4608022" y="692727"/>
                </a:moveTo>
                <a:cubicBezTo>
                  <a:pt x="4617720" y="597130"/>
                  <a:pt x="4627418" y="501533"/>
                  <a:pt x="4325389" y="393468"/>
                </a:cubicBezTo>
                <a:cubicBezTo>
                  <a:pt x="4023360" y="285403"/>
                  <a:pt x="3386051" y="88669"/>
                  <a:pt x="2795847" y="44334"/>
                </a:cubicBezTo>
                <a:cubicBezTo>
                  <a:pt x="2205643" y="0"/>
                  <a:pt x="1230283" y="33250"/>
                  <a:pt x="784167" y="127461"/>
                </a:cubicBezTo>
                <a:cubicBezTo>
                  <a:pt x="338051" y="221672"/>
                  <a:pt x="238298" y="523701"/>
                  <a:pt x="119149" y="609599"/>
                </a:cubicBezTo>
                <a:cubicBezTo>
                  <a:pt x="0" y="695497"/>
                  <a:pt x="34636" y="669173"/>
                  <a:pt x="69273" y="642850"/>
                </a:cubicBezTo>
              </a:path>
            </a:pathLst>
          </a:custGeom>
          <a:noFill/>
          <a:ln w="349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-Shape 24"/>
          <p:cNvSpPr/>
          <p:nvPr/>
        </p:nvSpPr>
        <p:spPr bwMode="auto">
          <a:xfrm>
            <a:off x="3657600" y="2209800"/>
            <a:ext cx="152400" cy="152400"/>
          </a:xfrm>
          <a:prstGeom prst="corner">
            <a:avLst/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685800"/>
          </a:xfrm>
        </p:spPr>
        <p:txBody>
          <a:bodyPr/>
          <a:lstStyle/>
          <a:p>
            <a:pPr eaLnBrk="1" hangingPunct="1"/>
            <a:r>
              <a:rPr lang="en-US" sz="3600" b="1" dirty="0"/>
              <a:t>Interlude (possibly postlude!)</a:t>
            </a:r>
            <a:endParaRPr lang="en-US" sz="3600" dirty="0"/>
          </a:p>
        </p:txBody>
      </p:sp>
      <p:sp>
        <p:nvSpPr>
          <p:cNvPr id="17411" name="Text Box 6"/>
          <p:cNvSpPr txBox="1">
            <a:spLocks noChangeArrowheads="1"/>
          </p:cNvSpPr>
          <p:nvPr/>
        </p:nvSpPr>
        <p:spPr bwMode="auto">
          <a:xfrm>
            <a:off x="1524000" y="838201"/>
            <a:ext cx="792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folHlink"/>
                </a:solidFill>
              </a:rPr>
              <a:t>Some words are just too negative …</a:t>
            </a:r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1905000" y="1295401"/>
            <a:ext cx="80772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"How I met my wife" by Jack Winter</a:t>
            </a:r>
          </a:p>
          <a:p>
            <a:r>
              <a:rPr lang="en-US" sz="2000"/>
              <a:t>        Published 25 July 1994 - The New Yorker</a:t>
            </a:r>
          </a:p>
          <a:p>
            <a:endParaRPr lang="en-US" sz="2000"/>
          </a:p>
          <a:p>
            <a:r>
              <a:rPr lang="en-US" sz="2000"/>
              <a:t>It had been a rough day, so when I walked into the party I was very chalant, despite my efforts to appear gruntled and consolate.</a:t>
            </a:r>
          </a:p>
          <a:p>
            <a:endParaRPr lang="en-US" sz="2000"/>
          </a:p>
          <a:p>
            <a:r>
              <a:rPr lang="en-US" sz="2000"/>
              <a:t>I was furling my wieldy umbrella for the coat check when I saw her standing alone in a corner.  She was a descript person, a woman in a state of total array.  Her hair was kempt, her clothing shevelled, and she moved in a gainly way.</a:t>
            </a:r>
          </a:p>
        </p:txBody>
      </p:sp>
      <p:sp>
        <p:nvSpPr>
          <p:cNvPr id="17413" name="Text Box 9"/>
          <p:cNvSpPr txBox="1">
            <a:spLocks noChangeArrowheads="1"/>
          </p:cNvSpPr>
          <p:nvPr/>
        </p:nvSpPr>
        <p:spPr bwMode="auto">
          <a:xfrm>
            <a:off x="3276600" y="4572001"/>
            <a:ext cx="70866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I wanted desperately to meet her, but I knew I'd have to make bones about it since I was traveling </a:t>
            </a:r>
            <a:r>
              <a:rPr lang="en-US" sz="2000" dirty="0" err="1"/>
              <a:t>cognito</a:t>
            </a:r>
            <a:r>
              <a:rPr lang="en-US" sz="2000" dirty="0"/>
              <a:t>.  </a:t>
            </a:r>
            <a:r>
              <a:rPr lang="en-US" sz="2000" dirty="0" err="1"/>
              <a:t>Beknownst</a:t>
            </a:r>
            <a:r>
              <a:rPr lang="en-US" sz="2000" dirty="0"/>
              <a:t> to me, the hostess, whom I could see both hide and hair of, was very proper, so it would be skin off my nose if anything bad happened.  And even though I had only swerving loyalty to her, my manners couldn't be peccable.  Only toward and heard-of behavior would do.</a:t>
            </a:r>
          </a:p>
        </p:txBody>
      </p:sp>
    </p:spTree>
    <p:extLst>
      <p:ext uri="{BB962C8B-B14F-4D97-AF65-F5344CB8AC3E}">
        <p14:creationId xmlns:p14="http://schemas.microsoft.com/office/powerpoint/2010/main" val="1956424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1524000" y="1"/>
            <a:ext cx="9144000" cy="681725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900"/>
              <a:t>Fortunately, the embarrassment that my maculate appearance might cause was evitable.  There were two ways about it, but the chances that someone as flappable as I would be ept enough to become persona grata or a sung hero were slim.  I was, after all, something to sneeze at, someone you could easily hold a candle to, someone who usually aroused bridled passion.</a:t>
            </a:r>
          </a:p>
          <a:p>
            <a:endParaRPr lang="en-US" sz="1900"/>
          </a:p>
          <a:p>
            <a:r>
              <a:rPr lang="en-US" sz="1900"/>
              <a:t>So I decided not to risk it.  But then, all at once, for some apparent reason, she looked in my direction and smiled in a way that I could make heads or tails of.</a:t>
            </a:r>
          </a:p>
          <a:p>
            <a:endParaRPr lang="en-US" sz="1900"/>
          </a:p>
          <a:p>
            <a:r>
              <a:rPr lang="en-US" sz="1900"/>
              <a:t>I was plussed.  It was concerting to see that she was communicado, and it nerved me that she was interested in a pareil like me, sight seen. Normally, I had a domitable spirit, but, being corrigible, I felt capacitated -- as if this were something I was great shakes at – and forgot that I had succeeded in situations like this only a told number of times.  So, after a terminable delay, I acted with mitigated gall and made my way through the ruly crowd with strong givings.</a:t>
            </a:r>
          </a:p>
          <a:p>
            <a:endParaRPr lang="en-US" sz="1900"/>
          </a:p>
          <a:p>
            <a:r>
              <a:rPr lang="en-US" sz="1900"/>
              <a:t>Nevertheless, since this was all new hat to me and I had no time to prepare a promptu speech, I was petuous.  Wanting to make only called-for remarks,</a:t>
            </a:r>
          </a:p>
          <a:p>
            <a:r>
              <a:rPr lang="en-US" sz="1900"/>
              <a:t>                                  I started talking about the hors d'oeuvres, trying to </a:t>
            </a:r>
            <a:br>
              <a:rPr lang="en-US" sz="1900"/>
            </a:br>
            <a:r>
              <a:rPr lang="en-US" sz="1900"/>
              <a:t>                          abuse her of the notion that I was sipid, and perhaps even </a:t>
            </a:r>
            <a:br>
              <a:rPr lang="en-US" sz="1900"/>
            </a:br>
            <a:r>
              <a:rPr lang="en-US" sz="1900"/>
              <a:t>                        bunk a few  myths  about myself.</a:t>
            </a:r>
          </a:p>
        </p:txBody>
      </p:sp>
    </p:spTree>
    <p:extLst>
      <p:ext uri="{BB962C8B-B14F-4D97-AF65-F5344CB8AC3E}">
        <p14:creationId xmlns:p14="http://schemas.microsoft.com/office/powerpoint/2010/main" val="2353390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828800" y="1828801"/>
            <a:ext cx="83058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She responded well, and I was </a:t>
            </a:r>
            <a:r>
              <a:rPr lang="en-US" sz="2000" dirty="0" err="1"/>
              <a:t>mayed</a:t>
            </a:r>
            <a:r>
              <a:rPr lang="en-US" sz="2000" dirty="0"/>
              <a:t> that she considered me a savory character who was up to some good.  She told me who she was.  "What a perfect </a:t>
            </a:r>
            <a:r>
              <a:rPr lang="en-US" sz="2000" dirty="0" err="1"/>
              <a:t>nomer</a:t>
            </a:r>
            <a:r>
              <a:rPr lang="en-US" sz="2000" dirty="0"/>
              <a:t>," I said, advertently.  The conversation become more and more choate, and we spoke at length to much avail.  But I was </a:t>
            </a:r>
            <a:r>
              <a:rPr lang="en-US" sz="2000" dirty="0" err="1"/>
              <a:t>defatigable</a:t>
            </a:r>
            <a:r>
              <a:rPr lang="en-US" sz="2000" dirty="0"/>
              <a:t>, so I had to leave at a godly hour.  I asked if she wanted to come with me.  To my delight, she was committal.  We left the party together and have been together ever since.  I have given her my love, and she has requited it.</a:t>
            </a:r>
          </a:p>
        </p:txBody>
      </p:sp>
    </p:spTree>
    <p:extLst>
      <p:ext uri="{BB962C8B-B14F-4D97-AF65-F5344CB8AC3E}">
        <p14:creationId xmlns:p14="http://schemas.microsoft.com/office/powerpoint/2010/main" val="30433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C411-28DE-49BB-B326-FE931B05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123E6-2F7B-4E89-BA91-998613D5A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8800"/>
            <a:ext cx="11049000" cy="3657600"/>
          </a:xfrm>
        </p:spPr>
        <p:txBody>
          <a:bodyPr/>
          <a:lstStyle/>
          <a:p>
            <a:r>
              <a:rPr lang="en-US" dirty="0"/>
              <a:t>Like insertion sort, but insert each list element into the sorted list that comes AFTER it.</a:t>
            </a:r>
          </a:p>
          <a:p>
            <a:r>
              <a:rPr lang="en-US" dirty="0"/>
              <a:t>We will do it as a live coding demo.</a:t>
            </a:r>
          </a:p>
          <a:p>
            <a:r>
              <a:rPr lang="en-US" dirty="0"/>
              <a:t>Starting code is in the live-in-class folder</a:t>
            </a:r>
          </a:p>
          <a:p>
            <a:pPr lvl="1"/>
            <a:r>
              <a:rPr lang="en-US" dirty="0"/>
              <a:t>Linked from Schedule page – Day 1 Resources column.</a:t>
            </a:r>
          </a:p>
          <a:p>
            <a:pPr lvl="1"/>
            <a:r>
              <a:rPr lang="en-US" dirty="0"/>
              <a:t>Also linked from Moodle: </a:t>
            </a:r>
            <a:r>
              <a:rPr lang="en-US" dirty="0">
                <a:solidFill>
                  <a:srgbClr val="703DFF"/>
                </a:solidFill>
              </a:rPr>
              <a:t>Links to important external pages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AE9B-95F5-49D3-AF4E-89C908542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2400"/>
            <a:ext cx="9160933" cy="1066800"/>
          </a:xfrm>
        </p:spPr>
        <p:txBody>
          <a:bodyPr/>
          <a:lstStyle/>
          <a:p>
            <a:r>
              <a:rPr lang="en-US" dirty="0"/>
              <a:t>An example of using 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A9E75-315A-4CD6-8C90-3FCA1B86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8800"/>
            <a:ext cx="11176000" cy="3657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count-occurrences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(lambda (n </a:t>
            </a: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(if (null? </a:t>
            </a: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(let ([cdr-occurrences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(count-occurrences n (cdr </a:t>
            </a: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(if (= n (car </a:t>
            </a:r>
            <a:r>
              <a:rPr lang="en-US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(add1 cdr-occurrences)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cdr-occurrences)))))</a:t>
            </a:r>
          </a:p>
        </p:txBody>
      </p:sp>
    </p:spTree>
    <p:extLst>
      <p:ext uri="{BB962C8B-B14F-4D97-AF65-F5344CB8AC3E}">
        <p14:creationId xmlns:p14="http://schemas.microsoft.com/office/powerpoint/2010/main" val="169774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609600"/>
          </a:xfrm>
        </p:spPr>
        <p:txBody>
          <a:bodyPr/>
          <a:lstStyle/>
          <a:p>
            <a:pPr eaLnBrk="1" hangingPunct="1"/>
            <a:r>
              <a:rPr lang="en-US" sz="4000" dirty="0"/>
              <a:t>Translation of </a:t>
            </a:r>
            <a:r>
              <a:rPr lang="en-US" sz="4000" b="1" dirty="0"/>
              <a:t>let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82296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sz="2400" b="1" dirty="0">
                <a:latin typeface="Courier New" pitchFamily="49" charset="0"/>
              </a:rPr>
              <a:t>(define L '(4 3 2))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(let ([first (car L)]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[second (</a:t>
            </a:r>
            <a:r>
              <a:rPr lang="en-US" sz="2400" b="1" dirty="0" err="1">
                <a:latin typeface="Courier New" pitchFamily="49" charset="0"/>
              </a:rPr>
              <a:t>cadr</a:t>
            </a:r>
            <a:r>
              <a:rPr lang="en-US" sz="2400" b="1" dirty="0">
                <a:latin typeface="Courier New" pitchFamily="49" charset="0"/>
              </a:rPr>
              <a:t> L)])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(list (+ first second) (- first second)))</a:t>
            </a:r>
          </a:p>
          <a:p>
            <a:pPr eaLnBrk="1" hangingPunct="1"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it-IT" sz="2800" b="1" dirty="0"/>
              <a:t>The </a:t>
            </a:r>
            <a:r>
              <a:rPr lang="it-IT" sz="2800" b="1" dirty="0">
                <a:latin typeface="Courier New" pitchFamily="49" charset="0"/>
              </a:rPr>
              <a:t>let</a:t>
            </a:r>
            <a:r>
              <a:rPr lang="it-IT" sz="2800" b="1" dirty="0"/>
              <a:t> expression is equivalent to</a:t>
            </a:r>
            <a:endParaRPr lang="it-IT" sz="2400" b="1" dirty="0"/>
          </a:p>
          <a:p>
            <a:pPr eaLnBrk="1" hangingPunct="1">
              <a:buFontTx/>
              <a:buNone/>
            </a:pPr>
            <a:r>
              <a:rPr lang="en-US" sz="2200" b="1" dirty="0">
                <a:latin typeface="Courier New" pitchFamily="49" charset="0"/>
              </a:rPr>
              <a:t>((lambda (first second) </a:t>
            </a:r>
          </a:p>
          <a:p>
            <a:pPr eaLnBrk="1" hangingPunct="1"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(list (+ first second) (- first second)))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 (car L)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</a:rPr>
              <a:t>cadr</a:t>
            </a:r>
            <a:r>
              <a:rPr lang="en-US" sz="2400" b="1" dirty="0">
                <a:latin typeface="Courier New" pitchFamily="49" charset="0"/>
              </a:rPr>
              <a:t> L))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D1453-0DC2-443D-A231-A0D60E48C358}"/>
              </a:ext>
            </a:extLst>
          </p:cNvPr>
          <p:cNvSpPr txBox="1"/>
          <p:nvPr/>
        </p:nvSpPr>
        <p:spPr>
          <a:xfrm>
            <a:off x="5105400" y="4831140"/>
            <a:ext cx="6096000" cy="156966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let</a:t>
            </a:r>
            <a:r>
              <a:rPr lang="en-US" sz="3200" dirty="0"/>
              <a:t> and </a:t>
            </a:r>
            <a:r>
              <a:rPr lang="en-US" sz="3200" b="1" dirty="0"/>
              <a:t>cond</a:t>
            </a:r>
            <a:r>
              <a:rPr lang="en-US" sz="3200" dirty="0"/>
              <a:t> are both examples of “syntactic sugar”, as are </a:t>
            </a:r>
            <a:r>
              <a:rPr lang="en-US" sz="3200" b="1" dirty="0"/>
              <a:t>and</a:t>
            </a:r>
            <a:r>
              <a:rPr lang="en-US" sz="3200" dirty="0"/>
              <a:t> </a:t>
            </a:r>
            <a:r>
              <a:rPr lang="en-US" sz="3200" dirty="0" err="1"/>
              <a:t>and</a:t>
            </a:r>
            <a:r>
              <a:rPr lang="en-US" sz="3200" dirty="0"/>
              <a:t> </a:t>
            </a:r>
            <a:r>
              <a:rPr lang="en-US" sz="3200" b="1" dirty="0"/>
              <a:t>or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42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609600"/>
          </a:xfrm>
        </p:spPr>
        <p:txBody>
          <a:bodyPr/>
          <a:lstStyle/>
          <a:p>
            <a:pPr eaLnBrk="1" hangingPunct="1"/>
            <a:r>
              <a:rPr lang="en-US" sz="4000"/>
              <a:t>more on let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6187"/>
            <a:ext cx="82296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xxx 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(lambda (L)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(let ([a  (car L)]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[b  (</a:t>
            </a:r>
            <a:r>
              <a:rPr lang="en-US" sz="2400" b="1" dirty="0" err="1"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 L)]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[c  (car b)])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(list c a))))</a:t>
            </a:r>
          </a:p>
          <a:p>
            <a:pPr eaLnBrk="1" hangingPunct="1"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it-IT" sz="2400" b="1" dirty="0"/>
              <a:t>What goes wrong if we evaluate </a:t>
            </a:r>
            <a:r>
              <a:rPr lang="it-IT" sz="2400" dirty="0">
                <a:latin typeface="Courier New" pitchFamily="49" charset="0"/>
              </a:rPr>
              <a:t>(xxx '(1 2 3))</a:t>
            </a:r>
            <a:r>
              <a:rPr lang="it-IT" sz="2400" b="1" dirty="0"/>
              <a:t>?</a:t>
            </a:r>
            <a:br>
              <a:rPr lang="it-IT" sz="2400" b="1" dirty="0"/>
            </a:br>
            <a:endParaRPr lang="it-IT" sz="2400" b="1" dirty="0"/>
          </a:p>
          <a:p>
            <a:pPr eaLnBrk="1" hangingPunct="1">
              <a:buFontTx/>
              <a:buNone/>
            </a:pPr>
            <a:r>
              <a:rPr lang="it-IT" sz="2400" b="1" dirty="0"/>
              <a:t>Translate the </a:t>
            </a:r>
            <a:r>
              <a:rPr lang="it-IT" sz="2400" dirty="0">
                <a:latin typeface="Courier New" pitchFamily="49" charset="0"/>
              </a:rPr>
              <a:t>let</a:t>
            </a:r>
            <a:r>
              <a:rPr lang="it-IT" sz="2400" b="1" dirty="0"/>
              <a:t> expression to an application of </a:t>
            </a:r>
            <a:r>
              <a:rPr lang="it-IT" sz="2400" dirty="0">
                <a:latin typeface="Courier New" pitchFamily="49" charset="0"/>
              </a:rPr>
              <a:t>lambda</a:t>
            </a:r>
          </a:p>
          <a:p>
            <a:pPr eaLnBrk="1" hangingPunct="1">
              <a:buFontTx/>
              <a:buNone/>
            </a:pPr>
            <a:endParaRPr lang="it-IT" sz="2400" b="1" dirty="0"/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C91F63-4C3F-4149-B421-F93035628DC8}"/>
              </a:ext>
            </a:extLst>
          </p:cNvPr>
          <p:cNvSpPr txBox="1"/>
          <p:nvPr/>
        </p:nvSpPr>
        <p:spPr>
          <a:xfrm>
            <a:off x="6216650" y="5630148"/>
            <a:ext cx="5105400" cy="1015663"/>
          </a:xfrm>
          <a:prstGeom prst="rect">
            <a:avLst/>
          </a:prstGeom>
          <a:noFill/>
          <a:ln w="28575">
            <a:solidFill>
              <a:srgbClr val="66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one of the  problems in  A6 asks you to do the </a:t>
            </a:r>
            <a:r>
              <a:rPr lang="en-US" sz="2000" b="1" dirty="0"/>
              <a:t>let </a:t>
            </a:r>
            <a:r>
              <a:rPr lang="en-US" sz="2000" dirty="0">
                <a:sym typeface="Wingdings" panose="05000000000000000000" pitchFamily="2" charset="2"/>
              </a:rPr>
              <a:t> application of </a:t>
            </a:r>
            <a:r>
              <a:rPr lang="en-US" sz="2000" b="1" dirty="0">
                <a:sym typeface="Wingdings" panose="05000000000000000000" pitchFamily="2" charset="2"/>
              </a:rPr>
              <a:t>lambda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/>
              <a:t>translation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164670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609600"/>
          </a:xfrm>
        </p:spPr>
        <p:txBody>
          <a:bodyPr/>
          <a:lstStyle/>
          <a:p>
            <a:pPr eaLnBrk="1" hangingPunct="1"/>
            <a:r>
              <a:rPr lang="en-US" sz="4000"/>
              <a:t>let*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8229600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sz="2400" b="1" dirty="0"/>
              <a:t>What we really wanted was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xxx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(lambda (L)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(let* ([a  (car L)]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[b  (cdr L)]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[c  (car b)])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(list c a))))</a:t>
            </a:r>
          </a:p>
          <a:p>
            <a:pPr eaLnBrk="1" hangingPunct="1">
              <a:buFontTx/>
              <a:buNone/>
            </a:pPr>
            <a:r>
              <a:rPr lang="it-IT" sz="2400" b="1" dirty="0"/>
              <a:t>which translate</a:t>
            </a:r>
            <a:r>
              <a:rPr lang="en-US" sz="2400" b="1" dirty="0"/>
              <a:t>s into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xxx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(lambda (L)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(let ([a (car L)])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(let ([b  (cdr L)])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(let ([c  (car b)])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(list c a))))))</a:t>
            </a:r>
            <a:endParaRPr lang="it-IT" sz="24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it-IT" sz="24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19F517-2D59-4001-8B4A-7350DD0B2406}"/>
              </a:ext>
            </a:extLst>
          </p:cNvPr>
          <p:cNvSpPr txBox="1"/>
          <p:nvPr/>
        </p:nvSpPr>
        <p:spPr>
          <a:xfrm>
            <a:off x="7162800" y="4103222"/>
            <a:ext cx="4038600" cy="1015663"/>
          </a:xfrm>
          <a:prstGeom prst="rect">
            <a:avLst/>
          </a:prstGeom>
          <a:noFill/>
          <a:ln w="28575">
            <a:solidFill>
              <a:srgbClr val="66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one of the  problems in  A6 asks you to do the </a:t>
            </a:r>
            <a:r>
              <a:rPr lang="en-US" sz="2000" b="1" dirty="0"/>
              <a:t>let* </a:t>
            </a:r>
            <a:r>
              <a:rPr lang="en-US" sz="2000" dirty="0">
                <a:sym typeface="Wingdings" panose="05000000000000000000" pitchFamily="2" charset="2"/>
              </a:rPr>
              <a:t> nested </a:t>
            </a:r>
            <a:r>
              <a:rPr lang="en-US" sz="2000" b="1" dirty="0">
                <a:sym typeface="Wingdings" panose="05000000000000000000" pitchFamily="2" charset="2"/>
              </a:rPr>
              <a:t>let</a:t>
            </a:r>
            <a:r>
              <a:rPr lang="en-US" sz="2000" dirty="0">
                <a:sym typeface="Wingdings" panose="05000000000000000000" pitchFamily="2" charset="2"/>
              </a:rPr>
              <a:t>s </a:t>
            </a:r>
            <a:r>
              <a:rPr lang="en-US" sz="2000" dirty="0"/>
              <a:t> translation automatically.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C5EAA-284D-414E-9E7B-FB428A925515}"/>
              </a:ext>
            </a:extLst>
          </p:cNvPr>
          <p:cNvSpPr txBox="1"/>
          <p:nvPr/>
        </p:nvSpPr>
        <p:spPr>
          <a:xfrm>
            <a:off x="7315200" y="5653093"/>
            <a:ext cx="4038600" cy="707886"/>
          </a:xfrm>
          <a:prstGeom prst="rect">
            <a:avLst/>
          </a:prstGeom>
          <a:noFill/>
          <a:ln w="28575">
            <a:solidFill>
              <a:srgbClr val="66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Why not always use </a:t>
            </a:r>
            <a:r>
              <a:rPr lang="en-US" sz="2000" b="1" dirty="0"/>
              <a:t>let*</a:t>
            </a:r>
            <a:r>
              <a:rPr lang="en-US" sz="2000" dirty="0"/>
              <a:t> instead of </a:t>
            </a:r>
            <a:r>
              <a:rPr lang="en-US" sz="2000" b="1" dirty="0"/>
              <a:t>let?</a:t>
            </a:r>
          </a:p>
        </p:txBody>
      </p:sp>
    </p:spTree>
    <p:extLst>
      <p:ext uri="{BB962C8B-B14F-4D97-AF65-F5344CB8AC3E}">
        <p14:creationId xmlns:p14="http://schemas.microsoft.com/office/powerpoint/2010/main" val="63933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6870700" cy="1295400"/>
          </a:xfrm>
        </p:spPr>
        <p:txBody>
          <a:bodyPr/>
          <a:lstStyle/>
          <a:p>
            <a:r>
              <a:rPr lang="en-US" dirty="0"/>
              <a:t>Just the </a:t>
            </a:r>
            <a:r>
              <a:rPr lang="en-US" dirty="0">
                <a:latin typeface="Courier New" pitchFamily="49" charset="0"/>
              </a:rPr>
              <a:t>fact</a:t>
            </a:r>
            <a:r>
              <a:rPr lang="en-US" dirty="0"/>
              <a:t>s …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4200" y="1524000"/>
            <a:ext cx="7086600" cy="3657600"/>
          </a:xfrm>
        </p:spPr>
        <p:txBody>
          <a:bodyPr/>
          <a:lstStyle/>
          <a:p>
            <a:r>
              <a:rPr lang="en-US" dirty="0"/>
              <a:t>As a means of studying local variables, we look at several procedures that calculate factorials</a:t>
            </a:r>
          </a:p>
          <a:p>
            <a:endParaRPr lang="en-US" dirty="0"/>
          </a:p>
          <a:p>
            <a:r>
              <a:rPr lang="en-US" dirty="0"/>
              <a:t>You can find the code under day04 in the "Live in class" folder, linked from Resources column of the Schedule Page: Session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838200"/>
          </a:xfrm>
        </p:spPr>
        <p:txBody>
          <a:bodyPr/>
          <a:lstStyle/>
          <a:p>
            <a:r>
              <a:rPr lang="en-US" sz="4000"/>
              <a:t>Another Factorial Example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990600"/>
            <a:ext cx="8382000" cy="5638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(define fact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(if (zero? n)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1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(* n (fact (- n 1))))))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(define f fact)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(f 5)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(define fact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(lambda (n)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″</a:t>
            </a:r>
            <a:r>
              <a:rPr lang="en-US" sz="2400" b="1" dirty="0">
                <a:latin typeface="Courier New" pitchFamily="49" charset="0"/>
              </a:rPr>
              <a:t>Abe Lincoln elected President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″</a:t>
            </a:r>
            <a:r>
              <a:rPr lang="en-US" sz="2400" b="1" dirty="0">
                <a:latin typeface="Courier New" pitchFamily="49" charset="0"/>
              </a:rPr>
              <a:t>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(fact 1860)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(f 1860)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</a:t>
            </a:r>
            <a:r>
              <a:rPr lang="en-US" sz="2400" b="1" dirty="0"/>
              <a:t>Perhaps we can avoid the problem by not </a:t>
            </a:r>
            <a:br>
              <a:rPr lang="en-US" sz="2400" b="1" dirty="0"/>
            </a:br>
            <a:r>
              <a:rPr lang="en-US" sz="2400" b="1" dirty="0"/>
              <a:t>       having the recursion depend on a global name.</a:t>
            </a:r>
            <a:br>
              <a:rPr lang="en-US" sz="2400" b="1" dirty="0"/>
            </a:br>
            <a:r>
              <a:rPr lang="en-US" sz="2400" b="1" dirty="0"/>
              <a:t>          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/>
              <a:t>While we are at it, let’s try to make the </a:t>
            </a:r>
            <a:br>
              <a:rPr lang="en-US" sz="2400" b="1" dirty="0"/>
            </a:br>
            <a:r>
              <a:rPr lang="en-US" sz="2400" b="1" dirty="0"/>
              <a:t>             recursion more efficient.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7467600" y="1447801"/>
            <a:ext cx="2971800" cy="1190625"/>
          </a:xfrm>
          <a:prstGeom prst="rect">
            <a:avLst/>
          </a:prstGeom>
          <a:solidFill>
            <a:srgbClr val="0070C0">
              <a:alpha val="4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chemeClr val="bg1"/>
                </a:solidFill>
              </a:rPr>
              <a:t>Try it in Scheme!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1600" b="1" dirty="0">
                <a:solidFill>
                  <a:schemeClr val="bg1"/>
                </a:solidFill>
              </a:rPr>
              <a:t>Day05-fact-examples.ss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factorial definition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828800"/>
            <a:ext cx="8229600" cy="3657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fact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(let ([fact-tail (lambda (n prod)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(if (zero? 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prod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(fact-tail (- n 1)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         (* n prod))))])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(lambda (n) (fact-tail n 1))))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/>
              <a:t>Try it in Scheme! </a:t>
            </a:r>
            <a:endParaRPr lang="en-US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67E08BD33AF847BFFFCEA660B9D12D" ma:contentTypeVersion="10" ma:contentTypeDescription="Create a new document." ma:contentTypeScope="" ma:versionID="a7176ac148a46b9626f62d7172fb2b84">
  <xsd:schema xmlns:xsd="http://www.w3.org/2001/XMLSchema" xmlns:xs="http://www.w3.org/2001/XMLSchema" xmlns:p="http://schemas.microsoft.com/office/2006/metadata/properties" xmlns:ns3="4fa51c9f-cbf9-4bd7-bfa8-f86e014663cd" targetNamespace="http://schemas.microsoft.com/office/2006/metadata/properties" ma:root="true" ma:fieldsID="7375f36b3db55b92c59ca0a0465392b8" ns3:_="">
    <xsd:import namespace="4fa51c9f-cbf9-4bd7-bfa8-f86e014663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51c9f-cbf9-4bd7-bfa8-f86e014663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80CB6A-66A6-4063-9841-2D5C554DCE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a51c9f-cbf9-4bd7-bfa8-f86e014663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E9587D-2ED4-4258-B240-47DDAC5E9B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0510CD-5F49-4CCD-AADA-0925CF2315E4}">
  <ds:schemaRefs>
    <ds:schemaRef ds:uri="http://purl.org/dc/terms/"/>
    <ds:schemaRef ds:uri="http://schemas.openxmlformats.org/package/2006/metadata/core-properties"/>
    <ds:schemaRef ds:uri="4fa51c9f-cbf9-4bd7-bfa8-f86e014663c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25436</TotalTime>
  <Words>1369</Words>
  <Application>Microsoft Office PowerPoint</Application>
  <PresentationFormat>Widescreen</PresentationFormat>
  <Paragraphs>150</Paragraphs>
  <Slides>15</Slides>
  <Notes>5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Comic Sans MS</vt:lpstr>
      <vt:lpstr>Consolas</vt:lpstr>
      <vt:lpstr>Courier New</vt:lpstr>
      <vt:lpstr>Times New Roman</vt:lpstr>
      <vt:lpstr>Wingdings</vt:lpstr>
      <vt:lpstr>Crayons</vt:lpstr>
      <vt:lpstr>CSSE 304 Day 4</vt:lpstr>
      <vt:lpstr>Sorting a list</vt:lpstr>
      <vt:lpstr>An example of using let</vt:lpstr>
      <vt:lpstr>Translation of let</vt:lpstr>
      <vt:lpstr>more on let</vt:lpstr>
      <vt:lpstr>let*</vt:lpstr>
      <vt:lpstr>Just the facts …</vt:lpstr>
      <vt:lpstr>Another Factorial Example</vt:lpstr>
      <vt:lpstr>local factorial definition</vt:lpstr>
      <vt:lpstr>Solution - letrec</vt:lpstr>
      <vt:lpstr>Another letrec example: mutual recursion</vt:lpstr>
      <vt:lpstr>Named let</vt:lpstr>
      <vt:lpstr>Interlude (possibly postlude!)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Catapult II 2002</dc:title>
  <dc:creator>Claude Anderson</dc:creator>
  <cp:lastModifiedBy>Claude Anderson</cp:lastModifiedBy>
  <cp:revision>143</cp:revision>
  <cp:lastPrinted>2019-12-09T14:39:51Z</cp:lastPrinted>
  <dcterms:created xsi:type="dcterms:W3CDTF">2002-07-12T12:18:30Z</dcterms:created>
  <dcterms:modified xsi:type="dcterms:W3CDTF">2020-12-04T12:42:37Z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ContentTypeId">
    <vt:lpwstr>0x010100CA67E08BD33AF847BFFFCEA660B9D12D</vt:lpwstr>
  </property>
</Properties>
</file>