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1" r:id="rId3"/>
    <p:sldId id="355" r:id="rId4"/>
    <p:sldId id="354" r:id="rId5"/>
    <p:sldId id="362" r:id="rId6"/>
    <p:sldId id="364" r:id="rId7"/>
    <p:sldId id="363" r:id="rId8"/>
    <p:sldId id="365" r:id="rId9"/>
    <p:sldId id="336" r:id="rId10"/>
    <p:sldId id="358" r:id="rId11"/>
    <p:sldId id="360" r:id="rId12"/>
    <p:sldId id="359" r:id="rId13"/>
    <p:sldId id="352" r:id="rId14"/>
    <p:sldId id="356" r:id="rId15"/>
    <p:sldId id="351" r:id="rId16"/>
    <p:sldId id="343" r:id="rId17"/>
    <p:sldId id="337" r:id="rId18"/>
    <p:sldId id="350" r:id="rId19"/>
    <p:sldId id="342" r:id="rId20"/>
    <p:sldId id="329" r:id="rId21"/>
    <p:sldId id="318" r:id="rId22"/>
    <p:sldId id="276" r:id="rId23"/>
    <p:sldId id="285" r:id="rId24"/>
    <p:sldId id="286" r:id="rId25"/>
    <p:sldId id="289" r:id="rId26"/>
    <p:sldId id="316" r:id="rId27"/>
    <p:sldId id="317" r:id="rId28"/>
    <p:sldId id="357" r:id="rId29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D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53" autoAdjust="0"/>
    <p:restoredTop sz="81219" autoAdjust="0"/>
  </p:normalViewPr>
  <p:slideViewPr>
    <p:cSldViewPr>
      <p:cViewPr varScale="1">
        <p:scale>
          <a:sx n="59" d="100"/>
          <a:sy n="59" d="100"/>
        </p:scale>
        <p:origin x="96" y="2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0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764" cy="480388"/>
          </a:xfrm>
          <a:prstGeom prst="rect">
            <a:avLst/>
          </a:prstGeom>
        </p:spPr>
        <p:txBody>
          <a:bodyPr vert="horz" lIns="94676" tIns="47336" rIns="94676" bIns="4733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51" y="1"/>
            <a:ext cx="3170763" cy="480388"/>
          </a:xfrm>
          <a:prstGeom prst="rect">
            <a:avLst/>
          </a:prstGeom>
        </p:spPr>
        <p:txBody>
          <a:bodyPr vert="horz" lIns="94676" tIns="47336" rIns="94676" bIns="47336" rtlCol="0"/>
          <a:lstStyle>
            <a:lvl1pPr algn="r">
              <a:defRPr sz="1200"/>
            </a:lvl1pPr>
          </a:lstStyle>
          <a:p>
            <a:fld id="{03077007-3A73-4E7D-991C-75440D09B976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19174"/>
            <a:ext cx="3170764" cy="480388"/>
          </a:xfrm>
          <a:prstGeom prst="rect">
            <a:avLst/>
          </a:prstGeom>
        </p:spPr>
        <p:txBody>
          <a:bodyPr vert="horz" lIns="94676" tIns="47336" rIns="94676" bIns="4733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51" y="9119174"/>
            <a:ext cx="3170763" cy="480388"/>
          </a:xfrm>
          <a:prstGeom prst="rect">
            <a:avLst/>
          </a:prstGeom>
        </p:spPr>
        <p:txBody>
          <a:bodyPr vert="horz" lIns="94676" tIns="47336" rIns="94676" bIns="47336" rtlCol="0" anchor="b"/>
          <a:lstStyle>
            <a:lvl1pPr algn="r">
              <a:defRPr sz="1200"/>
            </a:lvl1pPr>
          </a:lstStyle>
          <a:p>
            <a:fld id="{2C083445-8E90-4303-85C8-9F96477F3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764" cy="480388"/>
          </a:xfrm>
          <a:prstGeom prst="rect">
            <a:avLst/>
          </a:prstGeom>
        </p:spPr>
        <p:txBody>
          <a:bodyPr vert="horz" lIns="94676" tIns="47336" rIns="94676" bIns="4733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51" y="1"/>
            <a:ext cx="3170763" cy="480388"/>
          </a:xfrm>
          <a:prstGeom prst="rect">
            <a:avLst/>
          </a:prstGeom>
        </p:spPr>
        <p:txBody>
          <a:bodyPr vert="horz" lIns="94676" tIns="47336" rIns="94676" bIns="47336" rtlCol="0"/>
          <a:lstStyle>
            <a:lvl1pPr algn="r">
              <a:defRPr sz="1200"/>
            </a:lvl1pPr>
          </a:lstStyle>
          <a:p>
            <a:fld id="{0C12807D-967C-46EC-93C3-FE16C931482B}" type="datetimeFigureOut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23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76" tIns="47336" rIns="94676" bIns="4733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363" y="4561233"/>
            <a:ext cx="5852160" cy="4320213"/>
          </a:xfrm>
          <a:prstGeom prst="rect">
            <a:avLst/>
          </a:prstGeom>
        </p:spPr>
        <p:txBody>
          <a:bodyPr vert="horz" lIns="94676" tIns="47336" rIns="94676" bIns="4733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119174"/>
            <a:ext cx="3170764" cy="480388"/>
          </a:xfrm>
          <a:prstGeom prst="rect">
            <a:avLst/>
          </a:prstGeom>
        </p:spPr>
        <p:txBody>
          <a:bodyPr vert="horz" lIns="94676" tIns="47336" rIns="94676" bIns="4733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51" y="9119174"/>
            <a:ext cx="3170763" cy="480388"/>
          </a:xfrm>
          <a:prstGeom prst="rect">
            <a:avLst/>
          </a:prstGeom>
        </p:spPr>
        <p:txBody>
          <a:bodyPr vert="horz" lIns="94676" tIns="47336" rIns="94676" bIns="47336" rtlCol="0" anchor="b"/>
          <a:lstStyle>
            <a:lvl1pPr algn="r">
              <a:defRPr sz="1200"/>
            </a:lvl1pPr>
          </a:lstStyle>
          <a:p>
            <a:fld id="{E772BBEE-0ED0-4AF6-8D22-ECE7454DC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0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Ask:  Can we use map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positives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Perhaps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filter-in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(define sorted?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(lambda (numbers)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(or (&lt; (length numbers) 2)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why is this a bad idea?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(and (&lt;= (car numbers)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numbers))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(sorted? (cdr numbers))))))</a:t>
            </a:r>
          </a:p>
          <a:p>
            <a:endParaRPr lang="en-US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6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Ask:  Can we use map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positives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Perhaps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filter-in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(define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(define sorted?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(lambda (numbers)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(or (&lt; (length numbers) 2)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why is this a bad idea?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(and (&lt;= (car numbers)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numbers))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(sorted? (cdr numbers))))))</a:t>
            </a:r>
          </a:p>
          <a:p>
            <a:endParaRPr lang="en-US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10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7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1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2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6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4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65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1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86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the translation on the board.</a:t>
            </a:r>
          </a:p>
          <a:p>
            <a:r>
              <a:rPr lang="en-US" dirty="0"/>
              <a:t>Tell them that one of the  problems in  A4 is to do this translation automatically.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71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7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</a:t>
            </a:r>
            <a:r>
              <a:rPr lang="en-US" baseline="0" dirty="0"/>
              <a:t> the difference between member and member?    Is what member </a:t>
            </a:r>
            <a:r>
              <a:rPr lang="en-US" baseline="0"/>
              <a:t>does inefficient?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3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3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2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Ask:  Can we use map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positives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Perhaps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filter-in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(define sorted?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(lambda (numbers)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(or (&lt; (length numbers) 2)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why is this a bad idea?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(and (&lt;= (car numbers)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numbers)) 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(sorted? (cdr numbers))))))</a:t>
            </a:r>
          </a:p>
          <a:p>
            <a:endParaRPr lang="en-US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33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</a:t>
            </a:r>
            <a:r>
              <a:rPr lang="en-US" baseline="0" dirty="0"/>
              <a:t> quickly going through the material on this slide, do the following (another apply example):</a:t>
            </a:r>
          </a:p>
          <a:p>
            <a:endParaRPr lang="en-US" baseline="0" dirty="0"/>
          </a:p>
          <a:p>
            <a:r>
              <a:rPr lang="en-US" dirty="0"/>
              <a:t>&gt; (max 2 3 1)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 (max '(2 3 1))</a:t>
            </a:r>
          </a:p>
          <a:p>
            <a:r>
              <a:rPr lang="en-US" dirty="0"/>
              <a:t>. . max: expects argument of type &lt;real number&gt;; given (2 3 1)</a:t>
            </a:r>
          </a:p>
          <a:p>
            <a:r>
              <a:rPr lang="en-US" dirty="0"/>
              <a:t>&gt; (apply max '(2 3 1))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24781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14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781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2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2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1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2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4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5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3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784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45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46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7849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0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1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FB2ED1-7D44-4B17-95E3-A36BE60D63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ACD6-9AED-4B5E-9EFC-B974ADE5F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0B186-D861-4E4D-A82E-48974E0ED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B9ADB0E-4C8C-4C40-B2CC-A7EA872F0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48CBBCA-5874-402D-866C-9872642CC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C86AE-C0FC-4D7D-9362-A038D8CF71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B9ACC-FFD5-45B0-B185-BD861D8A8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1972B-33D4-4295-A3F0-8D34ABEAD7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92FD3-6A99-4F83-A447-0655CD50A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4885B-43D5-4D90-BC3E-B725BEEC9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AF9E8-57AA-4278-AA3D-6F2996E267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2A70D-05CA-41CC-90C3-EBB6B6D369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D1919-0DCC-4B02-8CB2-B56A89099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81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061D0A9-FECA-4FBD-9703-9A15C89EB2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685800"/>
            <a:ext cx="8305800" cy="1736725"/>
          </a:xfrm>
        </p:spPr>
        <p:txBody>
          <a:bodyPr/>
          <a:lstStyle/>
          <a:p>
            <a:r>
              <a:rPr lang="en-US" dirty="0"/>
              <a:t>CSSE 304 Day 4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743200"/>
            <a:ext cx="10972800" cy="1752600"/>
          </a:xfrm>
        </p:spPr>
        <p:txBody>
          <a:bodyPr/>
          <a:lstStyle/>
          <a:p>
            <a:r>
              <a:rPr lang="en-US" dirty="0"/>
              <a:t>Tail-recursive factorial</a:t>
            </a:r>
          </a:p>
          <a:p>
            <a:r>
              <a:rPr lang="en-US" dirty="0"/>
              <a:t>Anonymous procedures</a:t>
            </a:r>
          </a:p>
          <a:p>
            <a:r>
              <a:rPr lang="en-US" dirty="0"/>
              <a:t>box-and-pointer diagrams</a:t>
            </a:r>
          </a:p>
          <a:p>
            <a:r>
              <a:rPr lang="en-US" dirty="0"/>
              <a:t>map and apply</a:t>
            </a:r>
          </a:p>
          <a:p>
            <a:r>
              <a:rPr lang="en-US" dirty="0"/>
              <a:t>More recursion practice</a:t>
            </a:r>
          </a:p>
          <a:p>
            <a:r>
              <a:rPr lang="en-US" dirty="0"/>
              <a:t>(preview of next time?    lambda and let)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1828800" y="457201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This example is in the on-line slides, but we won’t do it in class, since we did a slightly simpler version in class on day 2</a:t>
            </a:r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2514600" y="1219201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</a:t>
            </a:r>
            <a:r>
              <a:rPr lang="en-US" sz="2400" b="1" dirty="0" err="1">
                <a:solidFill>
                  <a:srgbClr val="FFC000"/>
                </a:solidFill>
                <a:latin typeface="Courier New" pitchFamily="49" charset="0"/>
              </a:rPr>
              <a:t>cond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is like </a:t>
            </a:r>
            <a:r>
              <a:rPr lang="en-US" sz="2400" b="1" dirty="0">
                <a:solidFill>
                  <a:srgbClr val="FFC000"/>
                </a:solidFill>
                <a:latin typeface="Courier New" pitchFamily="49" charset="0"/>
              </a:rPr>
              <a:t>if ... else if ... else</a:t>
            </a:r>
          </a:p>
          <a:p>
            <a:endParaRPr lang="en-US" sz="2400" b="1" dirty="0">
              <a:latin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</a:rPr>
              <a:t>(define largest-in-list</a:t>
            </a:r>
          </a:p>
          <a:p>
            <a:r>
              <a:rPr lang="en-US" sz="2400" b="1" dirty="0">
                <a:latin typeface="Courier New" pitchFamily="49" charset="0"/>
              </a:rPr>
              <a:t>  (lambda (L)</a:t>
            </a:r>
          </a:p>
          <a:p>
            <a:r>
              <a:rPr lang="en-US" sz="2400" b="1" dirty="0">
                <a:latin typeface="Courier New" pitchFamily="49" charset="0"/>
              </a:rPr>
              <a:t>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r>
              <a:rPr lang="en-US" sz="2400" b="1" dirty="0">
                <a:latin typeface="Courier New" pitchFamily="49" charset="0"/>
              </a:rPr>
              <a:t> [(null? L)</a:t>
            </a:r>
          </a:p>
          <a:p>
            <a:r>
              <a:rPr lang="en-US" sz="2400" b="1" dirty="0">
                <a:latin typeface="Courier New" pitchFamily="49" charset="0"/>
              </a:rPr>
              <a:t>	      (</a:t>
            </a:r>
            <a:r>
              <a:rPr lang="en-US" sz="2400" b="1" dirty="0" err="1">
                <a:latin typeface="Courier New" pitchFamily="49" charset="0"/>
              </a:rPr>
              <a:t>errorf</a:t>
            </a:r>
            <a:r>
              <a:rPr lang="en-US" sz="2400" b="1" dirty="0">
                <a:latin typeface="Courier New" pitchFamily="49" charset="0"/>
              </a:rPr>
              <a:t> 'largest-in-list </a:t>
            </a:r>
          </a:p>
          <a:p>
            <a:r>
              <a:rPr lang="en-US" sz="2400" b="1" dirty="0">
                <a:latin typeface="Courier New" pitchFamily="49" charset="0"/>
              </a:rPr>
              <a:t>                   "empty list has ~s </a:t>
            </a:r>
            <a:r>
              <a:rPr lang="en-US" b="1" dirty="0"/>
              <a:t>"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r>
              <a:rPr lang="en-US" sz="2400" b="1" dirty="0">
                <a:latin typeface="Courier New" pitchFamily="49" charset="0"/>
              </a:rPr>
              <a:t>                   </a:t>
            </a:r>
            <a:r>
              <a:rPr lang="en-US" b="1" dirty="0"/>
              <a:t>"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</a:rPr>
              <a:t>no largest element")]</a:t>
            </a:r>
          </a:p>
          <a:p>
            <a:r>
              <a:rPr lang="en-US" sz="2400" b="1" dirty="0">
                <a:latin typeface="Courier New" pitchFamily="49" charset="0"/>
              </a:rPr>
              <a:t>	     [(null?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L)) (car L)]</a:t>
            </a:r>
          </a:p>
          <a:p>
            <a:r>
              <a:rPr lang="en-US" sz="2400" b="1" dirty="0">
                <a:latin typeface="Courier New" pitchFamily="49" charset="0"/>
              </a:rPr>
              <a:t>	     [else (max (car L) </a:t>
            </a:r>
          </a:p>
          <a:p>
            <a:r>
              <a:rPr lang="en-US" sz="2400" b="1" dirty="0">
                <a:latin typeface="Courier New" pitchFamily="49" charset="0"/>
              </a:rPr>
              <a:t>                     (largest-in-list </a:t>
            </a:r>
          </a:p>
          <a:p>
            <a:r>
              <a:rPr lang="en-US" sz="2400" b="1" dirty="0">
                <a:latin typeface="Courier New" pitchFamily="49" charset="0"/>
              </a:rPr>
              <a:t>                       (cdr L)))])))</a:t>
            </a:r>
          </a:p>
          <a:p>
            <a:endParaRPr lang="en-US" sz="2400" b="1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What's the efficiency issue with this?</a:t>
            </a:r>
          </a:p>
          <a:p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6945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D528-5212-4C95-A2C1-7D0B02E3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E38D-C894-4EC9-AEEC-CF88DE5D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Answer:  We have to do two null? tests for every recursive call.</a:t>
            </a:r>
          </a:p>
        </p:txBody>
      </p:sp>
    </p:spTree>
    <p:extLst>
      <p:ext uri="{BB962C8B-B14F-4D97-AF65-F5344CB8AC3E}">
        <p14:creationId xmlns:p14="http://schemas.microsoft.com/office/powerpoint/2010/main" val="120795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1828800" y="457201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524000" y="457201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FF00"/>
                </a:solidFill>
                <a:latin typeface="Courier New" pitchFamily="49" charset="0"/>
              </a:rPr>
              <a:t>; more efficient:</a:t>
            </a:r>
            <a:r>
              <a:rPr lang="en-US" sz="2200" b="1" dirty="0">
                <a:latin typeface="Courier New" pitchFamily="49" charset="0"/>
              </a:rPr>
              <a:t> </a:t>
            </a:r>
          </a:p>
          <a:p>
            <a:r>
              <a:rPr lang="en-US" sz="2200" b="1" dirty="0">
                <a:latin typeface="Courier New" pitchFamily="49" charset="0"/>
              </a:rPr>
              <a:t>(define largest-in-list</a:t>
            </a:r>
          </a:p>
          <a:p>
            <a:r>
              <a:rPr lang="en-US" sz="2200" b="1" dirty="0">
                <a:latin typeface="Courier New" pitchFamily="49" charset="0"/>
              </a:rPr>
              <a:t>  (lambda (</a:t>
            </a:r>
            <a:r>
              <a:rPr lang="en-US" sz="2200" b="1" dirty="0" err="1">
                <a:latin typeface="Courier New" pitchFamily="49" charset="0"/>
              </a:rPr>
              <a:t>ls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</a:rPr>
              <a:t>    (if (null? </a:t>
            </a:r>
            <a:r>
              <a:rPr lang="en-US" sz="2200" b="1" dirty="0" err="1">
                <a:latin typeface="Courier New" pitchFamily="49" charset="0"/>
              </a:rPr>
              <a:t>ls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</a:rPr>
              <a:t>	(</a:t>
            </a:r>
            <a:r>
              <a:rPr lang="en-US" sz="2200" b="1" dirty="0" err="1">
                <a:latin typeface="Courier New" pitchFamily="49" charset="0"/>
              </a:rPr>
              <a:t>errorf</a:t>
            </a:r>
            <a:r>
              <a:rPr lang="en-US" sz="2200" b="1" dirty="0">
                <a:latin typeface="Courier New" pitchFamily="49" charset="0"/>
              </a:rPr>
              <a:t> 'largest-in-list </a:t>
            </a:r>
          </a:p>
          <a:p>
            <a:r>
              <a:rPr lang="en-US" sz="2200" b="1" dirty="0">
                <a:latin typeface="Courier New" pitchFamily="49" charset="0"/>
              </a:rPr>
              <a:t>             "list cannot be empty")</a:t>
            </a:r>
          </a:p>
          <a:p>
            <a:r>
              <a:rPr lang="en-US" sz="2200" b="1" dirty="0">
                <a:latin typeface="Courier New" pitchFamily="49" charset="0"/>
              </a:rPr>
              <a:t>	(largest-in-non-empty </a:t>
            </a:r>
            <a:r>
              <a:rPr lang="en-US" sz="2200" b="1" dirty="0" err="1">
                <a:latin typeface="Courier New" pitchFamily="49" charset="0"/>
              </a:rPr>
              <a:t>ls</a:t>
            </a:r>
            <a:r>
              <a:rPr lang="en-US" sz="2200" b="1" dirty="0">
                <a:latin typeface="Courier New" pitchFamily="49" charset="0"/>
              </a:rPr>
              <a:t>))))</a:t>
            </a:r>
          </a:p>
          <a:p>
            <a:endParaRPr lang="en-US" sz="2200" b="1" dirty="0">
              <a:latin typeface="Courier New" pitchFamily="49" charset="0"/>
            </a:endParaRPr>
          </a:p>
          <a:p>
            <a:endParaRPr lang="en-US" sz="2200" b="1" dirty="0">
              <a:latin typeface="Courier New" pitchFamily="49" charset="0"/>
            </a:endParaRPr>
          </a:p>
          <a:p>
            <a:r>
              <a:rPr lang="en-US" sz="2200" b="1" dirty="0">
                <a:latin typeface="Courier New" pitchFamily="49" charset="0"/>
              </a:rPr>
              <a:t>(define largest-in-non-empty</a:t>
            </a:r>
          </a:p>
          <a:p>
            <a:r>
              <a:rPr lang="en-US" sz="2200" b="1" dirty="0">
                <a:latin typeface="Courier New" pitchFamily="49" charset="0"/>
              </a:rPr>
              <a:t>  (lambda (</a:t>
            </a:r>
            <a:r>
              <a:rPr lang="en-US" sz="2200" b="1" dirty="0" err="1">
                <a:latin typeface="Courier New" pitchFamily="49" charset="0"/>
              </a:rPr>
              <a:t>ls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</a:rPr>
              <a:t>    (if (null? (cdr </a:t>
            </a:r>
            <a:r>
              <a:rPr lang="en-US" sz="2200" b="1" dirty="0" err="1">
                <a:latin typeface="Courier New" pitchFamily="49" charset="0"/>
              </a:rPr>
              <a:t>ls</a:t>
            </a:r>
            <a:r>
              <a:rPr lang="en-US" sz="2200" b="1" dirty="0">
                <a:latin typeface="Courier New" pitchFamily="49" charset="0"/>
              </a:rPr>
              <a:t>)) </a:t>
            </a:r>
          </a:p>
          <a:p>
            <a:r>
              <a:rPr lang="en-US" sz="2200" b="1" dirty="0">
                <a:latin typeface="Courier New" pitchFamily="49" charset="0"/>
              </a:rPr>
              <a:t>	(car </a:t>
            </a:r>
            <a:r>
              <a:rPr lang="en-US" sz="2200" b="1" dirty="0" err="1">
                <a:latin typeface="Courier New" pitchFamily="49" charset="0"/>
              </a:rPr>
              <a:t>ls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</a:rPr>
              <a:t>	(let ([largest-in-cdr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(largest-in-non-empty (cdr ls))])</a:t>
            </a:r>
          </a:p>
          <a:p>
            <a:r>
              <a:rPr lang="en-US" sz="2200" b="1" dirty="0">
                <a:latin typeface="Courier New" pitchFamily="49" charset="0"/>
              </a:rPr>
              <a:t>	  (if (&gt; (car </a:t>
            </a:r>
            <a:r>
              <a:rPr lang="en-US" sz="2200" b="1" dirty="0" err="1">
                <a:latin typeface="Courier New" pitchFamily="49" charset="0"/>
              </a:rPr>
              <a:t>ls</a:t>
            </a:r>
            <a:r>
              <a:rPr lang="en-US" sz="2200" b="1" dirty="0">
                <a:latin typeface="Courier New" pitchFamily="49" charset="0"/>
              </a:rPr>
              <a:t>) largest-in-cdr)</a:t>
            </a:r>
          </a:p>
          <a:p>
            <a:r>
              <a:rPr lang="en-US" sz="2200" b="1" dirty="0">
                <a:latin typeface="Courier New" pitchFamily="49" charset="0"/>
              </a:rPr>
              <a:t>	      (car </a:t>
            </a:r>
            <a:r>
              <a:rPr lang="en-US" sz="2200" b="1" dirty="0" err="1">
                <a:latin typeface="Courier New" pitchFamily="49" charset="0"/>
              </a:rPr>
              <a:t>ls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</a:rPr>
              <a:t>	      largest-in-cdr)))))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95252" y="2856548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Using </a:t>
            </a:r>
            <a:r>
              <a:rPr lang="en-US" b="1" dirty="0">
                <a:solidFill>
                  <a:srgbClr val="FFC000"/>
                </a:solidFill>
              </a:rPr>
              <a:t>max</a:t>
            </a:r>
            <a:r>
              <a:rPr lang="en-US" b="1" dirty="0">
                <a:solidFill>
                  <a:srgbClr val="FFFF00"/>
                </a:solidFill>
              </a:rPr>
              <a:t> is simpler, but this is how we could do it if we did not have or did not remember </a:t>
            </a:r>
            <a:r>
              <a:rPr lang="en-US" b="1" dirty="0">
                <a:solidFill>
                  <a:srgbClr val="FFC000"/>
                </a:solidFill>
              </a:rPr>
              <a:t>max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4572000" y="3550354"/>
            <a:ext cx="3733800" cy="1295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8684196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1828800" y="457201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1524000" y="29184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; Now define another version with an accumulator 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;    (that is also more robust because it checks for non-numbers)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largest-in-list</a:t>
            </a:r>
          </a:p>
          <a:p>
            <a:r>
              <a:rPr lang="en-US" b="1" dirty="0">
                <a:latin typeface="Courier New" pitchFamily="49" charset="0"/>
              </a:rPr>
              <a:t>  (lambda (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</a:rPr>
              <a:t>    (if (null?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</a:rPr>
              <a:t>	(</a:t>
            </a:r>
            <a:r>
              <a:rPr lang="en-US" b="1" dirty="0" err="1">
                <a:latin typeface="Courier New" pitchFamily="49" charset="0"/>
              </a:rPr>
              <a:t>errorf</a:t>
            </a:r>
            <a:r>
              <a:rPr lang="en-US" b="1" dirty="0">
                <a:latin typeface="Courier New" pitchFamily="49" charset="0"/>
              </a:rPr>
              <a:t> 'largest-in-list "list cannot be empty")</a:t>
            </a:r>
          </a:p>
          <a:p>
            <a:r>
              <a:rPr lang="en-US" b="1" dirty="0">
                <a:latin typeface="Courier New" pitchFamily="49" charset="0"/>
              </a:rPr>
              <a:t>	(largest-in-list-</a:t>
            </a:r>
            <a:r>
              <a:rPr lang="en-US" b="1" dirty="0" err="1">
                <a:latin typeface="Courier New" pitchFamily="49" charset="0"/>
              </a:rPr>
              <a:t>acc</a:t>
            </a:r>
            <a:r>
              <a:rPr lang="en-US" b="1" dirty="0">
                <a:latin typeface="Courier New" pitchFamily="49" charset="0"/>
              </a:rPr>
              <a:t> (cdr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) (car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)))))</a:t>
            </a:r>
          </a:p>
          <a:p>
            <a:endParaRPr lang="en-US" b="1" dirty="0">
              <a:latin typeface="Courier New" pitchFamily="49" charset="0"/>
            </a:endParaRP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largest-in-list-</a:t>
            </a:r>
            <a:r>
              <a:rPr lang="en-US" b="1" dirty="0" err="1">
                <a:latin typeface="Courier New" pitchFamily="49" charset="0"/>
              </a:rPr>
              <a:t>acc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(lambda (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largest-so-far)</a:t>
            </a:r>
          </a:p>
          <a:p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cond</a:t>
            </a:r>
            <a:r>
              <a:rPr lang="en-US" b="1" dirty="0">
                <a:latin typeface="Courier New" pitchFamily="49" charset="0"/>
              </a:rPr>
              <a:t> [(null?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) largest-so-far]</a:t>
            </a:r>
          </a:p>
          <a:p>
            <a:r>
              <a:rPr lang="en-US" b="1" dirty="0">
                <a:latin typeface="Courier New" pitchFamily="49" charset="0"/>
              </a:rPr>
              <a:t>	   [(not (number? (car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)))</a:t>
            </a:r>
          </a:p>
          <a:p>
            <a:r>
              <a:rPr lang="en-US" b="1" dirty="0">
                <a:latin typeface="Courier New" pitchFamily="49" charset="0"/>
              </a:rPr>
              <a:t>	    (</a:t>
            </a:r>
            <a:r>
              <a:rPr lang="en-US" b="1" dirty="0" err="1">
                <a:latin typeface="Courier New" pitchFamily="49" charset="0"/>
              </a:rPr>
              <a:t>errorf</a:t>
            </a:r>
            <a:r>
              <a:rPr lang="en-US" b="1" dirty="0">
                <a:latin typeface="Courier New" pitchFamily="49" charset="0"/>
              </a:rPr>
              <a:t> 'largest-in-list </a:t>
            </a:r>
          </a:p>
          <a:p>
            <a:r>
              <a:rPr lang="en-US" b="1" dirty="0">
                <a:latin typeface="Courier New" pitchFamily="49" charset="0"/>
              </a:rPr>
              <a:t>                   "everything in the list must be a number")]</a:t>
            </a:r>
          </a:p>
          <a:p>
            <a:r>
              <a:rPr lang="en-US" b="1" dirty="0">
                <a:latin typeface="Courier New" pitchFamily="49" charset="0"/>
              </a:rPr>
              <a:t>	   [(&gt; (car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) largest-so-far) </a:t>
            </a:r>
          </a:p>
          <a:p>
            <a:r>
              <a:rPr lang="en-US" b="1" dirty="0">
                <a:latin typeface="Courier New" pitchFamily="49" charset="0"/>
              </a:rPr>
              <a:t>           (largest-in-list-</a:t>
            </a:r>
            <a:r>
              <a:rPr lang="en-US" b="1" dirty="0" err="1">
                <a:latin typeface="Courier New" pitchFamily="49" charset="0"/>
              </a:rPr>
              <a:t>acc</a:t>
            </a:r>
            <a:r>
              <a:rPr lang="en-US" b="1" dirty="0">
                <a:latin typeface="Courier New" pitchFamily="49" charset="0"/>
              </a:rPr>
              <a:t> (cdr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) (car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))]</a:t>
            </a:r>
          </a:p>
          <a:p>
            <a:r>
              <a:rPr lang="en-US" b="1" dirty="0">
                <a:latin typeface="Courier New" pitchFamily="49" charset="0"/>
              </a:rPr>
              <a:t>	   [else (largest-in-list-</a:t>
            </a:r>
            <a:r>
              <a:rPr lang="en-US" b="1" dirty="0" err="1">
                <a:latin typeface="Courier New" pitchFamily="49" charset="0"/>
              </a:rPr>
              <a:t>acc</a:t>
            </a:r>
            <a:r>
              <a:rPr lang="en-US" b="1" dirty="0">
                <a:latin typeface="Courier New" pitchFamily="49" charset="0"/>
              </a:rPr>
              <a:t> (cdr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) </a:t>
            </a:r>
          </a:p>
          <a:p>
            <a:r>
              <a:rPr lang="en-US" b="1" dirty="0">
                <a:latin typeface="Courier New" pitchFamily="49" charset="0"/>
              </a:rPr>
              <a:t>                                     largest-so-far)])))</a:t>
            </a:r>
          </a:p>
        </p:txBody>
      </p:sp>
    </p:spTree>
    <p:extLst>
      <p:ext uri="{BB962C8B-B14F-4D97-AF65-F5344CB8AC3E}">
        <p14:creationId xmlns:p14="http://schemas.microsoft.com/office/powerpoint/2010/main" val="1880276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F2C7-3BB0-4E94-8F9D-BE2DEF23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36587"/>
          </a:xfrm>
        </p:spPr>
        <p:txBody>
          <a:bodyPr/>
          <a:lstStyle/>
          <a:p>
            <a:r>
              <a:rPr lang="en-US" dirty="0"/>
              <a:t>Count reflexive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DEDC-607A-4415-B142-B1C53C91E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135" y="963614"/>
            <a:ext cx="8839200" cy="453072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FF00"/>
                </a:solidFill>
              </a:rPr>
              <a:t>relation</a:t>
            </a:r>
            <a:r>
              <a:rPr lang="en-US" dirty="0"/>
              <a:t> is a set of ordered pairs; the set of all first elements is the </a:t>
            </a:r>
            <a:r>
              <a:rPr lang="en-US" b="1" dirty="0">
                <a:solidFill>
                  <a:srgbClr val="FFFF00"/>
                </a:solidFill>
              </a:rPr>
              <a:t>domain</a:t>
            </a:r>
            <a:r>
              <a:rPr lang="en-US" dirty="0"/>
              <a:t>.  The set of all second elements is the </a:t>
            </a:r>
            <a:r>
              <a:rPr lang="en-US" dirty="0">
                <a:solidFill>
                  <a:srgbClr val="FFFF00"/>
                </a:solidFill>
              </a:rPr>
              <a:t>range</a:t>
            </a:r>
            <a:r>
              <a:rPr lang="en-US" dirty="0"/>
              <a:t>.</a:t>
            </a:r>
          </a:p>
          <a:p>
            <a:r>
              <a:rPr lang="en-US" dirty="0"/>
              <a:t>We represent a relation by a list of 2-lists.  A 2-list is a list whose length is 2.</a:t>
            </a:r>
          </a:p>
          <a:p>
            <a:r>
              <a:rPr lang="en-US" dirty="0"/>
              <a:t>A  </a:t>
            </a:r>
            <a:r>
              <a:rPr lang="en-US" b="1" dirty="0">
                <a:solidFill>
                  <a:srgbClr val="FFFF00"/>
                </a:solidFill>
              </a:rPr>
              <a:t>reflexive pair </a:t>
            </a:r>
            <a:r>
              <a:rPr lang="en-US" dirty="0"/>
              <a:t>is a 2-list whose first and last elements are the same.</a:t>
            </a:r>
          </a:p>
          <a:p>
            <a:r>
              <a:rPr lang="en-US" dirty="0"/>
              <a:t>Count-reflexive-pairs (work it out live)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1EB9A-F6BB-44F3-968A-60CE775793ED}"/>
              </a:ext>
            </a:extLst>
          </p:cNvPr>
          <p:cNvSpPr txBox="1"/>
          <p:nvPr/>
        </p:nvSpPr>
        <p:spPr>
          <a:xfrm>
            <a:off x="832757" y="6090166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Probably won’t do this in class, but good practice for you</a:t>
            </a:r>
          </a:p>
        </p:txBody>
      </p:sp>
    </p:spTree>
    <p:extLst>
      <p:ext uri="{BB962C8B-B14F-4D97-AF65-F5344CB8AC3E}">
        <p14:creationId xmlns:p14="http://schemas.microsoft.com/office/powerpoint/2010/main" val="362431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467600" cy="609600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</a:rPr>
              <a:t>cons</a:t>
            </a:r>
            <a:r>
              <a:rPr lang="en-US" sz="4000" dirty="0"/>
              <a:t> vs. </a:t>
            </a:r>
            <a:r>
              <a:rPr lang="en-US" sz="4000" dirty="0">
                <a:solidFill>
                  <a:srgbClr val="FFFF00"/>
                </a:solidFill>
              </a:rPr>
              <a:t>list</a:t>
            </a:r>
            <a:r>
              <a:rPr lang="en-US" sz="4000" dirty="0"/>
              <a:t> vs. </a:t>
            </a:r>
            <a:r>
              <a:rPr lang="en-US" sz="4000" dirty="0">
                <a:solidFill>
                  <a:srgbClr val="FFFF00"/>
                </a:solidFill>
              </a:rPr>
              <a:t>append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304800"/>
            <a:ext cx="8382000" cy="4876800"/>
          </a:xfrm>
        </p:spPr>
        <p:txBody>
          <a:bodyPr/>
          <a:lstStyle/>
          <a:p>
            <a:pPr marL="457200" lvl="1" indent="0">
              <a:buNone/>
            </a:pPr>
            <a:endParaRPr lang="en-US" b="1" dirty="0">
              <a:sym typeface="Wingdings" pitchFamily="2" charset="2"/>
            </a:endParaRPr>
          </a:p>
          <a:p>
            <a:r>
              <a:rPr lang="en-US" sz="2800" b="1" dirty="0">
                <a:sym typeface="Wingdings" pitchFamily="2" charset="2"/>
              </a:rPr>
              <a:t>box-and-pointer diagrams</a:t>
            </a: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(define x '(1 2 3)) </a:t>
            </a: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(define y '(4 5))</a:t>
            </a: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(define z '(6 7))</a:t>
            </a:r>
          </a:p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(cons x y)</a:t>
            </a:r>
            <a:b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</a:br>
            <a:b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</a:b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</a:t>
            </a:r>
            <a:b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</a:b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(list x y) </a:t>
            </a:r>
            <a:b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</a:br>
            <a:b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</a:b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</a:t>
            </a:r>
            <a:b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</a:br>
            <a:b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</a:b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(append x y z)</a:t>
            </a:r>
          </a:p>
          <a:p>
            <a:pPr lvl="1"/>
            <a:endParaRPr lang="en-US" b="1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9200" y="6172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2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685800"/>
          </a:xfrm>
        </p:spPr>
        <p:txBody>
          <a:bodyPr/>
          <a:lstStyle/>
          <a:p>
            <a:pPr eaLnBrk="1" hangingPunct="1"/>
            <a:r>
              <a:rPr lang="en-US" sz="4000" b="1"/>
              <a:t>apply</a:t>
            </a:r>
            <a:endParaRPr lang="en-US" sz="40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914400"/>
            <a:ext cx="8991600" cy="5943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What if a procedure expects a number of </a:t>
            </a:r>
            <a:r>
              <a:rPr lang="en-US" dirty="0">
                <a:solidFill>
                  <a:srgbClr val="FFFF00"/>
                </a:solidFill>
              </a:rPr>
              <a:t>individual arguments</a:t>
            </a:r>
            <a:r>
              <a:rPr lang="en-US" dirty="0"/>
              <a:t>, but we actually have the things that should be its arguments in a </a:t>
            </a:r>
            <a:r>
              <a:rPr lang="en-US" dirty="0">
                <a:solidFill>
                  <a:srgbClr val="FFFF00"/>
                </a:solidFill>
              </a:rPr>
              <a:t>list</a:t>
            </a:r>
            <a:r>
              <a:rPr lang="en-US" dirty="0"/>
              <a:t>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We’d like to write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(define list-sum (lambda (L) (+ L)))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but + doesn’t expect a list of arguments.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So we write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define list-sum (lambda (L) (apply + L)))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</a:t>
            </a:r>
            <a:r>
              <a:rPr lang="en-US" sz="2400" b="1" dirty="0"/>
              <a:t>Application of </a:t>
            </a:r>
            <a:r>
              <a:rPr lang="en-US" sz="2400" dirty="0">
                <a:latin typeface="Courier New" pitchFamily="49" charset="0"/>
              </a:rPr>
              <a:t>apply</a:t>
            </a:r>
            <a:r>
              <a:rPr lang="en-US" sz="2400" b="1" dirty="0"/>
              <a:t> is like </a:t>
            </a:r>
            <a:r>
              <a:rPr lang="en-US" sz="2400" b="1" dirty="0" err="1">
                <a:latin typeface="Courier New" pitchFamily="49" charset="0"/>
              </a:rPr>
              <a:t>cons</a:t>
            </a:r>
            <a:r>
              <a:rPr lang="en-US" sz="2400" b="1" dirty="0" err="1"/>
              <a:t>ing</a:t>
            </a:r>
            <a:r>
              <a:rPr lang="en-US" sz="2400" b="1" dirty="0"/>
              <a:t> </a:t>
            </a:r>
            <a:r>
              <a:rPr lang="en-US" sz="2000" b="1" dirty="0" err="1">
                <a:latin typeface="Courier New" pitchFamily="49" charset="0"/>
              </a:rPr>
              <a:t>apply</a:t>
            </a:r>
            <a:r>
              <a:rPr lang="en-US" sz="2400" b="1" dirty="0" err="1"/>
              <a:t>’s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/>
              <a:t>      first argument onto the list that is its</a:t>
            </a:r>
            <a:br>
              <a:rPr lang="en-US" sz="2400" b="1" dirty="0"/>
            </a:br>
            <a:r>
              <a:rPr lang="en-US" sz="2400" b="1" dirty="0"/>
              <a:t>      second argument, and then evaluating.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0" y="2362201"/>
            <a:ext cx="2895600" cy="83099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More on map and apply soon</a:t>
            </a:r>
          </a:p>
        </p:txBody>
      </p:sp>
    </p:spTree>
    <p:extLst>
      <p:ext uri="{BB962C8B-B14F-4D97-AF65-F5344CB8AC3E}">
        <p14:creationId xmlns:p14="http://schemas.microsoft.com/office/powerpoint/2010/main" val="309494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7467600" cy="609600"/>
          </a:xfrm>
        </p:spPr>
        <p:txBody>
          <a:bodyPr/>
          <a:lstStyle/>
          <a:p>
            <a:r>
              <a:rPr lang="en-US" sz="4000" b="1" dirty="0">
                <a:sym typeface="Wingdings" pitchFamily="2" charset="2"/>
              </a:rPr>
              <a:t>Recursive procedures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8991600" cy="5867400"/>
          </a:xfrm>
        </p:spPr>
        <p:txBody>
          <a:bodyPr/>
          <a:lstStyle/>
          <a:p>
            <a:r>
              <a:rPr lang="en-US" sz="2800" b="1" dirty="0"/>
              <a:t>(make-list n </a:t>
            </a:r>
            <a:r>
              <a:rPr lang="en-US" sz="2800" b="1" dirty="0" err="1"/>
              <a:t>obj</a:t>
            </a:r>
            <a:r>
              <a:rPr lang="en-US" sz="2800" b="1" dirty="0"/>
              <a:t>) </a:t>
            </a:r>
            <a:r>
              <a:rPr lang="en-US" sz="2800" dirty="0"/>
              <a:t>returns a list of </a:t>
            </a:r>
            <a:r>
              <a:rPr lang="en-US" sz="2800" b="1" dirty="0"/>
              <a:t>n</a:t>
            </a:r>
            <a:r>
              <a:rPr lang="en-US" sz="2800" dirty="0"/>
              <a:t> "copies" of </a:t>
            </a:r>
            <a:r>
              <a:rPr lang="en-US" sz="2800" b="1" dirty="0"/>
              <a:t>obj</a:t>
            </a:r>
            <a:r>
              <a:rPr lang="en-US" sz="2800" dirty="0"/>
              <a:t>. </a:t>
            </a:r>
            <a:r>
              <a:rPr lang="en-US" sz="2800" dirty="0">
                <a:solidFill>
                  <a:schemeClr val="tx2"/>
                </a:solidFill>
              </a:rPr>
              <a:t>[If </a:t>
            </a:r>
            <a:r>
              <a:rPr lang="en-US" sz="2800" b="1" dirty="0" err="1"/>
              <a:t>obj</a:t>
            </a:r>
            <a:r>
              <a:rPr lang="en-US" sz="2800" dirty="0">
                <a:solidFill>
                  <a:schemeClr val="tx2"/>
                </a:solidFill>
              </a:rPr>
              <a:t> is a 'by-reference" object, such as a list, it makes </a:t>
            </a:r>
            <a:r>
              <a:rPr lang="en-US" sz="2800" b="1" dirty="0"/>
              <a:t>n</a:t>
            </a:r>
            <a:r>
              <a:rPr lang="en-US" sz="2800" dirty="0">
                <a:solidFill>
                  <a:schemeClr val="tx2"/>
                </a:solidFill>
              </a:rPr>
              <a:t> copies of the reference].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(firsts ′((a b) (c d) (e f))) </a:t>
            </a:r>
            <a:br>
              <a:rPr lang="en-US" sz="2800" b="1" dirty="0"/>
            </a:br>
            <a:r>
              <a:rPr lang="en-US" sz="2800" b="1" dirty="0"/>
              <a:t>     </a:t>
            </a:r>
            <a:r>
              <a:rPr lang="en-US" sz="2800" dirty="0">
                <a:sym typeface="Wingdings" pitchFamily="2" charset="2"/>
              </a:rPr>
              <a:t> (a c e)</a:t>
            </a:r>
          </a:p>
          <a:p>
            <a:pPr lvl="2"/>
            <a:r>
              <a:rPr lang="en-US" sz="2000" dirty="0"/>
              <a:t>Do it "from scratch".</a:t>
            </a:r>
            <a:br>
              <a:rPr lang="en-US" sz="2000" dirty="0"/>
            </a:br>
            <a:endParaRPr lang="en-US" sz="2000" dirty="0"/>
          </a:p>
          <a:p>
            <a:r>
              <a:rPr lang="en-US" sz="2800" b="1" dirty="0">
                <a:solidFill>
                  <a:srgbClr val="FFFF00"/>
                </a:solidFill>
              </a:rPr>
              <a:t>(map-unary f ls)</a:t>
            </a:r>
            <a:r>
              <a:rPr lang="en-US" sz="2800" b="1" dirty="0"/>
              <a:t> </a:t>
            </a:r>
            <a:r>
              <a:rPr lang="en-US" sz="2800" dirty="0"/>
              <a:t>applies </a:t>
            </a:r>
            <a:r>
              <a:rPr lang="en-US" sz="2800" b="1" dirty="0"/>
              <a:t>f</a:t>
            </a:r>
            <a:r>
              <a:rPr lang="en-US" sz="2800" dirty="0"/>
              <a:t> to each element of </a:t>
            </a:r>
            <a:r>
              <a:rPr lang="en-US" sz="2800" b="1" dirty="0"/>
              <a:t>ls</a:t>
            </a:r>
            <a:r>
              <a:rPr lang="en-US" sz="2800" dirty="0"/>
              <a:t>, and returns the list of the results.</a:t>
            </a:r>
          </a:p>
          <a:p>
            <a:pPr marL="742950" lvl="2" indent="-342900">
              <a:buClr>
                <a:schemeClr val="hlink"/>
              </a:buClr>
            </a:pPr>
            <a:r>
              <a:rPr lang="en-US" sz="2000" dirty="0"/>
              <a:t>(map-unary (lambda (x) (+ x 2)) </a:t>
            </a:r>
            <a:br>
              <a:rPr lang="en-US" sz="2000" dirty="0"/>
            </a:br>
            <a:r>
              <a:rPr lang="en-US" sz="2000" dirty="0"/>
              <a:t>                  '(3 5 9))                    </a:t>
            </a:r>
            <a:r>
              <a:rPr lang="en-US" sz="2000" dirty="0">
                <a:sym typeface="Wingdings" pitchFamily="2" charset="2"/>
              </a:rPr>
              <a:t> </a:t>
            </a:r>
            <a:br>
              <a:rPr lang="en-US" sz="2000" dirty="0">
                <a:sym typeface="Wingdings" pitchFamily="2" charset="2"/>
              </a:rPr>
            </a:br>
            <a:r>
              <a:rPr lang="en-US" sz="2000" dirty="0">
                <a:sym typeface="Wingdings" pitchFamily="2" charset="2"/>
              </a:rPr>
              <a:t>  (5 7 11)</a:t>
            </a:r>
            <a:br>
              <a:rPr lang="en-US" sz="2000" dirty="0"/>
            </a:br>
            <a:endParaRPr lang="en-US" sz="2000" dirty="0"/>
          </a:p>
          <a:p>
            <a:r>
              <a:rPr lang="en-US" sz="2800" dirty="0"/>
              <a:t>How could we use </a:t>
            </a:r>
            <a:r>
              <a:rPr lang="en-US" sz="2800" b="1" dirty="0">
                <a:solidFill>
                  <a:srgbClr val="FFFF00"/>
                </a:solidFill>
              </a:rPr>
              <a:t>map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to write </a:t>
            </a:r>
            <a:r>
              <a:rPr lang="en-US" sz="2800" b="1" dirty="0">
                <a:solidFill>
                  <a:srgbClr val="FFFF00"/>
                </a:solidFill>
              </a:rPr>
              <a:t>firsts</a:t>
            </a:r>
            <a:r>
              <a:rPr lang="en-US" sz="2800" dirty="0"/>
              <a:t>?</a:t>
            </a:r>
            <a:r>
              <a:rPr lang="en-US" sz="2800" b="1" dirty="0"/>
              <a:t>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lvl="1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52CBD-7D2F-461A-8C75-6B0CD4ED616B}"/>
              </a:ext>
            </a:extLst>
          </p:cNvPr>
          <p:cNvSpPr txBox="1"/>
          <p:nvPr/>
        </p:nvSpPr>
        <p:spPr>
          <a:xfrm>
            <a:off x="8001000" y="4876800"/>
            <a:ext cx="3124200" cy="1015663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map-unary</a:t>
            </a:r>
            <a:r>
              <a:rPr lang="en-US" sz="2000" dirty="0"/>
              <a:t> is a special case of built-in procedure </a:t>
            </a:r>
            <a:r>
              <a:rPr lang="en-US" sz="2000" b="1" dirty="0">
                <a:solidFill>
                  <a:srgbClr val="FFFF00"/>
                </a:solidFill>
              </a:rPr>
              <a:t>map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16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467600" cy="609600"/>
          </a:xfrm>
        </p:spPr>
        <p:txBody>
          <a:bodyPr/>
          <a:lstStyle/>
          <a:p>
            <a:r>
              <a:rPr lang="en-US" sz="4000" dirty="0"/>
              <a:t>More recursive procedures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762000"/>
            <a:ext cx="8665723" cy="4876800"/>
          </a:xfrm>
        </p:spPr>
        <p:txBody>
          <a:bodyPr/>
          <a:lstStyle/>
          <a:p>
            <a:r>
              <a:rPr lang="en-US" b="1" dirty="0"/>
              <a:t>positives</a:t>
            </a:r>
          </a:p>
          <a:p>
            <a:pPr lvl="1"/>
            <a:r>
              <a:rPr lang="en-US" dirty="0"/>
              <a:t>(positives ′(1 -3 6 0 2 -1 7) )</a:t>
            </a:r>
            <a:r>
              <a:rPr lang="en-US" dirty="0">
                <a:sym typeface="Wingdings" pitchFamily="2" charset="2"/>
              </a:rPr>
              <a:t> (1 6 2 7)</a:t>
            </a:r>
          </a:p>
          <a:p>
            <a:pPr lvl="1"/>
            <a:r>
              <a:rPr lang="en-US" dirty="0">
                <a:sym typeface="Wingdings" pitchFamily="2" charset="2"/>
              </a:rPr>
              <a:t>Write and use </a:t>
            </a:r>
            <a:r>
              <a:rPr lang="en-US" sz="3200" b="1" dirty="0">
                <a:ea typeface="+mn-ea"/>
                <a:cs typeface="+mn-cs"/>
                <a:sym typeface="Wingdings" pitchFamily="2" charset="2"/>
              </a:rPr>
              <a:t>filter-in</a:t>
            </a:r>
          </a:p>
          <a:p>
            <a:r>
              <a:rPr lang="en-US" b="1" dirty="0">
                <a:sym typeface="Wingdings" pitchFamily="2" charset="2"/>
              </a:rPr>
              <a:t>sorted?</a:t>
            </a:r>
          </a:p>
          <a:p>
            <a:pPr lvl="1"/>
            <a:r>
              <a:rPr lang="en-US" dirty="0">
                <a:sym typeface="Wingdings" pitchFamily="2" charset="2"/>
              </a:rPr>
              <a:t>(sorted? &lt;= '(3 4 2 6))  #f </a:t>
            </a:r>
          </a:p>
          <a:p>
            <a:pPr lvl="1"/>
            <a:r>
              <a:rPr lang="en-US" dirty="0">
                <a:sym typeface="Wingdings" pitchFamily="2" charset="2"/>
              </a:rPr>
              <a:t>(sorted? &gt;= '(4 3 2 1))  #t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We’ll be lucky if we get this far, but, ever the optimist, I included more slides.  They are probably a preview of something we’ll do next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6172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7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1828800" y="457201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5" name="Text Box 6"/>
          <p:cNvSpPr txBox="1">
            <a:spLocks noChangeArrowheads="1"/>
          </p:cNvSpPr>
          <p:nvPr/>
        </p:nvSpPr>
        <p:spPr bwMode="auto">
          <a:xfrm>
            <a:off x="2514600" y="1219200"/>
            <a:ext cx="8153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(define sorted? </a:t>
            </a:r>
          </a:p>
          <a:p>
            <a:r>
              <a:rPr lang="en-US" sz="2400" b="1" dirty="0">
                <a:latin typeface="Courier New" pitchFamily="49" charset="0"/>
              </a:rPr>
              <a:t>  (lambda (numbers) </a:t>
            </a:r>
          </a:p>
          <a:p>
            <a:r>
              <a:rPr lang="en-US" sz="2400" b="1" dirty="0">
                <a:latin typeface="Courier New" pitchFamily="49" charset="0"/>
              </a:rPr>
              <a:t>   (or (&lt; (length numbers) 2) </a:t>
            </a:r>
          </a:p>
          <a:p>
            <a:r>
              <a:rPr lang="en-US" sz="2400" b="1" dirty="0">
                <a:latin typeface="Courier New" pitchFamily="49" charset="0"/>
              </a:rPr>
              <a:t>      ; why is this a bad idea?</a:t>
            </a:r>
          </a:p>
          <a:p>
            <a:r>
              <a:rPr lang="en-US" sz="2400" b="1" dirty="0">
                <a:latin typeface="Courier New" pitchFamily="49" charset="0"/>
              </a:rPr>
              <a:t>     (and (&lt;= (car numbers) (</a:t>
            </a:r>
            <a:r>
              <a:rPr lang="en-US" sz="2400" b="1" dirty="0" err="1">
                <a:latin typeface="Courier New" pitchFamily="49" charset="0"/>
              </a:rPr>
              <a:t>cadr</a:t>
            </a:r>
            <a:r>
              <a:rPr lang="en-US" sz="2400" b="1" dirty="0">
                <a:latin typeface="Courier New" pitchFamily="49" charset="0"/>
              </a:rPr>
              <a:t> numbers)) </a:t>
            </a:r>
          </a:p>
          <a:p>
            <a:r>
              <a:rPr lang="en-US" sz="2400" b="1" dirty="0">
                <a:latin typeface="Courier New" pitchFamily="49" charset="0"/>
              </a:rPr>
              <a:t>          (sorted?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numbers))))))</a:t>
            </a:r>
          </a:p>
        </p:txBody>
      </p:sp>
    </p:spTree>
    <p:extLst>
      <p:ext uri="{BB962C8B-B14F-4D97-AF65-F5344CB8AC3E}">
        <p14:creationId xmlns:p14="http://schemas.microsoft.com/office/powerpoint/2010/main" val="6736313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FB17-0B6F-480A-963A-85282796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for Simple!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F522-ABD0-4736-8D41-DC28CB26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students wrote</a:t>
            </a:r>
          </a:p>
          <a:p>
            <a:pPr lvl="1"/>
            <a:r>
              <a:rPr lang="en-US" dirty="0"/>
              <a:t>(define first (lambda (x) (car x)))</a:t>
            </a:r>
          </a:p>
          <a:p>
            <a:r>
              <a:rPr lang="en-US" dirty="0"/>
              <a:t>Simpler:</a:t>
            </a:r>
          </a:p>
          <a:p>
            <a:pPr lvl="1"/>
            <a:r>
              <a:rPr lang="en-US" dirty="0"/>
              <a:t>(define first car)</a:t>
            </a:r>
          </a:p>
        </p:txBody>
      </p:sp>
    </p:spTree>
    <p:extLst>
      <p:ext uri="{BB962C8B-B14F-4D97-AF65-F5344CB8AC3E}">
        <p14:creationId xmlns:p14="http://schemas.microsoft.com/office/powerpoint/2010/main" val="1227353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1295400"/>
          </a:xfrm>
        </p:spPr>
        <p:txBody>
          <a:bodyPr/>
          <a:lstStyle/>
          <a:p>
            <a:pPr eaLnBrk="1" hangingPunct="1"/>
            <a:r>
              <a:rPr lang="en-US" sz="4000" b="1" dirty="0"/>
              <a:t>lambda</a:t>
            </a:r>
            <a:r>
              <a:rPr lang="en-US" sz="4000" dirty="0"/>
              <a:t> with an improper list of arguments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447800"/>
            <a:ext cx="8915400" cy="4800600"/>
          </a:xfrm>
        </p:spPr>
        <p:txBody>
          <a:bodyPr/>
          <a:lstStyle/>
          <a:p>
            <a:pPr eaLnBrk="1" hangingPunct="1"/>
            <a:r>
              <a:rPr lang="en-US" sz="2800" dirty="0"/>
              <a:t>Used when procedure expects a variable number of arguments.</a:t>
            </a:r>
          </a:p>
          <a:p>
            <a:pPr lvl="1" eaLnBrk="1" hangingPunct="1"/>
            <a:r>
              <a:rPr lang="en-US" b="1" dirty="0">
                <a:solidFill>
                  <a:srgbClr val="FFFF00"/>
                </a:solidFill>
              </a:rPr>
              <a:t>(lambda x </a:t>
            </a:r>
            <a:r>
              <a:rPr lang="en-US" b="1" i="1" dirty="0">
                <a:solidFill>
                  <a:srgbClr val="FFFF00"/>
                </a:solidFill>
              </a:rPr>
              <a:t>body)</a:t>
            </a:r>
          </a:p>
          <a:p>
            <a:pPr lvl="2" eaLnBrk="1" hangingPunct="1"/>
            <a:r>
              <a:rPr lang="en-US" dirty="0"/>
              <a:t>when the resulting procedure is applied, all of the arguments are placed into a list and bound to x.</a:t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/>
              <a:t>body</a:t>
            </a:r>
            <a:r>
              <a:rPr lang="en-US" dirty="0"/>
              <a:t> is evaluated. </a:t>
            </a:r>
          </a:p>
          <a:p>
            <a:pPr lvl="1" eaLnBrk="1" hangingPunct="1"/>
            <a:r>
              <a:rPr lang="en-US" b="1" dirty="0">
                <a:solidFill>
                  <a:srgbClr val="FFFF00"/>
                </a:solidFill>
              </a:rPr>
              <a:t>(lambda (x y . z) </a:t>
            </a:r>
            <a:r>
              <a:rPr lang="en-US" b="1" i="1" dirty="0">
                <a:solidFill>
                  <a:srgbClr val="FFFF00"/>
                </a:solidFill>
              </a:rPr>
              <a:t>body)</a:t>
            </a:r>
          </a:p>
          <a:p>
            <a:pPr lvl="3" eaLnBrk="1" hangingPunct="1"/>
            <a:r>
              <a:rPr lang="en-US" sz="2400" dirty="0"/>
              <a:t>when the resulting procedure is applied, the first two arguments are bound to x and y, </a:t>
            </a:r>
          </a:p>
          <a:p>
            <a:pPr lvl="3" eaLnBrk="1" hangingPunct="1"/>
            <a:r>
              <a:rPr lang="en-US" sz="2400" dirty="0"/>
              <a:t>any remaining  arguments are placed into a list and bound to z. Then </a:t>
            </a:r>
            <a:r>
              <a:rPr lang="en-US" sz="2400" b="1" dirty="0"/>
              <a:t>body</a:t>
            </a:r>
            <a:r>
              <a:rPr lang="en-US" sz="2400" dirty="0"/>
              <a:t> is evaluated.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202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1139825"/>
          </a:xfrm>
        </p:spPr>
        <p:txBody>
          <a:bodyPr/>
          <a:lstStyle/>
          <a:p>
            <a:r>
              <a:rPr lang="en-US" sz="4000"/>
              <a:t>Procedures with an unknown number of arguments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34" y="4056063"/>
            <a:ext cx="8245366" cy="2701970"/>
          </a:xfrm>
          <a:prstGeom prst="rect">
            <a:avLst/>
          </a:prstGeom>
        </p:spPr>
      </p:pic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7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5434" y="1298411"/>
            <a:ext cx="82296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lambda</a:t>
            </a:r>
            <a:r>
              <a:rPr lang="en-US" dirty="0"/>
              <a:t> the magnificent</a:t>
            </a:r>
            <a:br>
              <a:rPr lang="en-US" dirty="0"/>
            </a:br>
            <a:r>
              <a:rPr lang="en-US" dirty="0"/>
              <a:t>review and summary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534400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Lambda</a:t>
            </a:r>
            <a:r>
              <a:rPr lang="en-US" sz="2400"/>
              <a:t> is the “function-maker”.  </a:t>
            </a:r>
            <a:r>
              <a:rPr lang="en-US" sz="2400" b="1"/>
              <a:t>define</a:t>
            </a:r>
            <a:r>
              <a:rPr lang="en-US" sz="2400"/>
              <a:t> is the “variable-assigner”.  There is no special connection between the two:</a:t>
            </a:r>
            <a:br>
              <a:rPr lang="en-US" sz="2400"/>
            </a:b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400"/>
              <a:t>We can store procedures in a data structure without naming them:</a:t>
            </a:r>
          </a:p>
        </p:txBody>
      </p:sp>
      <p:pic>
        <p:nvPicPr>
          <p:cNvPr id="29798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90800" y="2590800"/>
            <a:ext cx="6096000" cy="647700"/>
          </a:xfrm>
          <a:noFill/>
          <a:ln/>
        </p:spPr>
      </p:pic>
      <p:pic>
        <p:nvPicPr>
          <p:cNvPr id="297991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362200" y="4038600"/>
            <a:ext cx="7467600" cy="2603500"/>
          </a:xfrm>
          <a:noFill/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lambda</a:t>
            </a:r>
            <a:r>
              <a:rPr lang="en-US"/>
              <a:t> the magnificent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828800"/>
            <a:ext cx="8382000" cy="2057400"/>
          </a:xfrm>
        </p:spPr>
        <p:txBody>
          <a:bodyPr/>
          <a:lstStyle/>
          <a:p>
            <a:r>
              <a:rPr lang="en-US" dirty="0"/>
              <a:t>We can pass a procedure as an argument to another procedure:</a:t>
            </a:r>
          </a:p>
        </p:txBody>
      </p:sp>
      <p:pic>
        <p:nvPicPr>
          <p:cNvPr id="310280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81200" y="3657601"/>
            <a:ext cx="7543800" cy="849313"/>
          </a:xfrm>
          <a:noFill/>
          <a:ln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lambda</a:t>
            </a:r>
            <a:r>
              <a:rPr lang="en-US"/>
              <a:t> the magnificent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19200"/>
            <a:ext cx="7924800" cy="1447800"/>
          </a:xfrm>
        </p:spPr>
        <p:txBody>
          <a:bodyPr/>
          <a:lstStyle/>
          <a:p>
            <a:r>
              <a:rPr lang="en-US"/>
              <a:t>We create a new procedure and return it. </a:t>
            </a:r>
          </a:p>
        </p:txBody>
      </p:sp>
      <p:pic>
        <p:nvPicPr>
          <p:cNvPr id="31130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09800" y="2362201"/>
            <a:ext cx="8458200" cy="3051175"/>
          </a:xfrm>
          <a:noFill/>
          <a:ln/>
        </p:spPr>
      </p:pic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2057400" y="5410200"/>
            <a:ext cx="792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Scheme is not the only language with first-class procedures …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first-class data object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Can be stored in a data structure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passed as an argument to a procedure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returned by a procedure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Scheme, </a:t>
            </a:r>
            <a:r>
              <a:rPr lang="en-US" b="1" dirty="0"/>
              <a:t>procedures</a:t>
            </a:r>
            <a:r>
              <a:rPr lang="en-US" dirty="0"/>
              <a:t> are first-class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609600"/>
          </a:xfrm>
        </p:spPr>
        <p:txBody>
          <a:bodyPr/>
          <a:lstStyle/>
          <a:p>
            <a:pPr eaLnBrk="1" hangingPunct="1"/>
            <a:r>
              <a:rPr lang="en-US" sz="4000" dirty="0"/>
              <a:t>Translation of </a:t>
            </a:r>
            <a:r>
              <a:rPr lang="en-US" sz="4000" b="1" dirty="0"/>
              <a:t>let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sz="2400" b="1" dirty="0">
                <a:latin typeface="Courier New" pitchFamily="49" charset="0"/>
              </a:rPr>
              <a:t>(define L '(4 3 2))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(let ([first (car L)]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[second (</a:t>
            </a:r>
            <a:r>
              <a:rPr lang="en-US" sz="2400" b="1" dirty="0" err="1">
                <a:latin typeface="Courier New" pitchFamily="49" charset="0"/>
              </a:rPr>
              <a:t>cadr</a:t>
            </a:r>
            <a:r>
              <a:rPr lang="en-US" sz="2400" b="1" dirty="0">
                <a:latin typeface="Courier New" pitchFamily="49" charset="0"/>
              </a:rPr>
              <a:t> L)])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(list (+ first second) (- first second)))</a:t>
            </a:r>
          </a:p>
          <a:p>
            <a:pPr eaLnBrk="1" hangingPunct="1"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it-IT" sz="2400" b="1" dirty="0"/>
              <a:t>The </a:t>
            </a:r>
            <a:r>
              <a:rPr lang="it-IT" sz="2400" b="1" dirty="0">
                <a:latin typeface="Courier New" pitchFamily="49" charset="0"/>
              </a:rPr>
              <a:t>let</a:t>
            </a:r>
            <a:r>
              <a:rPr lang="it-IT" sz="2400" b="1" dirty="0"/>
              <a:t> expression is equivalent to</a:t>
            </a:r>
          </a:p>
          <a:p>
            <a:pPr eaLnBrk="1" hangingPunct="1">
              <a:buFontTx/>
              <a:buNone/>
            </a:pPr>
            <a:r>
              <a:rPr lang="en-US" sz="2200" b="1" dirty="0">
                <a:latin typeface="Courier New" pitchFamily="49" charset="0"/>
              </a:rPr>
              <a:t>((lambda (first second) </a:t>
            </a:r>
          </a:p>
          <a:p>
            <a:pPr eaLnBrk="1" hangingPunct="1"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(list (+ first second) (- first second)))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(car L)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cadr</a:t>
            </a:r>
            <a:r>
              <a:rPr lang="en-US" sz="2400" b="1" dirty="0">
                <a:latin typeface="Courier New" pitchFamily="49" charset="0"/>
              </a:rPr>
              <a:t> L))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D1453-0DC2-443D-A231-A0D60E48C358}"/>
              </a:ext>
            </a:extLst>
          </p:cNvPr>
          <p:cNvSpPr txBox="1"/>
          <p:nvPr/>
        </p:nvSpPr>
        <p:spPr>
          <a:xfrm>
            <a:off x="3657600" y="48768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let</a:t>
            </a:r>
            <a:r>
              <a:rPr lang="en-US" sz="3200" dirty="0"/>
              <a:t> and </a:t>
            </a:r>
            <a:r>
              <a:rPr lang="en-US" sz="3200" b="1" dirty="0"/>
              <a:t>cond</a:t>
            </a:r>
            <a:r>
              <a:rPr lang="en-US" sz="3200" dirty="0"/>
              <a:t> are both examples of “syntactic sugar”, as are </a:t>
            </a:r>
            <a:r>
              <a:rPr lang="en-US" sz="3200" b="1" dirty="0"/>
              <a:t>and</a:t>
            </a:r>
            <a:r>
              <a:rPr lang="en-US" sz="3200" dirty="0"/>
              <a:t> </a:t>
            </a:r>
            <a:r>
              <a:rPr lang="en-US" sz="3200" dirty="0" err="1"/>
              <a:t>and</a:t>
            </a:r>
            <a:r>
              <a:rPr lang="en-US" sz="3200" dirty="0"/>
              <a:t> </a:t>
            </a:r>
            <a:r>
              <a:rPr lang="en-US" sz="3200" b="1" dirty="0"/>
              <a:t>or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42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609600"/>
          </a:xfrm>
        </p:spPr>
        <p:txBody>
          <a:bodyPr/>
          <a:lstStyle/>
          <a:p>
            <a:pPr eaLnBrk="1" hangingPunct="1"/>
            <a:r>
              <a:rPr lang="en-US" sz="4000"/>
              <a:t>more on let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xxx 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(lambda (L)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(let ([a  (car L)]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[b 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L)]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[c  (car b)])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(list c a))))</a:t>
            </a:r>
          </a:p>
          <a:p>
            <a:pPr eaLnBrk="1" hangingPunct="1"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it-IT" sz="2400" b="1" dirty="0"/>
              <a:t>What goes wrong if we evaluate </a:t>
            </a:r>
            <a:r>
              <a:rPr lang="it-IT" sz="2400" dirty="0">
                <a:latin typeface="Courier New" pitchFamily="49" charset="0"/>
              </a:rPr>
              <a:t>(xxx '(1 2 3))</a:t>
            </a:r>
            <a:r>
              <a:rPr lang="it-IT" sz="2400" b="1" dirty="0"/>
              <a:t>?</a:t>
            </a:r>
            <a:br>
              <a:rPr lang="it-IT" sz="2400" b="1" dirty="0"/>
            </a:br>
            <a:endParaRPr lang="it-IT" sz="2400" b="1" dirty="0"/>
          </a:p>
          <a:p>
            <a:pPr eaLnBrk="1" hangingPunct="1">
              <a:buFontTx/>
              <a:buNone/>
            </a:pPr>
            <a:r>
              <a:rPr lang="it-IT" sz="2400" b="1" dirty="0"/>
              <a:t>Translate the </a:t>
            </a:r>
            <a:r>
              <a:rPr lang="it-IT" sz="2400" dirty="0">
                <a:latin typeface="Courier New" pitchFamily="49" charset="0"/>
              </a:rPr>
              <a:t>let</a:t>
            </a:r>
            <a:r>
              <a:rPr lang="it-IT" sz="2400" b="1" dirty="0"/>
              <a:t> expression to an application of </a:t>
            </a:r>
            <a:r>
              <a:rPr lang="it-IT" sz="2400" dirty="0">
                <a:latin typeface="Courier New" pitchFamily="49" charset="0"/>
              </a:rPr>
              <a:t>lambda</a:t>
            </a:r>
          </a:p>
          <a:p>
            <a:pPr eaLnBrk="1" hangingPunct="1">
              <a:buFontTx/>
              <a:buNone/>
            </a:pPr>
            <a:endParaRPr lang="it-IT" sz="2400" b="1" dirty="0"/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01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609600"/>
          </a:xfrm>
        </p:spPr>
        <p:txBody>
          <a:bodyPr/>
          <a:lstStyle/>
          <a:p>
            <a:pPr eaLnBrk="1" hangingPunct="1"/>
            <a:r>
              <a:rPr lang="en-US" sz="4000"/>
              <a:t>let*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sz="2400" b="1" dirty="0"/>
              <a:t>What we really wanted was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xxx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(lambda (L)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(let* ([a  (car L)]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[b  (cdr L)]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[c  (car b)])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(list c a))))</a:t>
            </a:r>
          </a:p>
          <a:p>
            <a:pPr eaLnBrk="1" hangingPunct="1">
              <a:buFontTx/>
              <a:buNone/>
            </a:pPr>
            <a:r>
              <a:rPr lang="it-IT" sz="2400" b="1" dirty="0"/>
              <a:t>which translate</a:t>
            </a:r>
            <a:r>
              <a:rPr lang="en-US" sz="2400" b="1" dirty="0"/>
              <a:t>s into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xxx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(lambda (L)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(let ([a (car L)])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(let ([b  (cdr L)])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(let ([c  (car b)])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(list c a))))))</a:t>
            </a:r>
            <a:endParaRPr lang="it-IT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it-IT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fact</a:t>
            </a:r>
            <a:r>
              <a:rPr lang="en-US" sz="3200" dirty="0"/>
              <a:t>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990600"/>
            <a:ext cx="487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(cond </a:t>
            </a:r>
          </a:p>
          <a:p>
            <a:pPr marL="0" indent="0">
              <a:buNone/>
            </a:pPr>
            <a:r>
              <a:rPr lang="en-US" sz="2200" dirty="0"/>
              <a:t>        [(zero? n)  1]</a:t>
            </a:r>
          </a:p>
          <a:p>
            <a:pPr marL="0" indent="0">
              <a:buNone/>
            </a:pPr>
            <a:r>
              <a:rPr lang="en-US" sz="2200" dirty="0"/>
              <a:t>        [else (* n (fact (- n 1)))])))</a:t>
            </a:r>
          </a:p>
          <a:p>
            <a:pPr marL="0" indent="0">
              <a:buNone/>
            </a:pPr>
            <a:r>
              <a:rPr lang="en-US" sz="2200" dirty="0"/>
              <a:t>&gt; (fact 4)</a:t>
            </a:r>
          </a:p>
          <a:p>
            <a:pPr marL="0" indent="0">
              <a:buNone/>
            </a:pPr>
            <a:r>
              <a:rPr lang="en-US" sz="2200" dirty="0"/>
              <a:t>24</a:t>
            </a:r>
          </a:p>
          <a:p>
            <a:pPr marL="0" indent="0">
              <a:buNone/>
            </a:pPr>
            <a:r>
              <a:rPr lang="en-US" sz="2200" dirty="0"/>
              <a:t>&gt; (fact  -2)</a:t>
            </a:r>
          </a:p>
          <a:p>
            <a:pPr marL="0" indent="0">
              <a:buNone/>
            </a:pPr>
            <a:r>
              <a:rPr lang="en-US" sz="2200" dirty="0"/>
              <a:t>  C-c </a:t>
            </a:r>
            <a:r>
              <a:rPr lang="en-US" sz="2200" dirty="0" err="1"/>
              <a:t>C-c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break&gt;q 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540910" y="838200"/>
            <a:ext cx="5181600" cy="599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(fact 3)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|(fact 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(fact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|(fact 0)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|2</a:t>
            </a:r>
          </a:p>
          <a:p>
            <a:pPr marL="0" indent="0" eaLnBrk="1" hangingPunct="1">
              <a:buNone/>
            </a:pPr>
            <a:r>
              <a:rPr lang="en-US" sz="2200" kern="0" dirty="0"/>
              <a:t>| 6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  <a:p>
            <a:pPr marL="0" indent="0" eaLnBrk="1" hangingPunct="1">
              <a:buNone/>
            </a:pPr>
            <a:r>
              <a:rPr lang="en-US" sz="2200" kern="0" dirty="0"/>
              <a:t>        </a:t>
            </a:r>
          </a:p>
          <a:p>
            <a:pPr marL="0" indent="0" eaLnBrk="1" hangingPunct="1">
              <a:buNone/>
            </a:pPr>
            <a:endParaRPr lang="en-US" sz="2200" kern="0" dirty="0"/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B4E4E3C1-BD3D-46FA-AC0B-FC85957DAE2B}"/>
              </a:ext>
            </a:extLst>
          </p:cNvPr>
          <p:cNvSpPr/>
          <p:nvPr/>
        </p:nvSpPr>
        <p:spPr bwMode="auto">
          <a:xfrm>
            <a:off x="1828800" y="5334000"/>
            <a:ext cx="4419600" cy="1143000"/>
          </a:xfrm>
          <a:prstGeom prst="wav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Escape from infinite loop by repeatedly pressing ctrl-c</a:t>
            </a:r>
          </a:p>
        </p:txBody>
      </p:sp>
    </p:spTree>
    <p:extLst>
      <p:ext uri="{BB962C8B-B14F-4D97-AF65-F5344CB8AC3E}">
        <p14:creationId xmlns:p14="http://schemas.microsoft.com/office/powerpoint/2010/main" val="67554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dirty="0"/>
              <a:t>Fact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88886"/>
            <a:ext cx="4876800" cy="599291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fact2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(if (or (negative? n) </a:t>
            </a:r>
          </a:p>
          <a:p>
            <a:pPr marL="0" indent="0">
              <a:buNone/>
            </a:pPr>
            <a:r>
              <a:rPr lang="en-US" sz="2200" dirty="0"/>
              <a:t>           (not (integer? n)))</a:t>
            </a:r>
          </a:p>
          <a:p>
            <a:pPr marL="0" indent="0">
              <a:buNone/>
            </a:pPr>
            <a:r>
              <a:rPr lang="en-US" sz="2200" dirty="0"/>
              <a:t>	  "error"</a:t>
            </a:r>
          </a:p>
          <a:p>
            <a:pPr marL="0" indent="0">
              <a:buNone/>
            </a:pPr>
            <a:r>
              <a:rPr lang="en-US" sz="2200" dirty="0"/>
              <a:t>	  (fact-acc n 1))))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&gt; (define fact-acc</a:t>
            </a:r>
          </a:p>
          <a:p>
            <a:pPr marL="0" indent="0">
              <a:buNone/>
            </a:pPr>
            <a:r>
              <a:rPr lang="en-US" sz="2200" dirty="0"/>
              <a:t>  (lambda (n acc)</a:t>
            </a:r>
          </a:p>
          <a:p>
            <a:pPr marL="0" indent="0">
              <a:buNone/>
            </a:pPr>
            <a:r>
              <a:rPr lang="en-US" sz="2200" dirty="0"/>
              <a:t>    (if (zero? n)</a:t>
            </a:r>
          </a:p>
          <a:p>
            <a:pPr marL="0" indent="0">
              <a:buNone/>
            </a:pPr>
            <a:r>
              <a:rPr lang="en-US" sz="2200" dirty="0"/>
              <a:t>         acc</a:t>
            </a:r>
          </a:p>
          <a:p>
            <a:pPr marL="0" indent="0">
              <a:buNone/>
            </a:pPr>
            <a:r>
              <a:rPr lang="en-US" sz="2200" dirty="0"/>
              <a:t>        (fact-acc (- n 1) </a:t>
            </a:r>
          </a:p>
          <a:p>
            <a:pPr marL="0" indent="0">
              <a:buNone/>
            </a:pPr>
            <a:r>
              <a:rPr lang="en-US" sz="2200" dirty="0"/>
              <a:t>                      (* n acc)))))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400800" y="766764"/>
            <a:ext cx="5181600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4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3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2 12)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1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0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8994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DE28-BBDF-4513-B737-62E4954B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781"/>
            <a:ext cx="4648200" cy="636586"/>
          </a:xfrm>
        </p:spPr>
        <p:txBody>
          <a:bodyPr/>
          <a:lstStyle/>
          <a:p>
            <a:r>
              <a:rPr lang="en-US" dirty="0"/>
              <a:t>Make-adder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143C-A947-4467-BEEE-84A477D9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05E98-38E1-42CF-A3A0-FAFD44035FB7}"/>
              </a:ext>
            </a:extLst>
          </p:cNvPr>
          <p:cNvSpPr txBox="1"/>
          <p:nvPr/>
        </p:nvSpPr>
        <p:spPr>
          <a:xfrm>
            <a:off x="4495800" y="0"/>
            <a:ext cx="7086600" cy="821763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make-adder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(m)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(lambda (n)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m n))))</a:t>
            </a:r>
          </a:p>
          <a:p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9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DE28-BBDF-4513-B737-62E4954B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781"/>
            <a:ext cx="4648200" cy="636586"/>
          </a:xfrm>
        </p:spPr>
        <p:txBody>
          <a:bodyPr/>
          <a:lstStyle/>
          <a:p>
            <a:r>
              <a:rPr lang="en-US" dirty="0"/>
              <a:t>Make-adder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143C-A947-4467-BEEE-84A477D9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05E98-38E1-42CF-A3A0-FAFD44035FB7}"/>
              </a:ext>
            </a:extLst>
          </p:cNvPr>
          <p:cNvSpPr txBox="1"/>
          <p:nvPr/>
        </p:nvSpPr>
        <p:spPr>
          <a:xfrm>
            <a:off x="4495800" y="0"/>
            <a:ext cx="7086600" cy="100642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make-adder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(m)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(lambda (n)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m n))))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add5 (make-adder 5))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add5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#&lt;procedure&gt;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(add5 8)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endParaRPr lang="en-US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60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DE28-BBDF-4513-B737-62E4954B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781"/>
            <a:ext cx="4648200" cy="636586"/>
          </a:xfrm>
        </p:spPr>
        <p:txBody>
          <a:bodyPr/>
          <a:lstStyle/>
          <a:p>
            <a:r>
              <a:rPr lang="en-US" dirty="0"/>
              <a:t>Make-adder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143C-A947-4467-BEEE-84A477D9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05E98-38E1-42CF-A3A0-FAFD44035FB7}"/>
              </a:ext>
            </a:extLst>
          </p:cNvPr>
          <p:cNvSpPr txBox="1"/>
          <p:nvPr/>
        </p:nvSpPr>
        <p:spPr>
          <a:xfrm>
            <a:off x="4495800" y="0"/>
            <a:ext cx="7086600" cy="100642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make-adder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(lambda (m)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(lambda (n)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m n))))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add5 (make-adder 5))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add5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#&lt;procedure&gt;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(add5 8)</a:t>
            </a:r>
          </a:p>
          <a:p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((make-adder 5) 8)</a:t>
            </a:r>
          </a:p>
          <a:p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00552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DE28-BBDF-4513-B737-62E4954B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8781"/>
            <a:ext cx="4648200" cy="636586"/>
          </a:xfrm>
        </p:spPr>
        <p:txBody>
          <a:bodyPr/>
          <a:lstStyle/>
          <a:p>
            <a:r>
              <a:rPr lang="en-US" dirty="0"/>
              <a:t>Make-adder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9143C-A947-4467-BEEE-84A477D9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05E98-38E1-42CF-A3A0-FAFD44035FB7}"/>
              </a:ext>
            </a:extLst>
          </p:cNvPr>
          <p:cNvSpPr txBox="1"/>
          <p:nvPr/>
        </p:nvSpPr>
        <p:spPr>
          <a:xfrm>
            <a:off x="4495800" y="0"/>
            <a:ext cx="7086600" cy="1301894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make-adder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(lambda (m)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(lambda (n)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m n))))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add5 (make-adder 5))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add5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#&lt;procedure&gt;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(add5 8)</a:t>
            </a:r>
          </a:p>
          <a:p>
            <a:r>
              <a:rPr lang="en-US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((make-adder 5) 8)</a:t>
            </a:r>
          </a:p>
          <a:p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(((lambda (m)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(lambda (n)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(+ m n)))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5)</a:t>
            </a:r>
          </a:p>
          <a:p>
            <a:r>
              <a:rPr lang="pt-BR" sz="24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8)</a:t>
            </a:r>
          </a:p>
          <a:p>
            <a:r>
              <a:rPr lang="pt-BR" sz="24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2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76200"/>
            <a:ext cx="8229600" cy="1139825"/>
          </a:xfrm>
        </p:spPr>
        <p:txBody>
          <a:bodyPr/>
          <a:lstStyle/>
          <a:p>
            <a:r>
              <a:rPr lang="en-US" dirty="0"/>
              <a:t>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36676"/>
            <a:ext cx="8686800" cy="4530725"/>
          </a:xfrm>
        </p:spPr>
        <p:txBody>
          <a:bodyPr/>
          <a:lstStyle/>
          <a:p>
            <a:r>
              <a:rPr lang="en-US" dirty="0"/>
              <a:t>Similar to </a:t>
            </a:r>
            <a:r>
              <a:rPr lang="en-US" b="1" dirty="0">
                <a:solidFill>
                  <a:srgbClr val="FFFF00"/>
                </a:solidFill>
              </a:rPr>
              <a:t>if-</a:t>
            </a:r>
            <a:r>
              <a:rPr lang="en-US" b="1" dirty="0" err="1">
                <a:solidFill>
                  <a:srgbClr val="FFFF00"/>
                </a:solidFill>
              </a:rPr>
              <a:t>elif</a:t>
            </a:r>
            <a:r>
              <a:rPr lang="en-US" b="1" dirty="0">
                <a:solidFill>
                  <a:srgbClr val="FFFF00"/>
                </a:solidFill>
              </a:rPr>
              <a:t>-…-else </a:t>
            </a:r>
            <a:r>
              <a:rPr lang="en-US" dirty="0"/>
              <a:t>in other languages.</a:t>
            </a:r>
            <a:br>
              <a:rPr lang="en-US" dirty="0"/>
            </a:br>
            <a:endParaRPr lang="en-US" sz="1400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member?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(lambda (a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[(null?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#f]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[(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 (car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a) #t]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[else (member? a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))</a:t>
            </a:r>
          </a:p>
        </p:txBody>
      </p:sp>
    </p:spTree>
    <p:extLst>
      <p:ext uri="{BB962C8B-B14F-4D97-AF65-F5344CB8AC3E}">
        <p14:creationId xmlns:p14="http://schemas.microsoft.com/office/powerpoint/2010/main" val="945405677"/>
      </p:ext>
    </p:extLst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10835</TotalTime>
  <Words>1696</Words>
  <Application>Microsoft Office PowerPoint</Application>
  <PresentationFormat>Widescreen</PresentationFormat>
  <Paragraphs>410</Paragraphs>
  <Slides>28</Slides>
  <Notes>21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Verdana</vt:lpstr>
      <vt:lpstr>Wingdings</vt:lpstr>
      <vt:lpstr>Globe</vt:lpstr>
      <vt:lpstr>CSSE 304 Day 4</vt:lpstr>
      <vt:lpstr>Go for Simple!</vt:lpstr>
      <vt:lpstr>fact example 1</vt:lpstr>
      <vt:lpstr>Fact example 2</vt:lpstr>
      <vt:lpstr>Make-adder  example</vt:lpstr>
      <vt:lpstr>Make-adder  example</vt:lpstr>
      <vt:lpstr>Make-adder  example</vt:lpstr>
      <vt:lpstr>Make-adder  example</vt:lpstr>
      <vt:lpstr>Cond</vt:lpstr>
      <vt:lpstr>PowerPoint Presentation</vt:lpstr>
      <vt:lpstr>PowerPoint Presentation</vt:lpstr>
      <vt:lpstr>PowerPoint Presentation</vt:lpstr>
      <vt:lpstr>PowerPoint Presentation</vt:lpstr>
      <vt:lpstr>Count reflexive pairs</vt:lpstr>
      <vt:lpstr>cons vs. list vs. append</vt:lpstr>
      <vt:lpstr>apply</vt:lpstr>
      <vt:lpstr>Recursive procedures</vt:lpstr>
      <vt:lpstr>More recursive procedures</vt:lpstr>
      <vt:lpstr>PowerPoint Presentation</vt:lpstr>
      <vt:lpstr>lambda with an improper list of arguments</vt:lpstr>
      <vt:lpstr>Procedures with an unknown number of arguments</vt:lpstr>
      <vt:lpstr>lambda the magnificent review and summary</vt:lpstr>
      <vt:lpstr>lambda the magnificent</vt:lpstr>
      <vt:lpstr>lambda the magnificent</vt:lpstr>
      <vt:lpstr>A first-class data object</vt:lpstr>
      <vt:lpstr>Translation of let</vt:lpstr>
      <vt:lpstr>more on let</vt:lpstr>
      <vt:lpstr>let*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Claude Anderson</cp:lastModifiedBy>
  <cp:revision>158</cp:revision>
  <cp:lastPrinted>2019-12-06T14:05:35Z</cp:lastPrinted>
  <dcterms:created xsi:type="dcterms:W3CDTF">2002-07-10T02:18:35Z</dcterms:created>
  <dcterms:modified xsi:type="dcterms:W3CDTF">2019-12-06T15:55:34Z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