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2" r:id="rId3"/>
    <p:sldId id="351" r:id="rId4"/>
    <p:sldId id="337" r:id="rId5"/>
    <p:sldId id="350" r:id="rId6"/>
    <p:sldId id="342" r:id="rId7"/>
    <p:sldId id="343" r:id="rId8"/>
    <p:sldId id="329" r:id="rId9"/>
    <p:sldId id="318" r:id="rId10"/>
    <p:sldId id="276" r:id="rId11"/>
    <p:sldId id="285" r:id="rId12"/>
    <p:sldId id="286" r:id="rId13"/>
    <p:sldId id="289" r:id="rId14"/>
    <p:sldId id="353" r:id="rId15"/>
    <p:sldId id="354" r:id="rId16"/>
    <p:sldId id="355" r:id="rId1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3" autoAdjust="0"/>
    <p:restoredTop sz="81219" autoAdjust="0"/>
  </p:normalViewPr>
  <p:slideViewPr>
    <p:cSldViewPr>
      <p:cViewPr varScale="1">
        <p:scale>
          <a:sx n="89" d="100"/>
          <a:sy n="89" d="100"/>
        </p:scale>
        <p:origin x="12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3077007-3A73-4E7D-991C-75440D09B976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C12807D-967C-46EC-93C3-FE16C931482B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7" tIns="45272" rIns="90547" bIns="452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32"/>
            <a:ext cx="5505450" cy="4183063"/>
          </a:xfrm>
          <a:prstGeom prst="rect">
            <a:avLst/>
          </a:prstGeom>
        </p:spPr>
        <p:txBody>
          <a:bodyPr vert="horz" lIns="90547" tIns="45272" rIns="90547" bIns="452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quickly going through the material on this slide, do the following (another apply example):</a:t>
            </a:r>
          </a:p>
          <a:p>
            <a:endParaRPr lang="en-US" baseline="0" dirty="0" smtClean="0"/>
          </a:p>
          <a:p>
            <a:r>
              <a:rPr lang="en-US" dirty="0" smtClean="0"/>
              <a:t>&gt; (max 2 3 1)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&gt; (max '(2 3 1))</a:t>
            </a:r>
          </a:p>
          <a:p>
            <a:r>
              <a:rPr lang="en-US" dirty="0" smtClean="0"/>
              <a:t>. . max: expects argument of type &lt;real number&gt;; given (2 3 1)</a:t>
            </a:r>
          </a:p>
          <a:p>
            <a:r>
              <a:rPr lang="en-US" dirty="0" smtClean="0"/>
              <a:t>&gt; (apply max '(2 3 1))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92275"/>
            <a:ext cx="8305800" cy="1736725"/>
          </a:xfrm>
        </p:spPr>
        <p:txBody>
          <a:bodyPr/>
          <a:lstStyle/>
          <a:p>
            <a:r>
              <a:rPr lang="en-US" dirty="0"/>
              <a:t>CSSE 304 </a:t>
            </a:r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dirty="0" smtClean="0"/>
              <a:t>cons, list, append, box-and-pointer</a:t>
            </a:r>
          </a:p>
          <a:p>
            <a:r>
              <a:rPr lang="en-US" dirty="0" smtClean="0"/>
              <a:t>More recursion practice</a:t>
            </a:r>
          </a:p>
          <a:p>
            <a:r>
              <a:rPr lang="en-US" dirty="0" smtClean="0"/>
              <a:t>map and apply</a:t>
            </a:r>
          </a:p>
          <a:p>
            <a:r>
              <a:rPr lang="en-US" dirty="0" smtClean="0"/>
              <a:t>lambda and 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en-US" dirty="0"/>
              <a:t> the </a:t>
            </a:r>
            <a:r>
              <a:rPr lang="en-US" dirty="0" smtClean="0"/>
              <a:t>magnificent</a:t>
            </a:r>
            <a:br>
              <a:rPr lang="en-US" dirty="0" smtClean="0"/>
            </a:br>
            <a:r>
              <a:rPr lang="en-US" dirty="0" smtClean="0"/>
              <a:t>review and summary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Lambda</a:t>
            </a:r>
            <a:r>
              <a:rPr lang="en-US" sz="2400"/>
              <a:t> is the “function-maker”.  </a:t>
            </a:r>
            <a:r>
              <a:rPr lang="en-US" sz="2400" b="1"/>
              <a:t>define</a:t>
            </a:r>
            <a:r>
              <a:rPr lang="en-US" sz="2400"/>
              <a:t> is the “variable-assigner”.  There is no special connection between the two: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We can store procedures in a data structure without naming them:</a:t>
            </a:r>
          </a:p>
        </p:txBody>
      </p:sp>
      <p:pic>
        <p:nvPicPr>
          <p:cNvPr id="29798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90800"/>
            <a:ext cx="6096000" cy="647700"/>
          </a:xfrm>
          <a:noFill/>
          <a:ln/>
        </p:spPr>
      </p:pic>
      <p:pic>
        <p:nvPicPr>
          <p:cNvPr id="29799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38200" y="4038600"/>
            <a:ext cx="7467600" cy="2603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828800"/>
            <a:ext cx="8382000" cy="2057400"/>
          </a:xfrm>
        </p:spPr>
        <p:txBody>
          <a:bodyPr/>
          <a:lstStyle/>
          <a:p>
            <a:r>
              <a:rPr lang="en-US" dirty="0"/>
              <a:t>We can pass a procedure as an argument to another procedure:</a:t>
            </a:r>
          </a:p>
        </p:txBody>
      </p:sp>
      <p:pic>
        <p:nvPicPr>
          <p:cNvPr id="31028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3657600"/>
            <a:ext cx="7543800" cy="8493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924800" cy="1447800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can create </a:t>
            </a:r>
            <a:r>
              <a:rPr lang="en-US" dirty="0"/>
              <a:t>a new procedure and return it. </a:t>
            </a:r>
          </a:p>
        </p:txBody>
      </p:sp>
      <p:pic>
        <p:nvPicPr>
          <p:cNvPr id="3113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62200"/>
            <a:ext cx="8458200" cy="3051175"/>
          </a:xfrm>
          <a:noFill/>
          <a:ln/>
        </p:spPr>
      </p:pic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33400" y="54102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Scheme is not the only language with first-class procedures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passed as an argument to a </a:t>
            </a:r>
            <a:r>
              <a:rPr lang="en-US" dirty="0" smtClean="0"/>
              <a:t>procedure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</a:t>
            </a:r>
            <a:r>
              <a:rPr lang="en-US" dirty="0" smtClean="0"/>
              <a:t>first-class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"Usual</a:t>
            </a:r>
            <a:r>
              <a:rPr lang="en-US" dirty="0"/>
              <a:t>" factorial definition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(if (zero?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(* n (fact (- n 1))))))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75)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24809140811395398091946477116594033660926243886570122837795894512655842677572867409443815424000000000000000000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870700" cy="762000"/>
          </a:xfrm>
        </p:spPr>
        <p:txBody>
          <a:bodyPr/>
          <a:lstStyle/>
          <a:p>
            <a:r>
              <a:rPr lang="en-US"/>
              <a:t>trace this procedure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66294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(if (zero?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(* n 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      (</a:t>
            </a:r>
            <a:r>
              <a:rPr lang="en-US" sz="2400" b="1" dirty="0">
                <a:latin typeface="Courier New" pitchFamily="49" charset="0"/>
              </a:rPr>
              <a:t>fact (- n 1))))))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066800"/>
            <a:ext cx="2819400" cy="5562600"/>
          </a:xfrm>
          <a:noFill/>
          <a:ln w="50800"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(trace fact)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(fact)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(fact 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|(fact 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(fact 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|(fact 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(fact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|(fact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24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1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870700" cy="762000"/>
          </a:xfrm>
        </p:spPr>
        <p:txBody>
          <a:bodyPr/>
          <a:lstStyle/>
          <a:p>
            <a:r>
              <a:rPr lang="en-US" sz="4000" dirty="0" smtClean="0"/>
              <a:t>RECAP : Factorial </a:t>
            </a:r>
            <a:r>
              <a:rPr lang="en-US" sz="4000" dirty="0"/>
              <a:t>with accumulator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399" y="1371600"/>
            <a:ext cx="5918499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&gt;</a:t>
            </a:r>
            <a:r>
              <a:rPr lang="en-US" sz="2200" b="1" dirty="0">
                <a:latin typeface="Courier New" pitchFamily="49" charset="0"/>
              </a:rPr>
              <a:t> (define fact-tail    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</a:rPr>
              <a:t> (</a:t>
            </a:r>
            <a:r>
              <a:rPr lang="en-US" sz="2200" b="1" dirty="0">
                <a:latin typeface="Courier New" pitchFamily="49" charset="0"/>
              </a:rPr>
              <a:t>lambda (n </a:t>
            </a:r>
            <a:r>
              <a:rPr lang="en-US" sz="2200" b="1" dirty="0" err="1">
                <a:latin typeface="Courier New" pitchFamily="49" charset="0"/>
              </a:rPr>
              <a:t>accum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 smtClean="0">
                <a:latin typeface="Courier New" pitchFamily="49" charset="0"/>
              </a:rPr>
              <a:t> (</a:t>
            </a:r>
            <a:r>
              <a:rPr lang="en-US" sz="2200" b="1" dirty="0">
                <a:latin typeface="Courier New" pitchFamily="49" charset="0"/>
              </a:rPr>
              <a:t>if (zero?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</a:t>
            </a:r>
            <a:r>
              <a:rPr lang="en-US" sz="2200" b="1" dirty="0" smtClean="0">
                <a:latin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</a:rPr>
              <a:t>accum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 smtClean="0">
                <a:latin typeface="Courier New" pitchFamily="49" charset="0"/>
              </a:rPr>
              <a:t>     </a:t>
            </a:r>
            <a:r>
              <a:rPr lang="en-US" sz="2200" b="1" dirty="0">
                <a:latin typeface="Courier New" pitchFamily="49" charset="0"/>
              </a:rPr>
              <a:t>(fact-tail (- n 1)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</a:t>
            </a:r>
            <a:r>
              <a:rPr lang="en-US" sz="2200" b="1" dirty="0" smtClean="0">
                <a:latin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</a:rPr>
              <a:t> (* </a:t>
            </a:r>
            <a:r>
              <a:rPr lang="en-US" sz="2200" b="1" dirty="0">
                <a:latin typeface="Courier New" pitchFamily="49" charset="0"/>
              </a:rPr>
              <a:t>n </a:t>
            </a:r>
            <a:r>
              <a:rPr lang="en-US" sz="2200" b="1" dirty="0" smtClean="0">
                <a:latin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</a:rPr>
              <a:t>                      </a:t>
            </a:r>
            <a:r>
              <a:rPr lang="en-US" sz="2200" b="1" dirty="0" err="1" smtClean="0">
                <a:latin typeface="Courier New" pitchFamily="49" charset="0"/>
              </a:rPr>
              <a:t>accum</a:t>
            </a:r>
            <a:r>
              <a:rPr lang="en-US" sz="2200" b="1" dirty="0">
                <a:latin typeface="Courier New" pitchFamily="49" charset="0"/>
              </a:rPr>
              <a:t>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&gt;</a:t>
            </a:r>
            <a:r>
              <a:rPr lang="en-US" sz="2200" b="1" dirty="0">
                <a:latin typeface="Courier New" pitchFamily="49" charset="0"/>
              </a:rPr>
              <a:t> (define factorial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  (</a:t>
            </a:r>
            <a:r>
              <a:rPr lang="en-US" sz="2200" b="1" dirty="0">
                <a:latin typeface="Courier New" pitchFamily="49" charset="0"/>
              </a:rPr>
              <a:t>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(fact-tail n 1)))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&gt;</a:t>
            </a:r>
            <a:r>
              <a:rPr lang="en-US" sz="2200" b="1" dirty="0">
                <a:latin typeface="Courier New" pitchFamily="49" charset="0"/>
              </a:rPr>
              <a:t> (trace fact-tail)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(fact-tail)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&gt; </a:t>
            </a:r>
            <a:r>
              <a:rPr lang="en-US" sz="2200" b="1" dirty="0">
                <a:latin typeface="Courier New" pitchFamily="49" charset="0"/>
              </a:rPr>
              <a:t>(trace factorial)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(factorial)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70899" y="1524000"/>
            <a:ext cx="3048000" cy="5105400"/>
          </a:xfrm>
          <a:solidFill>
            <a:srgbClr val="F7F7F7"/>
          </a:solidFill>
          <a:ln w="25400"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 4) 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chemeClr val="accent4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fact-tail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b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"tail-</a:t>
            </a:r>
            <a:b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recursive".  </a:t>
            </a:r>
            <a:b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Scheme </a:t>
            </a:r>
            <a:b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doesn't grow </a:t>
            </a:r>
            <a:b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the stack.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|(factorial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|(fact-tail 4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|(fact-tail 3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|(fact-tail 2 12)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|(fact-tail 1 24)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|(fact-tail 0 24)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untrace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two A1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4" y="1375140"/>
            <a:ext cx="8339866" cy="5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/>
          <a:lstStyle/>
          <a:p>
            <a:r>
              <a:rPr lang="en-US" sz="4000" dirty="0" smtClean="0">
                <a:solidFill>
                  <a:srgbClr val="FFFF00"/>
                </a:solidFill>
              </a:rPr>
              <a:t>cons</a:t>
            </a:r>
            <a:r>
              <a:rPr lang="en-US" sz="4000" dirty="0" smtClean="0"/>
              <a:t> vs. </a:t>
            </a:r>
            <a:r>
              <a:rPr lang="en-US" sz="4000" dirty="0" smtClean="0">
                <a:solidFill>
                  <a:srgbClr val="FFFF00"/>
                </a:solidFill>
              </a:rPr>
              <a:t>list</a:t>
            </a:r>
            <a:r>
              <a:rPr lang="en-US" sz="4000" dirty="0" smtClean="0"/>
              <a:t> vs. </a:t>
            </a:r>
            <a:r>
              <a:rPr lang="en-US" sz="4000" dirty="0" smtClean="0">
                <a:solidFill>
                  <a:srgbClr val="FFFF00"/>
                </a:solidFill>
              </a:rPr>
              <a:t>append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4876800"/>
          </a:xfrm>
        </p:spPr>
        <p:txBody>
          <a:bodyPr/>
          <a:lstStyle/>
          <a:p>
            <a:pPr lvl="1"/>
            <a:endParaRPr lang="en-US" b="1" dirty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box-and-pointer diagrams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(define x '(1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 3)) 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(define y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'(4 5))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(cons x y)   (list x y)   (append x y)</a:t>
            </a:r>
          </a:p>
          <a:p>
            <a:pPr lvl="1"/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6172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609600"/>
          </a:xfrm>
        </p:spPr>
        <p:txBody>
          <a:bodyPr/>
          <a:lstStyle/>
          <a:p>
            <a:r>
              <a:rPr lang="en-US" sz="4000" b="1" dirty="0" smtClean="0">
                <a:sym typeface="Wingdings" pitchFamily="2" charset="2"/>
              </a:rPr>
              <a:t>Recursive procedures</a:t>
            </a:r>
            <a:endParaRPr lang="en-US" sz="4000" b="1" dirty="0">
              <a:sym typeface="Wingdings" pitchFamily="2" charset="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8674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(</a:t>
            </a:r>
            <a:r>
              <a:rPr lang="en-US" sz="2800" b="1" dirty="0">
                <a:solidFill>
                  <a:srgbClr val="FFFF00"/>
                </a:solidFill>
              </a:rPr>
              <a:t>make-list n </a:t>
            </a:r>
            <a:r>
              <a:rPr lang="en-US" sz="2800" b="1" dirty="0" err="1">
                <a:solidFill>
                  <a:srgbClr val="FFFF00"/>
                </a:solidFill>
              </a:rPr>
              <a:t>obj</a:t>
            </a:r>
            <a:r>
              <a:rPr lang="en-US" sz="2800" b="1" dirty="0">
                <a:solidFill>
                  <a:srgbClr val="FFFF00"/>
                </a:solidFill>
              </a:rPr>
              <a:t>) </a:t>
            </a:r>
            <a:r>
              <a:rPr lang="en-US" sz="2800" dirty="0"/>
              <a:t>returns a list of </a:t>
            </a:r>
            <a:r>
              <a:rPr lang="en-US" sz="2800" b="1" dirty="0"/>
              <a:t>n</a:t>
            </a:r>
            <a:r>
              <a:rPr lang="en-US" sz="2800" dirty="0"/>
              <a:t> "copies" of </a:t>
            </a:r>
            <a:r>
              <a:rPr lang="en-US" sz="2800" b="1" dirty="0"/>
              <a:t>obj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tx2"/>
                </a:solidFill>
              </a:rPr>
              <a:t>[If </a:t>
            </a:r>
            <a:r>
              <a:rPr lang="en-US" sz="2800" b="1" dirty="0" err="1"/>
              <a:t>obj</a:t>
            </a:r>
            <a:r>
              <a:rPr lang="en-US" sz="2800" dirty="0">
                <a:solidFill>
                  <a:schemeClr val="tx2"/>
                </a:solidFill>
              </a:rPr>
              <a:t> is a 'by-reference" object, such as a list, it makes </a:t>
            </a:r>
            <a:r>
              <a:rPr lang="en-US" sz="2800" b="1" dirty="0"/>
              <a:t>n</a:t>
            </a:r>
            <a:r>
              <a:rPr lang="en-US" sz="2800" dirty="0">
                <a:solidFill>
                  <a:schemeClr val="tx2"/>
                </a:solidFill>
              </a:rPr>
              <a:t> copies of the reference</a:t>
            </a:r>
            <a:r>
              <a:rPr lang="en-US" sz="2800" dirty="0" smtClean="0">
                <a:solidFill>
                  <a:schemeClr val="tx2"/>
                </a:solidFill>
              </a:rPr>
              <a:t>].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(firsts ′((a b) (c d) (e f))) </a:t>
            </a:r>
            <a:r>
              <a:rPr lang="en-US" sz="2800" b="1" dirty="0" smtClean="0"/>
              <a:t>  </a:t>
            </a:r>
            <a:r>
              <a:rPr lang="en-US" sz="2800" dirty="0">
                <a:sym typeface="Wingdings" pitchFamily="2" charset="2"/>
              </a:rPr>
              <a:t> (a c e)</a:t>
            </a:r>
          </a:p>
          <a:p>
            <a:pPr lvl="2"/>
            <a:r>
              <a:rPr lang="en-US" sz="2000" dirty="0"/>
              <a:t>Do it "from scratch".</a:t>
            </a:r>
            <a:br>
              <a:rPr lang="en-US" sz="2000" dirty="0"/>
            </a:br>
            <a:endParaRPr lang="en-US" sz="2000" dirty="0"/>
          </a:p>
          <a:p>
            <a:r>
              <a:rPr lang="en-US" sz="2800" b="1" dirty="0" smtClean="0">
                <a:solidFill>
                  <a:srgbClr val="FFFF00"/>
                </a:solidFill>
              </a:rPr>
              <a:t>(</a:t>
            </a:r>
            <a:r>
              <a:rPr lang="en-US" sz="2800" b="1" dirty="0" smtClean="0">
                <a:solidFill>
                  <a:srgbClr val="FFFF00"/>
                </a:solidFill>
              </a:rPr>
              <a:t>unary-</a:t>
            </a:r>
            <a:r>
              <a:rPr lang="en-US" sz="2800" b="1" dirty="0" smtClean="0">
                <a:solidFill>
                  <a:srgbClr val="FFFF00"/>
                </a:solidFill>
              </a:rPr>
              <a:t>map </a:t>
            </a:r>
            <a:r>
              <a:rPr lang="en-US" sz="2800" b="1" dirty="0">
                <a:solidFill>
                  <a:srgbClr val="FFFF00"/>
                </a:solidFill>
              </a:rPr>
              <a:t>f ls)</a:t>
            </a:r>
            <a:r>
              <a:rPr lang="en-US" sz="2800" b="1" dirty="0"/>
              <a:t> </a:t>
            </a:r>
            <a:r>
              <a:rPr lang="en-US" sz="2800" dirty="0"/>
              <a:t>applies </a:t>
            </a:r>
            <a:r>
              <a:rPr lang="en-US" sz="2800" b="1" dirty="0"/>
              <a:t>f</a:t>
            </a:r>
            <a:r>
              <a:rPr lang="en-US" sz="2800" dirty="0"/>
              <a:t> to each element of </a:t>
            </a:r>
            <a:r>
              <a:rPr lang="en-US" sz="2800" b="1" dirty="0"/>
              <a:t>ls</a:t>
            </a:r>
            <a:r>
              <a:rPr lang="en-US" sz="2800" dirty="0"/>
              <a:t>, </a:t>
            </a:r>
            <a:r>
              <a:rPr lang="en-US" sz="2800" dirty="0" smtClean="0"/>
              <a:t>and </a:t>
            </a:r>
            <a:r>
              <a:rPr lang="en-US" sz="2800" dirty="0"/>
              <a:t>returns the list of the results.</a:t>
            </a:r>
          </a:p>
          <a:p>
            <a:pPr marL="742950" lvl="2" indent="-342900">
              <a:buClr>
                <a:schemeClr val="hlink"/>
              </a:buClr>
            </a:pPr>
            <a:r>
              <a:rPr lang="en-US" dirty="0" smtClean="0"/>
              <a:t>(unary-map </a:t>
            </a:r>
            <a:r>
              <a:rPr lang="en-US" dirty="0"/>
              <a:t>(lambda (x) (+ x 2)) </a:t>
            </a:r>
            <a:br>
              <a:rPr lang="en-US" dirty="0"/>
            </a:br>
            <a:r>
              <a:rPr lang="en-US" dirty="0"/>
              <a:t>         '(3 5 9))                    </a:t>
            </a:r>
            <a:r>
              <a:rPr lang="en-US" dirty="0" smtClean="0"/>
              <a:t>         </a:t>
            </a:r>
            <a:r>
              <a:rPr lang="en-US" dirty="0" smtClean="0">
                <a:sym typeface="Wingdings" pitchFamily="2" charset="2"/>
              </a:rPr>
              <a:t>  (</a:t>
            </a:r>
            <a:r>
              <a:rPr lang="en-US" dirty="0">
                <a:sym typeface="Wingdings" pitchFamily="2" charset="2"/>
              </a:rPr>
              <a:t>5 7 11)</a:t>
            </a:r>
            <a:r>
              <a:rPr lang="en-US" dirty="0"/>
              <a:t/>
            </a:r>
            <a:br>
              <a:rPr lang="en-US" dirty="0"/>
            </a:br>
            <a:endParaRPr lang="en-US" sz="1200" dirty="0"/>
          </a:p>
          <a:p>
            <a:r>
              <a:rPr lang="en-US" sz="2800" dirty="0"/>
              <a:t>How could we use </a:t>
            </a:r>
            <a:r>
              <a:rPr lang="en-US" sz="2800" b="1" dirty="0">
                <a:solidFill>
                  <a:srgbClr val="FFFF00"/>
                </a:solidFill>
              </a:rPr>
              <a:t>unary-map </a:t>
            </a:r>
            <a:r>
              <a:rPr lang="en-US" sz="2800" dirty="0" smtClean="0"/>
              <a:t>to </a:t>
            </a:r>
            <a:r>
              <a:rPr lang="en-US" sz="2800" dirty="0"/>
              <a:t>write </a:t>
            </a:r>
            <a:r>
              <a:rPr lang="en-US" sz="2800" b="1" dirty="0" smtClean="0">
                <a:solidFill>
                  <a:srgbClr val="FFFF00"/>
                </a:solidFill>
              </a:rPr>
              <a:t>firsts</a:t>
            </a:r>
            <a:r>
              <a:rPr lang="en-US" sz="2800" dirty="0" smtClean="0"/>
              <a:t>?</a:t>
            </a:r>
            <a:r>
              <a:rPr lang="en-US" sz="2800" b="1" dirty="0" smtClean="0"/>
              <a:t> </a:t>
            </a:r>
            <a:endParaRPr lang="en-US" sz="2800" b="1" dirty="0" smtClean="0"/>
          </a:p>
          <a:p>
            <a:r>
              <a:rPr lang="en-US" sz="2400" dirty="0" smtClean="0"/>
              <a:t>Note that </a:t>
            </a:r>
            <a:r>
              <a:rPr lang="en-US" sz="2400" dirty="0" smtClean="0">
                <a:solidFill>
                  <a:srgbClr val="FFFF00"/>
                </a:solidFill>
              </a:rPr>
              <a:t>unary-map</a:t>
            </a:r>
            <a:r>
              <a:rPr lang="en-US" sz="2400" dirty="0" smtClean="0"/>
              <a:t> is a special case of Scheme's </a:t>
            </a:r>
            <a:r>
              <a:rPr lang="en-US" sz="2400" dirty="0" smtClean="0">
                <a:solidFill>
                  <a:srgbClr val="FFFF00"/>
                </a:solidFill>
              </a:rPr>
              <a:t>map</a:t>
            </a:r>
            <a:r>
              <a:rPr lang="en-US" sz="2400" dirty="0" smtClean="0"/>
              <a:t>, so we'll just write </a:t>
            </a:r>
            <a:r>
              <a:rPr lang="en-US" sz="2400" dirty="0" smtClean="0">
                <a:solidFill>
                  <a:srgbClr val="FFFF00"/>
                </a:solidFill>
              </a:rPr>
              <a:t>map</a:t>
            </a:r>
            <a:r>
              <a:rPr lang="en-US" sz="2400" dirty="0" smtClean="0"/>
              <a:t> from now on.</a:t>
            </a: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pPr lvl="1"/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800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1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/>
          <a:lstStyle/>
          <a:p>
            <a:r>
              <a:rPr lang="en-US" sz="4000" dirty="0" smtClean="0"/>
              <a:t>More </a:t>
            </a:r>
            <a:r>
              <a:rPr lang="en-US" sz="4000" dirty="0"/>
              <a:t>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65723" cy="4876800"/>
          </a:xfrm>
        </p:spPr>
        <p:txBody>
          <a:bodyPr/>
          <a:lstStyle/>
          <a:p>
            <a:r>
              <a:rPr lang="en-US" b="1" dirty="0" smtClean="0"/>
              <a:t>positives</a:t>
            </a:r>
            <a:endParaRPr lang="en-US" b="1" dirty="0"/>
          </a:p>
          <a:p>
            <a:pPr lvl="1"/>
            <a:r>
              <a:rPr lang="en-US" dirty="0"/>
              <a:t>(positives ′(1 -3 6 0 2 -1 7) 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>
                <a:sym typeface="Wingdings" pitchFamily="2" charset="2"/>
              </a:rPr>
              <a:t>(1 6 2 7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Write and use </a:t>
            </a:r>
            <a:r>
              <a:rPr lang="en-US" sz="3200" b="1" dirty="0">
                <a:ea typeface="+mn-ea"/>
                <a:cs typeface="+mn-cs"/>
                <a:sym typeface="Wingdings" pitchFamily="2" charset="2"/>
              </a:rPr>
              <a:t>filter-in</a:t>
            </a:r>
          </a:p>
          <a:p>
            <a:r>
              <a:rPr lang="en-US" b="1" dirty="0" smtClean="0">
                <a:sym typeface="Wingdings" pitchFamily="2" charset="2"/>
              </a:rPr>
              <a:t>sorted</a:t>
            </a:r>
            <a:r>
              <a:rPr lang="en-US" b="1" dirty="0">
                <a:sym typeface="Wingdings" pitchFamily="2" charset="2"/>
              </a:rPr>
              <a:t>?</a:t>
            </a:r>
          </a:p>
          <a:p>
            <a:pPr lvl="1"/>
            <a:r>
              <a:rPr lang="en-US" dirty="0">
                <a:sym typeface="Wingdings" pitchFamily="2" charset="2"/>
              </a:rPr>
              <a:t>(sorted? </a:t>
            </a:r>
            <a:r>
              <a:rPr lang="en-US" dirty="0" smtClean="0">
                <a:sym typeface="Wingdings" pitchFamily="2" charset="2"/>
              </a:rPr>
              <a:t>&lt;= </a:t>
            </a:r>
            <a:r>
              <a:rPr lang="en-US" dirty="0">
                <a:sym typeface="Wingdings" pitchFamily="2" charset="2"/>
              </a:rPr>
              <a:t>'(3 4 2 6))  #f </a:t>
            </a:r>
          </a:p>
          <a:p>
            <a:pPr lvl="1"/>
            <a:r>
              <a:rPr lang="en-US" dirty="0">
                <a:sym typeface="Wingdings" pitchFamily="2" charset="2"/>
              </a:rPr>
              <a:t>(sorted? </a:t>
            </a:r>
            <a:r>
              <a:rPr lang="en-US" dirty="0" smtClean="0">
                <a:sym typeface="Wingdings" pitchFamily="2" charset="2"/>
              </a:rPr>
              <a:t>&gt;= '(4 3 2 1)) </a:t>
            </a:r>
            <a:r>
              <a:rPr lang="en-US" dirty="0">
                <a:sym typeface="Wingdings" pitchFamily="2" charset="2"/>
              </a:rPr>
              <a:t> #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6172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04800" y="4572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990600" y="12192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Courier New" pitchFamily="49" charset="0"/>
              </a:rPr>
              <a:t>(define sorted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r>
              <a:rPr lang="en-US" sz="2400" b="1" dirty="0">
                <a:latin typeface="Courier New" pitchFamily="49" charset="0"/>
              </a:rPr>
              <a:t>  (lambda (numbers) </a:t>
            </a:r>
          </a:p>
          <a:p>
            <a:r>
              <a:rPr lang="en-US" sz="2400" b="1" dirty="0">
                <a:latin typeface="Courier New" pitchFamily="49" charset="0"/>
              </a:rPr>
              <a:t>   (or (&lt; (length numbers) 2) </a:t>
            </a:r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;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why is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the above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a bad idea?</a:t>
            </a:r>
          </a:p>
          <a:p>
            <a:r>
              <a:rPr lang="en-US" sz="2400" b="1" dirty="0">
                <a:latin typeface="Courier New" pitchFamily="49" charset="0"/>
              </a:rPr>
              <a:t>     (and (&lt;= (car numbers)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numbers)) </a:t>
            </a:r>
          </a:p>
          <a:p>
            <a:r>
              <a:rPr lang="en-US" sz="2400" b="1" dirty="0">
                <a:latin typeface="Courier New" pitchFamily="49" charset="0"/>
              </a:rPr>
              <a:t>          (sorted?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numbers))))))</a:t>
            </a:r>
          </a:p>
        </p:txBody>
      </p:sp>
    </p:spTree>
    <p:extLst>
      <p:ext uri="{BB962C8B-B14F-4D97-AF65-F5344CB8AC3E}">
        <p14:creationId xmlns:p14="http://schemas.microsoft.com/office/powerpoint/2010/main" val="673631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4000" b="1" smtClean="0"/>
              <a:t>apply</a:t>
            </a:r>
            <a:endParaRPr lang="en-US" sz="4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What if a procedure expects a number of </a:t>
            </a:r>
            <a:r>
              <a:rPr lang="en-US" dirty="0" smtClean="0">
                <a:solidFill>
                  <a:srgbClr val="FFFF00"/>
                </a:solidFill>
              </a:rPr>
              <a:t>individual arguments</a:t>
            </a:r>
            <a:r>
              <a:rPr lang="en-US" dirty="0" smtClean="0"/>
              <a:t>, but we actually have the things that should be its arguments in a </a:t>
            </a:r>
            <a:r>
              <a:rPr lang="en-US" dirty="0" smtClean="0">
                <a:solidFill>
                  <a:srgbClr val="FFFF00"/>
                </a:solidFill>
              </a:rPr>
              <a:t>list</a:t>
            </a:r>
            <a:r>
              <a:rPr lang="en-US" dirty="0" smtClean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We’d like to write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(define list-sum (lambda (L) (+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but + doesn’t expect a list of arguments.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So we write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define list-sum (lambda (L) (apply 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/>
              <a:t>Application of </a:t>
            </a:r>
            <a:r>
              <a:rPr lang="en-US" sz="2400" dirty="0" smtClean="0">
                <a:latin typeface="Courier New" pitchFamily="49" charset="0"/>
              </a:rPr>
              <a:t>apply</a:t>
            </a:r>
            <a:r>
              <a:rPr lang="en-US" sz="2400" b="1" dirty="0" smtClean="0"/>
              <a:t> is like </a:t>
            </a:r>
            <a:r>
              <a:rPr lang="en-US" sz="2400" b="1" dirty="0" err="1" smtClean="0">
                <a:latin typeface="Courier New" pitchFamily="49" charset="0"/>
              </a:rPr>
              <a:t>cons</a:t>
            </a:r>
            <a:r>
              <a:rPr lang="en-US" sz="2400" b="1" dirty="0" err="1" smtClean="0"/>
              <a:t>ing</a:t>
            </a:r>
            <a:r>
              <a:rPr lang="en-US" sz="2400" b="1" dirty="0" smtClean="0"/>
              <a:t> </a:t>
            </a:r>
            <a:r>
              <a:rPr lang="en-US" sz="2000" b="1" dirty="0" err="1" smtClean="0">
                <a:latin typeface="Courier New" pitchFamily="49" charset="0"/>
              </a:rPr>
              <a:t>apply</a:t>
            </a:r>
            <a:r>
              <a:rPr lang="en-US" sz="2400" b="1" dirty="0" err="1" smtClean="0"/>
              <a:t>’s</a:t>
            </a: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>      first argument onto the list that is its</a:t>
            </a:r>
            <a:br>
              <a:rPr lang="en-US" sz="2400" b="1" dirty="0" smtClean="0"/>
            </a:br>
            <a:r>
              <a:rPr lang="en-US" sz="2400" b="1" dirty="0" smtClean="0"/>
              <a:t>      second argument, and then evaluating.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2362200"/>
            <a:ext cx="2895600" cy="83099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More on map and apply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soon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49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lambda</a:t>
            </a:r>
            <a:r>
              <a:rPr lang="en-US" sz="4000" dirty="0" smtClean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Used when procedure expects a variable number of arguments.</a:t>
            </a:r>
          </a:p>
          <a:p>
            <a:pPr lvl="1" eaLnBrk="1" hangingPunct="1"/>
            <a:r>
              <a:rPr lang="en-US" b="1" dirty="0" smtClean="0">
                <a:solidFill>
                  <a:srgbClr val="FFFF00"/>
                </a:solidFill>
              </a:rPr>
              <a:t>(lambda x </a:t>
            </a:r>
            <a:r>
              <a:rPr lang="en-US" b="1" i="1" dirty="0" smtClean="0">
                <a:solidFill>
                  <a:srgbClr val="FFFF00"/>
                </a:solidFill>
              </a:rPr>
              <a:t>body)</a:t>
            </a:r>
          </a:p>
          <a:p>
            <a:pPr lvl="2" eaLnBrk="1" hangingPunct="1"/>
            <a:r>
              <a:rPr lang="en-US" dirty="0" smtClean="0"/>
              <a:t>when the resulting procedure is applied, all of the arguments are placed into a list and bound to x.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b="1" dirty="0" smtClean="0"/>
              <a:t>body</a:t>
            </a:r>
            <a:r>
              <a:rPr lang="en-US" dirty="0" smtClean="0"/>
              <a:t> is evaluated. </a:t>
            </a:r>
          </a:p>
          <a:p>
            <a:pPr lvl="1" eaLnBrk="1" hangingPunct="1"/>
            <a:r>
              <a:rPr lang="en-US" b="1" dirty="0" smtClean="0">
                <a:solidFill>
                  <a:srgbClr val="FFFF00"/>
                </a:solidFill>
              </a:rPr>
              <a:t>(lambda (x y . z) </a:t>
            </a:r>
            <a:r>
              <a:rPr lang="en-US" b="1" i="1" dirty="0" smtClean="0">
                <a:solidFill>
                  <a:srgbClr val="FFFF00"/>
                </a:solidFill>
              </a:rPr>
              <a:t>body)</a:t>
            </a:r>
          </a:p>
          <a:p>
            <a:pPr lvl="3" eaLnBrk="1" hangingPunct="1"/>
            <a:r>
              <a:rPr lang="en-US" sz="2400" dirty="0" smtClean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 smtClean="0"/>
              <a:t>any remaining  arguments are placed into a list and bound to z. Then </a:t>
            </a:r>
            <a:r>
              <a:rPr lang="en-US" sz="2400" b="1" dirty="0" smtClean="0"/>
              <a:t>body</a:t>
            </a:r>
            <a:r>
              <a:rPr lang="en-US" sz="2400" dirty="0" smtClean="0"/>
              <a:t> is evaluated.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34" y="1298410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10312</TotalTime>
  <Words>881</Words>
  <Application>Microsoft Office PowerPoint</Application>
  <PresentationFormat>On-screen Show (4:3)</PresentationFormat>
  <Paragraphs>177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Verdana</vt:lpstr>
      <vt:lpstr>Wingdings</vt:lpstr>
      <vt:lpstr>Globe</vt:lpstr>
      <vt:lpstr>CSSE 304 Day 4</vt:lpstr>
      <vt:lpstr>Solutions to two A1 problems</vt:lpstr>
      <vt:lpstr>cons vs. list vs. append</vt:lpstr>
      <vt:lpstr>Recursive procedures</vt:lpstr>
      <vt:lpstr>More recursive procedures</vt:lpstr>
      <vt:lpstr>PowerPoint Presentation</vt:lpstr>
      <vt:lpstr>apply</vt:lpstr>
      <vt:lpstr>lambda with an improper list of arguments</vt:lpstr>
      <vt:lpstr>Procedures with an unknown number of arguments</vt:lpstr>
      <vt:lpstr>lambda the magnificent review and summary</vt:lpstr>
      <vt:lpstr>lambda the magnificent</vt:lpstr>
      <vt:lpstr>lambda the magnificent</vt:lpstr>
      <vt:lpstr>A first-class data object</vt:lpstr>
      <vt:lpstr>RECAP: "Usual" factorial definition</vt:lpstr>
      <vt:lpstr>trace this procedure</vt:lpstr>
      <vt:lpstr>RECAP : Factorial with accumulator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Claude Anderson</cp:lastModifiedBy>
  <cp:revision>141</cp:revision>
  <cp:lastPrinted>2016-09-06T12:47:56Z</cp:lastPrinted>
  <dcterms:created xsi:type="dcterms:W3CDTF">2002-07-10T02:18:35Z</dcterms:created>
  <dcterms:modified xsi:type="dcterms:W3CDTF">2017-09-04T18:24:00Z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