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5" r:id="rId1"/>
  </p:sldMasterIdLst>
  <p:notesMasterIdLst>
    <p:notesMasterId r:id="rId15"/>
  </p:notesMasterIdLst>
  <p:handoutMasterIdLst>
    <p:handoutMasterId r:id="rId16"/>
  </p:handoutMasterIdLst>
  <p:sldIdLst>
    <p:sldId id="257" r:id="rId2"/>
    <p:sldId id="426" r:id="rId3"/>
    <p:sldId id="418" r:id="rId4"/>
    <p:sldId id="424" r:id="rId5"/>
    <p:sldId id="381" r:id="rId6"/>
    <p:sldId id="382" r:id="rId7"/>
    <p:sldId id="383" r:id="rId8"/>
    <p:sldId id="384" r:id="rId9"/>
    <p:sldId id="390" r:id="rId10"/>
    <p:sldId id="387" r:id="rId11"/>
    <p:sldId id="388" r:id="rId12"/>
    <p:sldId id="357" r:id="rId13"/>
    <p:sldId id="425" r:id="rId14"/>
  </p:sldIdLst>
  <p:sldSz cx="12192000" cy="6858000"/>
  <p:notesSz cx="7315200" cy="96012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0000"/>
    <a:srgbClr val="FFFF00"/>
    <a:srgbClr val="000000"/>
    <a:srgbClr val="FFC000"/>
    <a:srgbClr val="FFE7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05" autoAdjust="0"/>
    <p:restoredTop sz="84334" autoAdjust="0"/>
  </p:normalViewPr>
  <p:slideViewPr>
    <p:cSldViewPr>
      <p:cViewPr varScale="1">
        <p:scale>
          <a:sx n="73" d="100"/>
          <a:sy n="73" d="100"/>
        </p:scale>
        <p:origin x="786" y="5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t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defTabSz="958387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177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94" tIns="47947" rIns="95894" bIns="47947" numCol="1" anchor="b" anchorCtr="0" compatLnSpc="1">
            <a:prstTxWarp prst="textNoShape">
              <a:avLst/>
            </a:prstTxWarp>
          </a:bodyPr>
          <a:lstStyle>
            <a:lvl1pPr algn="r" defTabSz="958387" eaLnBrk="1" hangingPunct="1">
              <a:defRPr sz="1200"/>
            </a:lvl1pPr>
          </a:lstStyle>
          <a:p>
            <a:fld id="{B5F5F36B-EFD4-4C08-8468-8B63013D65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174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19138"/>
            <a:ext cx="6400800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608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608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4608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51" tIns="47425" rIns="94851" bIns="47425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2B72A2D-1FB5-4235-BD2A-A47C126380A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324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59FB35-7DCB-45CA-B2A8-B63817609FC9}" type="slidenum">
              <a:rPr lang="en-US"/>
              <a:pPr/>
              <a:t>1</a:t>
            </a:fld>
            <a:endParaRPr lang="en-US"/>
          </a:p>
        </p:txBody>
      </p:sp>
      <p:sp>
        <p:nvSpPr>
          <p:cNvPr id="461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19138"/>
            <a:ext cx="6400800" cy="3602037"/>
          </a:xfrm>
          <a:ln/>
        </p:spPr>
      </p:sp>
      <p:sp>
        <p:nvSpPr>
          <p:cNvPr id="461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I put slides on line, leave out Proving language Properties 5 slide.  </a:t>
            </a:r>
          </a:p>
          <a:p>
            <a:r>
              <a:rPr lang="en-US" dirty="0"/>
              <a:t>After class,</a:t>
            </a:r>
            <a:r>
              <a:rPr lang="en-US" baseline="0" dirty="0"/>
              <a:t> redo the slides and include that one.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53525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8243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6843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729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0737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problem is that it recreates </a:t>
            </a:r>
            <a:r>
              <a:rPr lang="en-US" dirty="0" err="1"/>
              <a:t>stk</a:t>
            </a:r>
            <a:r>
              <a:rPr lang="en-US" dirty="0"/>
              <a:t> every time you call a method.</a:t>
            </a:r>
          </a:p>
          <a:p>
            <a:r>
              <a:rPr lang="en-US" b="1" dirty="0"/>
              <a:t>FIX:</a:t>
            </a:r>
            <a:r>
              <a:rPr lang="en-US" dirty="0"/>
              <a:t>  Move the </a:t>
            </a:r>
            <a:r>
              <a:rPr lang="en-US" b="1" dirty="0"/>
              <a:t>let</a:t>
            </a:r>
            <a:r>
              <a:rPr lang="en-US" dirty="0"/>
              <a:t> outside the inner </a:t>
            </a:r>
            <a:r>
              <a:rPr lang="en-US" b="1" dirty="0"/>
              <a:t>lambda</a:t>
            </a:r>
          </a:p>
          <a:p>
            <a:r>
              <a:rPr lang="en-US" b="1" dirty="0"/>
              <a:t>ASK:</a:t>
            </a:r>
            <a:r>
              <a:rPr lang="en-US" b="1" baseline="0" dirty="0"/>
              <a:t> </a:t>
            </a:r>
            <a:r>
              <a:rPr lang="en-US" b="0" baseline="0" dirty="0"/>
              <a:t>What goes wrong if we move the </a:t>
            </a:r>
            <a:r>
              <a:rPr lang="en-US" b="1" dirty="0"/>
              <a:t>let</a:t>
            </a:r>
            <a:r>
              <a:rPr lang="en-US" dirty="0"/>
              <a:t> outside the outer </a:t>
            </a:r>
            <a:r>
              <a:rPr lang="en-US" b="1" dirty="0"/>
              <a:t>lambda?</a:t>
            </a:r>
          </a:p>
          <a:p>
            <a:r>
              <a:rPr lang="en-US" b="1" dirty="0"/>
              <a:t>ANSWER:  </a:t>
            </a:r>
            <a:r>
              <a:rPr lang="en-US" b="0" dirty="0"/>
              <a:t>There</a:t>
            </a:r>
            <a:r>
              <a:rPr lang="en-US" b="0" baseline="0" dirty="0"/>
              <a:t> is only one stack, shared by all "stack objects"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57F737C-2939-4B3C-A229-35593C5DE391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592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19138"/>
            <a:ext cx="6400800" cy="3602037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B72A2D-1FB5-4235-BD2A-A47C12638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15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946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8947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8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49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0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8951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2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8953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8954" name="Rectangle 10"/>
          <p:cNvSpPr>
            <a:spLocks noGrp="1" noChangeArrowheads="1"/>
          </p:cNvSpPr>
          <p:nvPr>
            <p:ph type="ctrTitle" sz="quarter"/>
          </p:nvPr>
        </p:nvSpPr>
        <p:spPr>
          <a:xfrm>
            <a:off x="914400" y="1873250"/>
            <a:ext cx="10363200" cy="155575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38955" name="Rectangle 11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38956" name="Rectangle 12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7" name="Rectangle 13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38958" name="Rectangle 14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207BB11D-9B1A-43CD-97C1-9735844F7FF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099F6A-1855-4FE9-89E7-7DFD7A5EF83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7813"/>
            <a:ext cx="27432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7813"/>
            <a:ext cx="80264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9330DB5-983D-4B6B-91EF-DB4F0D6AFF4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fld id="{2E41281B-4839-49B7-BAC2-9B516CF931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5F34C31-A070-4EB9-AFC2-345EC9EE16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E6FA20-910F-4FF0-BE6B-B14A86899E3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36C86C6-22B6-4190-BFE4-3D93FE3B9C7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0C8BF5-1F35-47E2-9B89-544E711D2F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4B612B-8535-4B64-9C8E-916BAAA9D09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EB748B0-DA12-44BB-A34E-947EF26F56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ED5FBDF-ECE6-4939-B3C9-CEB5F0B64D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4242FC7-6542-494D-9911-A7AF84FD13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22" name="Group 2"/>
          <p:cNvGrpSpPr>
            <a:grpSpLocks/>
          </p:cNvGrpSpPr>
          <p:nvPr/>
        </p:nvGrpSpPr>
        <p:grpSpPr bwMode="auto">
          <a:xfrm>
            <a:off x="1" y="3902076"/>
            <a:ext cx="4533900" cy="2949575"/>
            <a:chOff x="0" y="2458"/>
            <a:chExt cx="2142" cy="1858"/>
          </a:xfrm>
        </p:grpSpPr>
        <p:sp>
          <p:nvSpPr>
            <p:cNvPr id="337923" name="Freeform 3"/>
            <p:cNvSpPr>
              <a:spLocks/>
            </p:cNvSpPr>
            <p:nvPr/>
          </p:nvSpPr>
          <p:spPr bwMode="ltGray">
            <a:xfrm>
              <a:off x="0" y="2508"/>
              <a:ext cx="2142" cy="1804"/>
            </a:xfrm>
            <a:custGeom>
              <a:avLst/>
              <a:gdLst/>
              <a:ahLst/>
              <a:cxnLst>
                <a:cxn ang="0">
                  <a:pos x="329" y="66"/>
                </a:cxn>
                <a:cxn ang="0">
                  <a:pos x="161" y="30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161" y="42"/>
                </a:cxn>
                <a:cxn ang="0">
                  <a:pos x="323" y="78"/>
                </a:cxn>
                <a:cxn ang="0">
                  <a:pos x="556" y="150"/>
                </a:cxn>
                <a:cxn ang="0">
                  <a:pos x="777" y="245"/>
                </a:cxn>
                <a:cxn ang="0">
                  <a:pos x="993" y="365"/>
                </a:cxn>
                <a:cxn ang="0">
                  <a:pos x="1196" y="503"/>
                </a:cxn>
                <a:cxn ang="0">
                  <a:pos x="1381" y="653"/>
                </a:cxn>
                <a:cxn ang="0">
                  <a:pos x="1555" y="827"/>
                </a:cxn>
                <a:cxn ang="0">
                  <a:pos x="1710" y="1019"/>
                </a:cxn>
                <a:cxn ang="0">
                  <a:pos x="1854" y="1229"/>
                </a:cxn>
                <a:cxn ang="0">
                  <a:pos x="1937" y="1366"/>
                </a:cxn>
                <a:cxn ang="0">
                  <a:pos x="2009" y="1510"/>
                </a:cxn>
                <a:cxn ang="0">
                  <a:pos x="2069" y="1654"/>
                </a:cxn>
                <a:cxn ang="0">
                  <a:pos x="2123" y="1804"/>
                </a:cxn>
                <a:cxn ang="0">
                  <a:pos x="2135" y="1804"/>
                </a:cxn>
                <a:cxn ang="0">
                  <a:pos x="2081" y="1654"/>
                </a:cxn>
                <a:cxn ang="0">
                  <a:pos x="2021" y="1510"/>
                </a:cxn>
                <a:cxn ang="0">
                  <a:pos x="1949" y="1366"/>
                </a:cxn>
                <a:cxn ang="0">
                  <a:pos x="1866" y="1223"/>
                </a:cxn>
                <a:cxn ang="0">
                  <a:pos x="1722" y="1013"/>
                </a:cxn>
                <a:cxn ang="0">
                  <a:pos x="1561" y="821"/>
                </a:cxn>
                <a:cxn ang="0">
                  <a:pos x="1387" y="647"/>
                </a:cxn>
                <a:cxn ang="0">
                  <a:pos x="1202" y="491"/>
                </a:cxn>
                <a:cxn ang="0">
                  <a:pos x="999" y="353"/>
                </a:cxn>
                <a:cxn ang="0">
                  <a:pos x="783" y="239"/>
                </a:cxn>
                <a:cxn ang="0">
                  <a:pos x="562" y="138"/>
                </a:cxn>
                <a:cxn ang="0">
                  <a:pos x="329" y="66"/>
                </a:cxn>
                <a:cxn ang="0">
                  <a:pos x="329" y="66"/>
                </a:cxn>
              </a:cxnLst>
              <a:rect l="0" t="0" r="r" b="b"/>
              <a:pathLst>
                <a:path w="2135" h="1804">
                  <a:moveTo>
                    <a:pt x="329" y="66"/>
                  </a:moveTo>
                  <a:lnTo>
                    <a:pt x="161" y="30"/>
                  </a:lnTo>
                  <a:lnTo>
                    <a:pt x="0" y="0"/>
                  </a:lnTo>
                  <a:lnTo>
                    <a:pt x="0" y="12"/>
                  </a:lnTo>
                  <a:lnTo>
                    <a:pt x="161" y="42"/>
                  </a:lnTo>
                  <a:lnTo>
                    <a:pt x="323" y="78"/>
                  </a:lnTo>
                  <a:lnTo>
                    <a:pt x="556" y="150"/>
                  </a:lnTo>
                  <a:lnTo>
                    <a:pt x="777" y="245"/>
                  </a:lnTo>
                  <a:lnTo>
                    <a:pt x="993" y="365"/>
                  </a:lnTo>
                  <a:lnTo>
                    <a:pt x="1196" y="503"/>
                  </a:lnTo>
                  <a:lnTo>
                    <a:pt x="1381" y="653"/>
                  </a:lnTo>
                  <a:lnTo>
                    <a:pt x="1555" y="827"/>
                  </a:lnTo>
                  <a:lnTo>
                    <a:pt x="1710" y="1019"/>
                  </a:lnTo>
                  <a:lnTo>
                    <a:pt x="1854" y="1229"/>
                  </a:lnTo>
                  <a:lnTo>
                    <a:pt x="1937" y="1366"/>
                  </a:lnTo>
                  <a:lnTo>
                    <a:pt x="2009" y="1510"/>
                  </a:lnTo>
                  <a:lnTo>
                    <a:pt x="2069" y="1654"/>
                  </a:lnTo>
                  <a:lnTo>
                    <a:pt x="2123" y="1804"/>
                  </a:lnTo>
                  <a:lnTo>
                    <a:pt x="2135" y="1804"/>
                  </a:lnTo>
                  <a:lnTo>
                    <a:pt x="2081" y="1654"/>
                  </a:lnTo>
                  <a:lnTo>
                    <a:pt x="2021" y="1510"/>
                  </a:lnTo>
                  <a:lnTo>
                    <a:pt x="1949" y="1366"/>
                  </a:lnTo>
                  <a:lnTo>
                    <a:pt x="1866" y="1223"/>
                  </a:lnTo>
                  <a:lnTo>
                    <a:pt x="1722" y="1013"/>
                  </a:lnTo>
                  <a:lnTo>
                    <a:pt x="1561" y="821"/>
                  </a:lnTo>
                  <a:lnTo>
                    <a:pt x="1387" y="647"/>
                  </a:lnTo>
                  <a:lnTo>
                    <a:pt x="1202" y="491"/>
                  </a:lnTo>
                  <a:lnTo>
                    <a:pt x="999" y="353"/>
                  </a:lnTo>
                  <a:lnTo>
                    <a:pt x="783" y="239"/>
                  </a:lnTo>
                  <a:lnTo>
                    <a:pt x="562" y="138"/>
                  </a:lnTo>
                  <a:lnTo>
                    <a:pt x="329" y="66"/>
                  </a:lnTo>
                  <a:lnTo>
                    <a:pt x="329" y="6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4" name="Freeform 4"/>
            <p:cNvSpPr>
              <a:spLocks/>
            </p:cNvSpPr>
            <p:nvPr/>
          </p:nvSpPr>
          <p:spPr bwMode="hidden">
            <a:xfrm>
              <a:off x="0" y="2458"/>
              <a:ext cx="1854" cy="1858"/>
            </a:xfrm>
            <a:custGeom>
              <a:avLst/>
              <a:gdLst/>
              <a:ahLst/>
              <a:cxnLst>
                <a:cxn ang="0">
                  <a:pos x="1854" y="1858"/>
                </a:cxn>
                <a:cxn ang="0">
                  <a:pos x="0" y="1858"/>
                </a:cxn>
                <a:cxn ang="0">
                  <a:pos x="0" y="0"/>
                </a:cxn>
                <a:cxn ang="0">
                  <a:pos x="1854" y="1858"/>
                </a:cxn>
                <a:cxn ang="0">
                  <a:pos x="1854" y="1858"/>
                </a:cxn>
              </a:cxnLst>
              <a:rect l="0" t="0" r="r" b="b"/>
              <a:pathLst>
                <a:path w="1854" h="1858">
                  <a:moveTo>
                    <a:pt x="1854" y="1858"/>
                  </a:moveTo>
                  <a:lnTo>
                    <a:pt x="0" y="1858"/>
                  </a:lnTo>
                  <a:lnTo>
                    <a:pt x="0" y="0"/>
                  </a:lnTo>
                  <a:lnTo>
                    <a:pt x="1854" y="1858"/>
                  </a:lnTo>
                  <a:lnTo>
                    <a:pt x="1854" y="1858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50000">
                  <a:schemeClr val="bg1"/>
                </a:gs>
                <a:gs pos="100000">
                  <a:schemeClr val="bg2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5" name="Freeform 5"/>
            <p:cNvSpPr>
              <a:spLocks/>
            </p:cNvSpPr>
            <p:nvPr/>
          </p:nvSpPr>
          <p:spPr bwMode="ltGray">
            <a:xfrm>
              <a:off x="0" y="2735"/>
              <a:ext cx="1745" cy="1577"/>
            </a:xfrm>
            <a:custGeom>
              <a:avLst/>
              <a:gdLst/>
              <a:ahLst/>
              <a:cxnLst>
                <a:cxn ang="0">
                  <a:pos x="1640" y="1377"/>
                </a:cxn>
                <a:cxn ang="0">
                  <a:pos x="1692" y="1479"/>
                </a:cxn>
                <a:cxn ang="0">
                  <a:pos x="1732" y="1577"/>
                </a:cxn>
                <a:cxn ang="0">
                  <a:pos x="1745" y="1577"/>
                </a:cxn>
                <a:cxn ang="0">
                  <a:pos x="1703" y="1469"/>
                </a:cxn>
                <a:cxn ang="0">
                  <a:pos x="1649" y="1367"/>
                </a:cxn>
                <a:cxn ang="0">
                  <a:pos x="1535" y="1157"/>
                </a:cxn>
                <a:cxn ang="0">
                  <a:pos x="1395" y="951"/>
                </a:cxn>
                <a:cxn ang="0">
                  <a:pos x="1236" y="756"/>
                </a:cxn>
                <a:cxn ang="0">
                  <a:pos x="1061" y="582"/>
                </a:cxn>
                <a:cxn ang="0">
                  <a:pos x="876" y="426"/>
                </a:cxn>
                <a:cxn ang="0">
                  <a:pos x="672" y="294"/>
                </a:cxn>
                <a:cxn ang="0">
                  <a:pos x="455" y="174"/>
                </a:cxn>
                <a:cxn ang="0">
                  <a:pos x="234" y="78"/>
                </a:cxn>
                <a:cxn ang="0">
                  <a:pos x="0" y="0"/>
                </a:cxn>
                <a:cxn ang="0">
                  <a:pos x="0" y="12"/>
                </a:cxn>
                <a:cxn ang="0">
                  <a:pos x="222" y="89"/>
                </a:cxn>
                <a:cxn ang="0">
                  <a:pos x="446" y="185"/>
                </a:cxn>
                <a:cxn ang="0">
                  <a:pos x="662" y="305"/>
                </a:cxn>
                <a:cxn ang="0">
                  <a:pos x="866" y="437"/>
                </a:cxn>
                <a:cxn ang="0">
                  <a:pos x="1052" y="593"/>
                </a:cxn>
                <a:cxn ang="0">
                  <a:pos x="1226" y="767"/>
                </a:cxn>
                <a:cxn ang="0">
                  <a:pos x="1385" y="960"/>
                </a:cxn>
                <a:cxn ang="0">
                  <a:pos x="1526" y="1167"/>
                </a:cxn>
                <a:cxn ang="0">
                  <a:pos x="1640" y="1377"/>
                </a:cxn>
              </a:cxnLst>
              <a:rect l="0" t="0" r="r" b="b"/>
              <a:pathLst>
                <a:path w="1745" h="1577">
                  <a:moveTo>
                    <a:pt x="1640" y="1377"/>
                  </a:moveTo>
                  <a:lnTo>
                    <a:pt x="1692" y="1479"/>
                  </a:lnTo>
                  <a:lnTo>
                    <a:pt x="1732" y="1577"/>
                  </a:lnTo>
                  <a:lnTo>
                    <a:pt x="1745" y="1577"/>
                  </a:lnTo>
                  <a:lnTo>
                    <a:pt x="1703" y="1469"/>
                  </a:lnTo>
                  <a:lnTo>
                    <a:pt x="1649" y="1367"/>
                  </a:lnTo>
                  <a:lnTo>
                    <a:pt x="1535" y="1157"/>
                  </a:lnTo>
                  <a:lnTo>
                    <a:pt x="1395" y="951"/>
                  </a:lnTo>
                  <a:lnTo>
                    <a:pt x="1236" y="756"/>
                  </a:lnTo>
                  <a:lnTo>
                    <a:pt x="1061" y="582"/>
                  </a:lnTo>
                  <a:lnTo>
                    <a:pt x="876" y="426"/>
                  </a:lnTo>
                  <a:lnTo>
                    <a:pt x="672" y="294"/>
                  </a:lnTo>
                  <a:lnTo>
                    <a:pt x="455" y="174"/>
                  </a:lnTo>
                  <a:lnTo>
                    <a:pt x="234" y="78"/>
                  </a:lnTo>
                  <a:lnTo>
                    <a:pt x="0" y="0"/>
                  </a:lnTo>
                  <a:lnTo>
                    <a:pt x="0" y="12"/>
                  </a:lnTo>
                  <a:lnTo>
                    <a:pt x="222" y="89"/>
                  </a:lnTo>
                  <a:lnTo>
                    <a:pt x="446" y="185"/>
                  </a:lnTo>
                  <a:lnTo>
                    <a:pt x="662" y="305"/>
                  </a:lnTo>
                  <a:lnTo>
                    <a:pt x="866" y="437"/>
                  </a:lnTo>
                  <a:lnTo>
                    <a:pt x="1052" y="593"/>
                  </a:lnTo>
                  <a:lnTo>
                    <a:pt x="1226" y="767"/>
                  </a:lnTo>
                  <a:lnTo>
                    <a:pt x="1385" y="960"/>
                  </a:lnTo>
                  <a:lnTo>
                    <a:pt x="1526" y="1167"/>
                  </a:lnTo>
                  <a:lnTo>
                    <a:pt x="1640" y="1377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6" name="Freeform 6"/>
            <p:cNvSpPr>
              <a:spLocks/>
            </p:cNvSpPr>
            <p:nvPr/>
          </p:nvSpPr>
          <p:spPr bwMode="ltGray">
            <a:xfrm>
              <a:off x="0" y="2544"/>
              <a:ext cx="1745" cy="176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12"/>
                </a:cxn>
                <a:cxn ang="0">
                  <a:pos x="210" y="88"/>
                </a:cxn>
                <a:cxn ang="0">
                  <a:pos x="426" y="190"/>
                </a:cxn>
                <a:cxn ang="0">
                  <a:pos x="630" y="304"/>
                </a:cxn>
                <a:cxn ang="0">
                  <a:pos x="818" y="442"/>
                </a:cxn>
                <a:cxn ang="0">
                  <a:pos x="998" y="592"/>
                </a:cxn>
                <a:cxn ang="0">
                  <a:pos x="1164" y="766"/>
                </a:cxn>
                <a:cxn ang="0">
                  <a:pos x="1310" y="942"/>
                </a:cxn>
                <a:cxn ang="0">
                  <a:pos x="1454" y="1146"/>
                </a:cxn>
                <a:cxn ang="0">
                  <a:pos x="1536" y="1298"/>
                </a:cxn>
                <a:cxn ang="0">
                  <a:pos x="1614" y="1456"/>
                </a:cxn>
                <a:cxn ang="0">
                  <a:pos x="1682" y="1616"/>
                </a:cxn>
                <a:cxn ang="0">
                  <a:pos x="1733" y="1768"/>
                </a:cxn>
                <a:cxn ang="0">
                  <a:pos x="1745" y="1768"/>
                </a:cxn>
                <a:cxn ang="0">
                  <a:pos x="1691" y="1606"/>
                </a:cxn>
                <a:cxn ang="0">
                  <a:pos x="1623" y="1445"/>
                </a:cxn>
                <a:cxn ang="0">
                  <a:pos x="1547" y="1288"/>
                </a:cxn>
                <a:cxn ang="0">
                  <a:pos x="1463" y="1136"/>
                </a:cxn>
                <a:cxn ang="0">
                  <a:pos x="1320" y="932"/>
                </a:cxn>
                <a:cxn ang="0">
                  <a:pos x="1173" y="755"/>
                </a:cxn>
                <a:cxn ang="0">
                  <a:pos x="1008" y="581"/>
                </a:cxn>
                <a:cxn ang="0">
                  <a:pos x="827" y="431"/>
                </a:cxn>
                <a:cxn ang="0">
                  <a:pos x="642" y="293"/>
                </a:cxn>
                <a:cxn ang="0">
                  <a:pos x="437" y="179"/>
                </a:cxn>
                <a:cxn ang="0">
                  <a:pos x="222" y="78"/>
                </a:cxn>
                <a:cxn ang="0">
                  <a:pos x="0" y="0"/>
                </a:cxn>
                <a:cxn ang="0">
                  <a:pos x="0" y="0"/>
                </a:cxn>
              </a:cxnLst>
              <a:rect l="0" t="0" r="r" b="b"/>
              <a:pathLst>
                <a:path w="1745" h="1768">
                  <a:moveTo>
                    <a:pt x="0" y="0"/>
                  </a:moveTo>
                  <a:lnTo>
                    <a:pt x="0" y="12"/>
                  </a:lnTo>
                  <a:lnTo>
                    <a:pt x="210" y="88"/>
                  </a:lnTo>
                  <a:lnTo>
                    <a:pt x="426" y="190"/>
                  </a:lnTo>
                  <a:lnTo>
                    <a:pt x="630" y="304"/>
                  </a:lnTo>
                  <a:lnTo>
                    <a:pt x="818" y="442"/>
                  </a:lnTo>
                  <a:lnTo>
                    <a:pt x="998" y="592"/>
                  </a:lnTo>
                  <a:lnTo>
                    <a:pt x="1164" y="766"/>
                  </a:lnTo>
                  <a:lnTo>
                    <a:pt x="1310" y="942"/>
                  </a:lnTo>
                  <a:lnTo>
                    <a:pt x="1454" y="1146"/>
                  </a:lnTo>
                  <a:lnTo>
                    <a:pt x="1536" y="1298"/>
                  </a:lnTo>
                  <a:lnTo>
                    <a:pt x="1614" y="1456"/>
                  </a:lnTo>
                  <a:lnTo>
                    <a:pt x="1682" y="1616"/>
                  </a:lnTo>
                  <a:lnTo>
                    <a:pt x="1733" y="1768"/>
                  </a:lnTo>
                  <a:lnTo>
                    <a:pt x="1745" y="1768"/>
                  </a:lnTo>
                  <a:lnTo>
                    <a:pt x="1691" y="1606"/>
                  </a:lnTo>
                  <a:lnTo>
                    <a:pt x="1623" y="1445"/>
                  </a:lnTo>
                  <a:lnTo>
                    <a:pt x="1547" y="1288"/>
                  </a:lnTo>
                  <a:lnTo>
                    <a:pt x="1463" y="1136"/>
                  </a:lnTo>
                  <a:lnTo>
                    <a:pt x="1320" y="932"/>
                  </a:lnTo>
                  <a:lnTo>
                    <a:pt x="1173" y="755"/>
                  </a:lnTo>
                  <a:lnTo>
                    <a:pt x="1008" y="581"/>
                  </a:lnTo>
                  <a:lnTo>
                    <a:pt x="827" y="431"/>
                  </a:lnTo>
                  <a:lnTo>
                    <a:pt x="642" y="293"/>
                  </a:lnTo>
                  <a:lnTo>
                    <a:pt x="437" y="179"/>
                  </a:lnTo>
                  <a:lnTo>
                    <a:pt x="222" y="7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5000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337927" name="Oval 7"/>
            <p:cNvSpPr>
              <a:spLocks noChangeArrowheads="1"/>
            </p:cNvSpPr>
            <p:nvPr/>
          </p:nvSpPr>
          <p:spPr bwMode="ltGray">
            <a:xfrm>
              <a:off x="209" y="2784"/>
              <a:ext cx="86" cy="86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8" name="Oval 8"/>
            <p:cNvSpPr>
              <a:spLocks noChangeArrowheads="1"/>
            </p:cNvSpPr>
            <p:nvPr/>
          </p:nvSpPr>
          <p:spPr bwMode="ltGray">
            <a:xfrm>
              <a:off x="1536" y="3884"/>
              <a:ext cx="92" cy="92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27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37929" name="Oval 9"/>
            <p:cNvSpPr>
              <a:spLocks noChangeArrowheads="1"/>
            </p:cNvSpPr>
            <p:nvPr/>
          </p:nvSpPr>
          <p:spPr bwMode="ltGray">
            <a:xfrm>
              <a:off x="791" y="2723"/>
              <a:ext cx="121" cy="121"/>
            </a:xfrm>
            <a:prstGeom prst="ellipse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189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37930" name="Rectangle 10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277814"/>
            <a:ext cx="109728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31" name="Rectangle 1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1"/>
            <a:ext cx="109728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37932" name="Rectangle 12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3" name="Rectangle 13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8400"/>
            <a:ext cx="3860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33793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8400"/>
            <a:ext cx="2844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10199"/>
                  </a:outerShdw>
                </a:effectLst>
              </a:defRPr>
            </a:lvl1pPr>
          </a:lstStyle>
          <a:p>
            <a:fld id="{A1BD7465-F070-4BB3-AB66-8652F856D04D}" type="slidenum">
              <a:rPr lang="en-US"/>
              <a:pPr/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FFFFFF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75000"/>
        <a:buFont typeface="Wingdings" pitchFamily="2" charset="2"/>
        <a:buChar char="l"/>
        <a:defRPr sz="32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l"/>
        <a:defRPr sz="28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itchFamily="2" charset="2"/>
        <a:buChar char="l"/>
        <a:defRPr sz="24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75000"/>
        <a:buFont typeface="Wingdings" pitchFamily="2" charset="2"/>
        <a:buChar char="l"/>
        <a:defRPr sz="2000">
          <a:solidFill>
            <a:schemeClr val="tx1"/>
          </a:solidFill>
          <a:effectLst>
            <a:outerShdw blurRad="38100" dist="38100" dir="2700000" algn="tl">
              <a:srgbClr val="010199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community.schemewiki.org/?object-oriented-programming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5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09800" y="533400"/>
            <a:ext cx="7772400" cy="1555750"/>
          </a:xfrm>
        </p:spPr>
        <p:txBody>
          <a:bodyPr/>
          <a:lstStyle/>
          <a:p>
            <a:r>
              <a:rPr lang="en-US" sz="6000" dirty="0"/>
              <a:t>CSSE 304 Day 9</a:t>
            </a:r>
          </a:p>
        </p:txBody>
      </p:sp>
      <p:sp>
        <p:nvSpPr>
          <p:cNvPr id="3635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3000" y="2089150"/>
            <a:ext cx="9144000" cy="3124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400" dirty="0"/>
              <a:t>Two A6/A7 solutions</a:t>
            </a:r>
          </a:p>
          <a:p>
            <a:pPr>
              <a:lnSpc>
                <a:spcPct val="90000"/>
              </a:lnSpc>
            </a:pPr>
            <a:r>
              <a:rPr lang="en-US" sz="4400" dirty="0"/>
              <a:t>"OOP" in Scheme?</a:t>
            </a:r>
          </a:p>
          <a:p>
            <a:pPr>
              <a:lnSpc>
                <a:spcPct val="90000"/>
              </a:lnSpc>
            </a:pPr>
            <a:r>
              <a:rPr lang="en-US" sz="4400" dirty="0"/>
              <a:t>ArrayList exercise</a:t>
            </a:r>
            <a:br>
              <a:rPr lang="en-US" sz="4400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Live coding today!</a:t>
            </a:r>
            <a:br>
              <a:rPr lang="en-US" dirty="0"/>
            </a:br>
            <a:r>
              <a:rPr lang="en-US" dirty="0"/>
              <a:t>You may want to get the starting code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live-in-class/Day09-array-list</a:t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62001"/>
            <a:ext cx="10744200" cy="4835525"/>
          </a:xfrm>
        </p:spPr>
        <p:txBody>
          <a:bodyPr/>
          <a:lstStyle/>
          <a:p>
            <a:r>
              <a:rPr lang="en-US" sz="2800" dirty="0"/>
              <a:t>You will implement another class, </a:t>
            </a:r>
            <a:r>
              <a:rPr lang="en-US" sz="28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800" dirty="0">
                <a:effectLst/>
              </a:rPr>
              <a:t>. </a:t>
            </a:r>
            <a:r>
              <a:rPr lang="en-US" sz="2800" dirty="0"/>
              <a:t>Your procedure, given an s-list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, will make an iterator "object" that iterates the symbols in </a:t>
            </a:r>
            <a:r>
              <a:rPr lang="en-US" sz="28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800" dirty="0"/>
              <a:t>.</a:t>
            </a:r>
          </a:p>
          <a:p>
            <a:r>
              <a:rPr lang="en-US" sz="2800" dirty="0"/>
              <a:t>An easy way to implement this?  Good idea?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9139" y="2743200"/>
            <a:ext cx="8930261" cy="4068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3238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-152400"/>
            <a:ext cx="8229600" cy="11398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4000" dirty="0"/>
              <a:t>HW 8 Preview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762001"/>
            <a:ext cx="11201400" cy="483552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You will use this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stack</a:t>
            </a:r>
            <a:r>
              <a:rPr lang="en-US" sz="2400" dirty="0"/>
              <a:t> "class" as a helper procedure in your implementation of another class,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slist-leaf-iterator</a:t>
            </a:r>
            <a:r>
              <a:rPr lang="en-US" sz="2400" dirty="0">
                <a:effectLst/>
              </a:rPr>
              <a:t>. </a:t>
            </a:r>
            <a:r>
              <a:rPr lang="en-US" sz="2400" dirty="0"/>
              <a:t>Your procedure,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make-</a:t>
            </a:r>
            <a:r>
              <a:rPr lang="en-US" sz="2400" b="1" dirty="0" err="1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slist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-leaf-iterator</a:t>
            </a:r>
            <a:r>
              <a:rPr lang="en-US" sz="2400" dirty="0"/>
              <a:t>, given an s-list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, will make an iterator "object" for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</a:t>
            </a:r>
            <a:r>
              <a:rPr lang="en-US" sz="2400" dirty="0"/>
              <a:t>. 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Why is the "easy" approach from the last slide inefficient?</a:t>
            </a:r>
            <a:br>
              <a:rPr lang="en-US" sz="2400" dirty="0"/>
            </a:br>
            <a:r>
              <a:rPr lang="en-US" sz="2400" dirty="0"/>
              <a:t>Think of an s-list with tens of thousands of symbols.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In the HW problem, your iterator procedures are not allowed to traverse more of the tree than is required for the </a:t>
            </a:r>
            <a:r>
              <a:rPr lang="en-US" sz="2400" b="1" dirty="0">
                <a:solidFill>
                  <a:srgbClr val="FFFF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'next</a:t>
            </a:r>
            <a:r>
              <a:rPr lang="en-US" sz="2400" dirty="0"/>
              <a:t> calls that actually happen.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That's where a stack object comes in.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Can be similar to the preorder iterator in Weiss*, Chapter 18.</a:t>
            </a:r>
          </a:p>
          <a:p>
            <a:pPr lvl="1">
              <a:spcAft>
                <a:spcPts val="1200"/>
              </a:spcAft>
            </a:pPr>
            <a:r>
              <a:rPr lang="en-US" sz="2000" dirty="0"/>
              <a:t>* Data Structures and Problem Solving Using Java</a:t>
            </a:r>
          </a:p>
          <a:p>
            <a:pPr>
              <a:spcAft>
                <a:spcPts val="1200"/>
              </a:spcAft>
            </a:pPr>
            <a:r>
              <a:rPr lang="en-US" sz="2400" dirty="0"/>
              <a:t>But the code will be simpler than Weiss’s because Scheme notation is simpler.</a:t>
            </a:r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80084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>
          <a:xfrm>
            <a:off x="1981200" y="277813"/>
            <a:ext cx="8229600" cy="488950"/>
          </a:xfrm>
        </p:spPr>
        <p:txBody>
          <a:bodyPr/>
          <a:lstStyle/>
          <a:p>
            <a:r>
              <a:rPr lang="en-US" sz="4000" b="1"/>
              <a:t>Interlude</a:t>
            </a:r>
            <a:endParaRPr lang="en-US" sz="4000"/>
          </a:p>
        </p:txBody>
      </p:sp>
      <p:pic>
        <p:nvPicPr>
          <p:cNvPr id="423939" name="Picture 3" descr="recursion-psychiatrist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>
          <a:xfrm>
            <a:off x="3295651" y="990600"/>
            <a:ext cx="5146675" cy="5867400"/>
          </a:xfrm>
          <a:noFill/>
          <a:ln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87B53D-BE8B-4A8B-9CB3-BC5A7A75B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-152400"/>
            <a:ext cx="10972800" cy="1139825"/>
          </a:xfrm>
        </p:spPr>
        <p:txBody>
          <a:bodyPr/>
          <a:lstStyle/>
          <a:p>
            <a:r>
              <a:rPr lang="en-US" dirty="0"/>
              <a:t>An “ArrayList”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67E5F-D3A5-434E-A0B1-A214428541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803275"/>
            <a:ext cx="10972800" cy="4530725"/>
          </a:xfrm>
        </p:spPr>
        <p:txBody>
          <a:bodyPr/>
          <a:lstStyle/>
          <a:p>
            <a:r>
              <a:rPr lang="en-US" dirty="0"/>
              <a:t>Let’s make a class that has some of the functionality of the Java ArrayList class.</a:t>
            </a:r>
          </a:p>
          <a:p>
            <a:r>
              <a:rPr lang="en-US" dirty="0"/>
              <a:t>For starters: implement constructor, (add obj), (add obj n)</a:t>
            </a:r>
          </a:p>
          <a:p>
            <a:r>
              <a:rPr lang="en-US" dirty="0"/>
              <a:t>Needed fields?             Initial values? </a:t>
            </a:r>
            <a:br>
              <a:rPr lang="en-US" dirty="0"/>
            </a:br>
            <a:endParaRPr lang="en-US" dirty="0"/>
          </a:p>
          <a:p>
            <a:r>
              <a:rPr lang="en-US" dirty="0"/>
              <a:t>What to do when there’s no </a:t>
            </a:r>
            <a:br>
              <a:rPr lang="en-US" dirty="0"/>
            </a:br>
            <a:r>
              <a:rPr lang="en-US" dirty="0"/>
              <a:t>room to add another object?</a:t>
            </a:r>
          </a:p>
          <a:p>
            <a:r>
              <a:rPr lang="en-US" dirty="0"/>
              <a:t>Let’s write some code!              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E8D73A-053D-4846-834C-DF3D157644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3342" y="4800600"/>
            <a:ext cx="6754469" cy="1939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242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3423C-B1E1-4A60-A212-F75B955B1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Scheme-a-thon is Done!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5C66F-5979-449D-ACE3-7C39EB3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00201"/>
            <a:ext cx="11658600" cy="4530725"/>
          </a:xfrm>
        </p:spPr>
        <p:txBody>
          <a:bodyPr/>
          <a:lstStyle/>
          <a:p>
            <a:r>
              <a:rPr lang="en-US" dirty="0"/>
              <a:t>Congratulations.  You made it through!</a:t>
            </a:r>
          </a:p>
          <a:p>
            <a:r>
              <a:rPr lang="en-US" b="1" dirty="0">
                <a:solidFill>
                  <a:srgbClr val="FFFF00"/>
                </a:solidFill>
              </a:rPr>
              <a:t>3 assignments this week </a:t>
            </a:r>
            <a:r>
              <a:rPr lang="en-US" dirty="0"/>
              <a:t>(7b today, 8 Wednesday, 9 Friday)</a:t>
            </a:r>
          </a:p>
          <a:p>
            <a:r>
              <a:rPr lang="en-US" b="1" dirty="0">
                <a:solidFill>
                  <a:srgbClr val="FFFF00"/>
                </a:solidFill>
              </a:rPr>
              <a:t>1 week 4 </a:t>
            </a:r>
            <a:r>
              <a:rPr lang="en-US" dirty="0"/>
              <a:t>(A10 due after the break, Thursday January 8)</a:t>
            </a:r>
          </a:p>
          <a:p>
            <a:r>
              <a:rPr lang="en-US" b="1" dirty="0">
                <a:solidFill>
                  <a:srgbClr val="FFFF00"/>
                </a:solidFill>
              </a:rPr>
              <a:t>3 week 5 </a:t>
            </a:r>
            <a:r>
              <a:rPr lang="en-US" dirty="0"/>
              <a:t>(A11a, A11b (team) , A12 (written, no code)</a:t>
            </a:r>
          </a:p>
          <a:p>
            <a:r>
              <a:rPr lang="en-US" b="1" dirty="0">
                <a:solidFill>
                  <a:srgbClr val="FFFF00"/>
                </a:solidFill>
              </a:rPr>
              <a:t>2 week 6 </a:t>
            </a:r>
            <a:r>
              <a:rPr lang="en-US" dirty="0"/>
              <a:t>(A13 (team), A14 (team)</a:t>
            </a:r>
          </a:p>
          <a:p>
            <a:r>
              <a:rPr lang="en-US" b="1" dirty="0">
                <a:solidFill>
                  <a:srgbClr val="FFFF00"/>
                </a:solidFill>
              </a:rPr>
              <a:t>2 week 7 </a:t>
            </a:r>
            <a:r>
              <a:rPr lang="en-US" dirty="0"/>
              <a:t>(A15, A16 (team))</a:t>
            </a:r>
          </a:p>
          <a:p>
            <a:r>
              <a:rPr lang="en-US" b="1" dirty="0">
                <a:solidFill>
                  <a:srgbClr val="FFFF00"/>
                </a:solidFill>
              </a:rPr>
              <a:t>1 week 8  </a:t>
            </a:r>
            <a:r>
              <a:rPr lang="en-US" dirty="0"/>
              <a:t>(A17a (team))</a:t>
            </a:r>
          </a:p>
          <a:p>
            <a:r>
              <a:rPr lang="en-US" b="1" dirty="0">
                <a:solidFill>
                  <a:srgbClr val="FFFF00"/>
                </a:solidFill>
              </a:rPr>
              <a:t>2 week 9  </a:t>
            </a:r>
            <a:r>
              <a:rPr lang="en-US" dirty="0"/>
              <a:t>(A17b (team), A18a (team))</a:t>
            </a:r>
          </a:p>
          <a:p>
            <a:r>
              <a:rPr lang="en-US" b="1" dirty="0">
                <a:solidFill>
                  <a:srgbClr val="FFFF00"/>
                </a:solidFill>
              </a:rPr>
              <a:t>2 week 10 </a:t>
            </a:r>
            <a:r>
              <a:rPr lang="en-US" dirty="0"/>
              <a:t>(A18b (team), A 19</a:t>
            </a:r>
          </a:p>
        </p:txBody>
      </p:sp>
    </p:spTree>
    <p:extLst>
      <p:ext uri="{BB962C8B-B14F-4D97-AF65-F5344CB8AC3E}">
        <p14:creationId xmlns:p14="http://schemas.microsoft.com/office/powerpoint/2010/main" val="2671200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82AA9-AED1-4E2D-B728-841E8031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group-by-n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B58BB-620B-424E-A57C-E432801D9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8518B5-8BC6-4367-B7E0-C175942C3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417638"/>
            <a:ext cx="8534400" cy="5419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037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37CA0-0B5A-484B-A90B-DE5BDF9FB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qsort</a:t>
            </a:r>
            <a:r>
              <a:rPr lang="en-US" dirty="0"/>
              <a:t> solution (</a:t>
            </a:r>
            <a:r>
              <a:rPr lang="en-US" dirty="0" err="1"/>
              <a:t>Swi</a:t>
            </a:r>
            <a:r>
              <a:rPr lang="en-US" dirty="0"/>
              <a:t> </a:t>
            </a:r>
            <a:r>
              <a:rPr lang="en-US" dirty="0" err="1"/>
              <a:t>Bhanghi</a:t>
            </a:r>
            <a:r>
              <a:rPr lang="en-US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F6BA47-158C-47D4-AC85-3BA8CF118C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7400" y="1825624"/>
            <a:ext cx="9131778" cy="475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290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057400" y="4406901"/>
            <a:ext cx="8077200" cy="1362075"/>
          </a:xfrm>
        </p:spPr>
        <p:txBody>
          <a:bodyPr/>
          <a:lstStyle/>
          <a:p>
            <a:r>
              <a:rPr lang="en-US" dirty="0"/>
              <a:t>How might we do OOP IN SCHEME, using only things that we have seen so far?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2246313" y="2286001"/>
            <a:ext cx="7772400" cy="1500187"/>
          </a:xfrm>
        </p:spPr>
        <p:txBody>
          <a:bodyPr/>
          <a:lstStyle/>
          <a:p>
            <a:r>
              <a:rPr lang="en-US" sz="2800" dirty="0"/>
              <a:t>          Constructing objects</a:t>
            </a:r>
          </a:p>
          <a:p>
            <a:r>
              <a:rPr lang="en-US" sz="2800" dirty="0"/>
              <a:t>                                "fields"</a:t>
            </a:r>
          </a:p>
          <a:p>
            <a:r>
              <a:rPr lang="en-US" sz="2800" dirty="0"/>
              <a:t>                                "methods"</a:t>
            </a:r>
          </a:p>
          <a:p>
            <a:r>
              <a:rPr lang="en-US" sz="2800" dirty="0"/>
              <a:t>                                 method arguments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381128" y="457200"/>
            <a:ext cx="76962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linkClick r:id="rId2"/>
              </a:rPr>
              <a:t>http://community.schemewiki.org/?object-oriented-programming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4424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0"/>
            <a:ext cx="7772400" cy="1066800"/>
          </a:xfrm>
        </p:spPr>
        <p:txBody>
          <a:bodyPr/>
          <a:lstStyle/>
          <a:p>
            <a:r>
              <a:rPr lang="en-US" dirty="0"/>
              <a:t>"OO Programming" in Scheme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990600"/>
            <a:ext cx="7772400" cy="4953000"/>
          </a:xfrm>
        </p:spPr>
        <p:txBody>
          <a:bodyPr/>
          <a:lstStyle/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We need to find a way to encapsulate "fields" and "methods", so that fields can only be accessed/changed by using the methods.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We can represent an object by a _____.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"Fields" are persistent local variables.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A "method name" is the first argument to the "object" procedure</a:t>
            </a:r>
          </a:p>
          <a:p>
            <a:pPr>
              <a:lnSpc>
                <a:spcPct val="95000"/>
              </a:lnSpc>
              <a:spcBef>
                <a:spcPts val="1500"/>
              </a:spcBef>
            </a:pPr>
            <a:r>
              <a:rPr lang="en-US" dirty="0"/>
              <a:t> "method arguments" are the other arguments to the procedure.</a:t>
            </a:r>
          </a:p>
        </p:txBody>
      </p:sp>
    </p:spTree>
    <p:extLst>
      <p:ext uri="{BB962C8B-B14F-4D97-AF65-F5344CB8AC3E}">
        <p14:creationId xmlns:p14="http://schemas.microsoft.com/office/powerpoint/2010/main" val="2034146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0"/>
            <a:ext cx="4419600" cy="5943600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&gt; (define s1 (make-stack))</a:t>
            </a:r>
          </a:p>
          <a:p>
            <a:pPr marL="0" indent="0">
              <a:buNone/>
            </a:pPr>
            <a:r>
              <a:rPr lang="en-US" sz="2600" dirty="0"/>
              <a:t>&gt; (define s2 (make-stack))</a:t>
            </a:r>
            <a:br>
              <a:rPr lang="en-US" sz="2600" dirty="0"/>
            </a:br>
            <a:r>
              <a:rPr lang="en-US" sz="2600" dirty="0"/>
              <a:t>&gt; (s1 'push 'a)</a:t>
            </a:r>
          </a:p>
          <a:p>
            <a:pPr marL="0" indent="0">
              <a:buNone/>
            </a:pPr>
            <a:r>
              <a:rPr lang="en-US" sz="2600" dirty="0"/>
              <a:t>&gt; (s2 'push 'z)</a:t>
            </a:r>
          </a:p>
          <a:p>
            <a:pPr marL="0" indent="0">
              <a:buNone/>
            </a:pPr>
            <a:r>
              <a:rPr lang="en-US" sz="2600" dirty="0"/>
              <a:t>&gt; (s1 'push 'b)</a:t>
            </a:r>
          </a:p>
          <a:p>
            <a:pPr marL="0" indent="0">
              <a:buNone/>
            </a:pPr>
            <a:r>
              <a:rPr lang="en-US" sz="2600" dirty="0"/>
              <a:t>&gt; (s1 'pop)</a:t>
            </a:r>
          </a:p>
          <a:p>
            <a:pPr marL="0" indent="0">
              <a:buNone/>
            </a:pPr>
            <a:r>
              <a:rPr lang="en-US" sz="2600" dirty="0"/>
              <a:t>b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(s1 'empty?)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600" dirty="0"/>
              <a:t>#f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sz="26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477000" y="1"/>
            <a:ext cx="4038600" cy="4530725"/>
          </a:xfrm>
        </p:spPr>
        <p:txBody>
          <a:bodyPr/>
          <a:lstStyle/>
          <a:p>
            <a:pPr marL="0" indent="0">
              <a:buNone/>
            </a:pPr>
            <a:r>
              <a:rPr lang="en-US" sz="2600" dirty="0"/>
              <a:t>&gt; (s2 'push (s1 'pop))</a:t>
            </a:r>
          </a:p>
          <a:p>
            <a:pPr marL="0" indent="0">
              <a:buNone/>
            </a:pPr>
            <a:r>
              <a:rPr lang="en-US" sz="2600" dirty="0"/>
              <a:t>&gt; (s1 'empty?)</a:t>
            </a:r>
          </a:p>
          <a:p>
            <a:pPr marL="0" indent="0">
              <a:buNone/>
            </a:pPr>
            <a:r>
              <a:rPr lang="en-US" sz="2600" dirty="0"/>
              <a:t>#t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a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z</a:t>
            </a:r>
          </a:p>
          <a:p>
            <a:pPr marL="0" indent="0">
              <a:buNone/>
            </a:pPr>
            <a:r>
              <a:rPr lang="en-US" sz="2600" dirty="0"/>
              <a:t>&gt; (s2 'pop)</a:t>
            </a:r>
          </a:p>
          <a:p>
            <a:pPr marL="0" indent="0">
              <a:buNone/>
            </a:pPr>
            <a:r>
              <a:rPr lang="en-US" sz="2600" dirty="0"/>
              <a:t>Exception in car: () is not a pair</a:t>
            </a:r>
          </a:p>
          <a:p>
            <a:pPr marL="0" indent="0">
              <a:buNone/>
            </a:pPr>
            <a:r>
              <a:rPr lang="en-US" sz="2600" dirty="0"/>
              <a:t>&gt; 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5562600" y="228600"/>
            <a:ext cx="0" cy="5867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1816826" y="4431001"/>
            <a:ext cx="30480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F10000"/>
                </a:solidFill>
              </a:rPr>
              <a:t>Transcript that  illustrates  the use of the stack "class"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9041674" y="4677223"/>
            <a:ext cx="2667000" cy="1569660"/>
          </a:xfrm>
          <a:prstGeom prst="rect">
            <a:avLst/>
          </a:prstGeom>
          <a:solidFill>
            <a:srgbClr val="F10000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A better error message would be a nice improvement here</a:t>
            </a:r>
          </a:p>
        </p:txBody>
      </p:sp>
    </p:spTree>
    <p:extLst>
      <p:ext uri="{BB962C8B-B14F-4D97-AF65-F5344CB8AC3E}">
        <p14:creationId xmlns:p14="http://schemas.microsoft.com/office/powerpoint/2010/main" val="368076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066800"/>
          </a:xfrm>
        </p:spPr>
        <p:txBody>
          <a:bodyPr/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76400" y="1345152"/>
            <a:ext cx="5589070" cy="54414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7467600" y="3770056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1519298"/>
            <a:ext cx="2895600" cy="243143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FFFF00"/>
                </a:solidFill>
              </a:rPr>
              <a:t>The car of the </a:t>
            </a:r>
            <a:r>
              <a:rPr lang="en-US" sz="3200" b="1" dirty="0" err="1">
                <a:solidFill>
                  <a:srgbClr val="FFFF00"/>
                </a:solidFill>
              </a:rPr>
              <a:t>stk</a:t>
            </a:r>
            <a:r>
              <a:rPr lang="en-US" sz="3200" dirty="0">
                <a:solidFill>
                  <a:srgbClr val="FFFF00"/>
                </a:solidFill>
              </a:rPr>
              <a:t> list contains the top of the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3642" y="3998656"/>
            <a:ext cx="2879558" cy="25545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code contains a subtle error.  Can you see what it is?</a:t>
            </a:r>
          </a:p>
        </p:txBody>
      </p:sp>
    </p:spTree>
    <p:extLst>
      <p:ext uri="{BB962C8B-B14F-4D97-AF65-F5344CB8AC3E}">
        <p14:creationId xmlns:p14="http://schemas.microsoft.com/office/powerpoint/2010/main" val="43547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514" name="Rectangle 2"/>
          <p:cNvSpPr>
            <a:spLocks noGrp="1" noChangeArrowheads="1"/>
          </p:cNvSpPr>
          <p:nvPr>
            <p:ph type="title"/>
          </p:nvPr>
        </p:nvSpPr>
        <p:spPr>
          <a:xfrm>
            <a:off x="1828800" y="152400"/>
            <a:ext cx="8382000" cy="1066800"/>
          </a:xfrm>
        </p:spPr>
        <p:txBody>
          <a:bodyPr/>
          <a:lstStyle/>
          <a:p>
            <a:r>
              <a:rPr lang="en-US" sz="4000" dirty="0"/>
              <a:t>Encapsulation: Creating "objects" in a mostly functional language</a:t>
            </a:r>
          </a:p>
        </p:txBody>
      </p:sp>
      <p:pic>
        <p:nvPicPr>
          <p:cNvPr id="57651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55270" y="1519298"/>
            <a:ext cx="54102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76517" name="Text Box 5"/>
          <p:cNvSpPr txBox="1">
            <a:spLocks noChangeArrowheads="1"/>
          </p:cNvSpPr>
          <p:nvPr/>
        </p:nvSpPr>
        <p:spPr bwMode="auto">
          <a:xfrm>
            <a:off x="7467600" y="3770056"/>
            <a:ext cx="28956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3200" dirty="0">
                <a:solidFill>
                  <a:schemeClr val="bg1"/>
                </a:solidFill>
              </a:rPr>
              <a:t>What is the problem with this code?</a:t>
            </a:r>
            <a:br>
              <a:rPr lang="en-US" sz="3200" dirty="0">
                <a:solidFill>
                  <a:schemeClr val="bg1"/>
                </a:solidFill>
              </a:rPr>
            </a:b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dirty="0">
                <a:solidFill>
                  <a:schemeClr val="bg1"/>
                </a:solidFill>
              </a:rPr>
              <a:t>How to fix it?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67600" y="1519298"/>
            <a:ext cx="2895600" cy="243143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95000"/>
              </a:lnSpc>
            </a:pPr>
            <a:r>
              <a:rPr lang="en-US" sz="3200" dirty="0">
                <a:solidFill>
                  <a:srgbClr val="FFFF00"/>
                </a:solidFill>
              </a:rPr>
              <a:t>The car of the </a:t>
            </a:r>
            <a:r>
              <a:rPr lang="en-US" sz="3200" b="1" dirty="0" err="1">
                <a:solidFill>
                  <a:srgbClr val="FFFF00"/>
                </a:solidFill>
              </a:rPr>
              <a:t>stk</a:t>
            </a:r>
            <a:r>
              <a:rPr lang="en-US" sz="3200" dirty="0">
                <a:solidFill>
                  <a:srgbClr val="FFFF00"/>
                </a:solidFill>
              </a:rPr>
              <a:t> list contains the top of the stack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483642" y="3998656"/>
            <a:ext cx="2879558" cy="2554545"/>
          </a:xfrm>
          <a:prstGeom prst="rect">
            <a:avLst/>
          </a:prstGeom>
          <a:noFill/>
          <a:ln w="25400">
            <a:solidFill>
              <a:srgbClr val="FFFF00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This code contains a subtle error.  Can you see what it is?</a:t>
            </a:r>
          </a:p>
        </p:txBody>
      </p:sp>
      <p:sp>
        <p:nvSpPr>
          <p:cNvPr id="2" name="Curved Left Arrow 1"/>
          <p:cNvSpPr/>
          <p:nvPr/>
        </p:nvSpPr>
        <p:spPr bwMode="auto">
          <a:xfrm>
            <a:off x="5334000" y="2209800"/>
            <a:ext cx="381000" cy="457200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867400" y="1976735"/>
            <a:ext cx="1371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Reverse these two code lines </a:t>
            </a:r>
          </a:p>
        </p:txBody>
      </p:sp>
    </p:spTree>
    <p:extLst>
      <p:ext uri="{BB962C8B-B14F-4D97-AF65-F5344CB8AC3E}">
        <p14:creationId xmlns:p14="http://schemas.microsoft.com/office/powerpoint/2010/main" val="2171866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6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6517" grpId="0"/>
    </p:bldLst>
  </p:timing>
</p:sld>
</file>

<file path=ppt/theme/theme1.xml><?xml version="1.0" encoding="utf-8"?>
<a:theme xmlns:a="http://schemas.openxmlformats.org/drawingml/2006/main" name="Orbit">
  <a:themeElements>
    <a:clrScheme name="Orbit 1">
      <a:dk1>
        <a:srgbClr val="010199"/>
      </a:dk1>
      <a:lt1>
        <a:srgbClr val="FFFFFF"/>
      </a:lt1>
      <a:dk2>
        <a:srgbClr val="000000"/>
      </a:dk2>
      <a:lt2>
        <a:srgbClr val="B2B2B2"/>
      </a:lt2>
      <a:accent1>
        <a:srgbClr val="3399FF"/>
      </a:accent1>
      <a:accent2>
        <a:srgbClr val="666699"/>
      </a:accent2>
      <a:accent3>
        <a:srgbClr val="AAAAAA"/>
      </a:accent3>
      <a:accent4>
        <a:srgbClr val="DADADA"/>
      </a:accent4>
      <a:accent5>
        <a:srgbClr val="ADCAFF"/>
      </a:accent5>
      <a:accent6>
        <a:srgbClr val="5C5C8A"/>
      </a:accent6>
      <a:hlink>
        <a:srgbClr val="FFFFCC"/>
      </a:hlink>
      <a:folHlink>
        <a:srgbClr val="FFCC66"/>
      </a:folHlink>
    </a:clrScheme>
    <a:fontScheme name="Orbi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Orbit 1">
        <a:dk1>
          <a:srgbClr val="010199"/>
        </a:dk1>
        <a:lt1>
          <a:srgbClr val="FFFFFF"/>
        </a:lt1>
        <a:dk2>
          <a:srgbClr val="000000"/>
        </a:dk2>
        <a:lt2>
          <a:srgbClr val="B2B2B2"/>
        </a:lt2>
        <a:accent1>
          <a:srgbClr val="3399FF"/>
        </a:accent1>
        <a:accent2>
          <a:srgbClr val="666699"/>
        </a:accent2>
        <a:accent3>
          <a:srgbClr val="AAAAAA"/>
        </a:accent3>
        <a:accent4>
          <a:srgbClr val="DADADA"/>
        </a:accent4>
        <a:accent5>
          <a:srgbClr val="ADCAFF"/>
        </a:accent5>
        <a:accent6>
          <a:srgbClr val="5C5C8A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2">
        <a:dk1>
          <a:srgbClr val="008000"/>
        </a:dk1>
        <a:lt1>
          <a:srgbClr val="FFFFFF"/>
        </a:lt1>
        <a:dk2>
          <a:srgbClr val="003300"/>
        </a:dk2>
        <a:lt2>
          <a:srgbClr val="C0C0C0"/>
        </a:lt2>
        <a:accent1>
          <a:srgbClr val="99CC00"/>
        </a:accent1>
        <a:accent2>
          <a:srgbClr val="527C3A"/>
        </a:accent2>
        <a:accent3>
          <a:srgbClr val="AAADAA"/>
        </a:accent3>
        <a:accent4>
          <a:srgbClr val="DADADA"/>
        </a:accent4>
        <a:accent5>
          <a:srgbClr val="CAE2AA"/>
        </a:accent5>
        <a:accent6>
          <a:srgbClr val="497034"/>
        </a:accent6>
        <a:hlink>
          <a:srgbClr val="33CC33"/>
        </a:hlink>
        <a:folHlink>
          <a:srgbClr val="C1FF8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3">
        <a:dk1>
          <a:srgbClr val="000066"/>
        </a:dk1>
        <a:lt1>
          <a:srgbClr val="FFFFFF"/>
        </a:lt1>
        <a:dk2>
          <a:srgbClr val="000099"/>
        </a:dk2>
        <a:lt2>
          <a:srgbClr val="9FBFFF"/>
        </a:lt2>
        <a:accent1>
          <a:srgbClr val="0099CC"/>
        </a:accent1>
        <a:accent2>
          <a:srgbClr val="00CC66"/>
        </a:accent2>
        <a:accent3>
          <a:srgbClr val="AAAACA"/>
        </a:accent3>
        <a:accent4>
          <a:srgbClr val="DADADA"/>
        </a:accent4>
        <a:accent5>
          <a:srgbClr val="AACAE2"/>
        </a:accent5>
        <a:accent6>
          <a:srgbClr val="00B95C"/>
        </a:accent6>
        <a:hlink>
          <a:srgbClr val="00FFFF"/>
        </a:hlink>
        <a:folHlink>
          <a:srgbClr val="CDE6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4">
        <a:dk1>
          <a:srgbClr val="00ACA8"/>
        </a:dk1>
        <a:lt1>
          <a:srgbClr val="FFFFFF"/>
        </a:lt1>
        <a:dk2>
          <a:srgbClr val="006666"/>
        </a:dk2>
        <a:lt2>
          <a:srgbClr val="FFFF99"/>
        </a:lt2>
        <a:accent1>
          <a:srgbClr val="0099CC"/>
        </a:accent1>
        <a:accent2>
          <a:srgbClr val="6D6FC7"/>
        </a:accent2>
        <a:accent3>
          <a:srgbClr val="AAB8B8"/>
        </a:accent3>
        <a:accent4>
          <a:srgbClr val="DADADA"/>
        </a:accent4>
        <a:accent5>
          <a:srgbClr val="AACAE2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5">
        <a:dk1>
          <a:srgbClr val="BA0023"/>
        </a:dk1>
        <a:lt1>
          <a:srgbClr val="FFFFFF"/>
        </a:lt1>
        <a:dk2>
          <a:srgbClr val="800000"/>
        </a:dk2>
        <a:lt2>
          <a:srgbClr val="FFFF99"/>
        </a:lt2>
        <a:accent1>
          <a:srgbClr val="FF6600"/>
        </a:accent1>
        <a:accent2>
          <a:srgbClr val="C5543D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B24B36"/>
        </a:accent6>
        <a:hlink>
          <a:srgbClr val="FFFF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6">
        <a:dk1>
          <a:srgbClr val="6D776E"/>
        </a:dk1>
        <a:lt1>
          <a:srgbClr val="FFFFFF"/>
        </a:lt1>
        <a:dk2>
          <a:srgbClr val="575863"/>
        </a:dk2>
        <a:lt2>
          <a:srgbClr val="DDDDDD"/>
        </a:lt2>
        <a:accent1>
          <a:srgbClr val="0099CC"/>
        </a:accent1>
        <a:accent2>
          <a:srgbClr val="939EA9"/>
        </a:accent2>
        <a:accent3>
          <a:srgbClr val="B4B4B7"/>
        </a:accent3>
        <a:accent4>
          <a:srgbClr val="DADADA"/>
        </a:accent4>
        <a:accent5>
          <a:srgbClr val="AACAE2"/>
        </a:accent5>
        <a:accent6>
          <a:srgbClr val="858F99"/>
        </a:accent6>
        <a:hlink>
          <a:srgbClr val="FFCC00"/>
        </a:hlink>
        <a:folHlink>
          <a:srgbClr val="BD894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7">
        <a:dk1>
          <a:srgbClr val="A28A84"/>
        </a:dk1>
        <a:lt1>
          <a:srgbClr val="FFFFFF"/>
        </a:lt1>
        <a:dk2>
          <a:srgbClr val="765E58"/>
        </a:dk2>
        <a:lt2>
          <a:srgbClr val="DDDDDD"/>
        </a:lt2>
        <a:accent1>
          <a:srgbClr val="CC6600"/>
        </a:accent1>
        <a:accent2>
          <a:srgbClr val="CC9900"/>
        </a:accent2>
        <a:accent3>
          <a:srgbClr val="BDB6B4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FFCC00"/>
        </a:hlink>
        <a:folHlink>
          <a:srgbClr val="FFFFB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bit 8">
        <a:dk1>
          <a:srgbClr val="000000"/>
        </a:dk1>
        <a:lt1>
          <a:srgbClr val="C5D9ED"/>
        </a:lt1>
        <a:dk2>
          <a:srgbClr val="000000"/>
        </a:dk2>
        <a:lt2>
          <a:srgbClr val="FFFFFF"/>
        </a:lt2>
        <a:accent1>
          <a:srgbClr val="F3F6FF"/>
        </a:accent1>
        <a:accent2>
          <a:srgbClr val="33CCCC"/>
        </a:accent2>
        <a:accent3>
          <a:srgbClr val="DFE9F4"/>
        </a:accent3>
        <a:accent4>
          <a:srgbClr val="000000"/>
        </a:accent4>
        <a:accent5>
          <a:srgbClr val="F8FAFF"/>
        </a:accent5>
        <a:accent6>
          <a:srgbClr val="2DB9B9"/>
        </a:accent6>
        <a:hlink>
          <a:srgbClr val="0000FF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bit 9">
        <a:dk1>
          <a:srgbClr val="FFFFFF"/>
        </a:dk1>
        <a:lt1>
          <a:srgbClr val="FFFFFF"/>
        </a:lt1>
        <a:dk2>
          <a:srgbClr val="AAAAC6"/>
        </a:dk2>
        <a:lt2>
          <a:srgbClr val="FFFFCC"/>
        </a:lt2>
        <a:accent1>
          <a:srgbClr val="66667E"/>
        </a:accent1>
        <a:accent2>
          <a:srgbClr val="629157"/>
        </a:accent2>
        <a:accent3>
          <a:srgbClr val="D2D2DF"/>
        </a:accent3>
        <a:accent4>
          <a:srgbClr val="DADADA"/>
        </a:accent4>
        <a:accent5>
          <a:srgbClr val="B8B8C0"/>
        </a:accent5>
        <a:accent6>
          <a:srgbClr val="58834E"/>
        </a:accent6>
        <a:hlink>
          <a:srgbClr val="6600CC"/>
        </a:hlink>
        <a:folHlink>
          <a:srgbClr val="3399FF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Orbit</Template>
  <TotalTime>15486</TotalTime>
  <Words>708</Words>
  <Application>Microsoft Office PowerPoint</Application>
  <PresentationFormat>Widescreen</PresentationFormat>
  <Paragraphs>92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Consolas</vt:lpstr>
      <vt:lpstr>Courier New</vt:lpstr>
      <vt:lpstr>Wingdings</vt:lpstr>
      <vt:lpstr>Orbit</vt:lpstr>
      <vt:lpstr>CSSE 304 Day 9</vt:lpstr>
      <vt:lpstr>Scheme-a-thon is Done!</vt:lpstr>
      <vt:lpstr>group-by-n solution</vt:lpstr>
      <vt:lpstr>qsort solution (Swi Bhanghi)</vt:lpstr>
      <vt:lpstr>How might we do OOP IN SCHEME, using only things that we have seen so far?</vt:lpstr>
      <vt:lpstr>"OO Programming" in Scheme</vt:lpstr>
      <vt:lpstr>PowerPoint Presentation</vt:lpstr>
      <vt:lpstr>Encapsulation: Creating "objects" in a mostly functional language</vt:lpstr>
      <vt:lpstr>Encapsulation: Creating "objects" in a mostly functional language</vt:lpstr>
      <vt:lpstr>HW 8 Preview</vt:lpstr>
      <vt:lpstr>HW 8 Preview</vt:lpstr>
      <vt:lpstr>Interlude</vt:lpstr>
      <vt:lpstr>An “ArrayList” class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304 Day 8</dc:title>
  <dc:creator>Claude Anderson</dc:creator>
  <cp:lastModifiedBy>Claude Anderson</cp:lastModifiedBy>
  <cp:revision>207</cp:revision>
  <cp:lastPrinted>2019-12-13T18:54:45Z</cp:lastPrinted>
  <dcterms:created xsi:type="dcterms:W3CDTF">2002-09-17T12:37:32Z</dcterms:created>
  <dcterms:modified xsi:type="dcterms:W3CDTF">2020-12-14T12:43:48Z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7</vt:i4>
  </property>
</Properties>
</file>