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6"/>
  </p:notesMasterIdLst>
  <p:handoutMasterIdLst>
    <p:handoutMasterId r:id="rId47"/>
  </p:handoutMasterIdLst>
  <p:sldIdLst>
    <p:sldId id="257" r:id="rId2"/>
    <p:sldId id="405" r:id="rId3"/>
    <p:sldId id="418" r:id="rId4"/>
    <p:sldId id="424" r:id="rId5"/>
    <p:sldId id="381" r:id="rId6"/>
    <p:sldId id="382" r:id="rId7"/>
    <p:sldId id="383" r:id="rId8"/>
    <p:sldId id="384" r:id="rId9"/>
    <p:sldId id="390" r:id="rId10"/>
    <p:sldId id="387" r:id="rId11"/>
    <p:sldId id="388" r:id="rId12"/>
    <p:sldId id="357" r:id="rId13"/>
    <p:sldId id="402" r:id="rId14"/>
    <p:sldId id="361" r:id="rId15"/>
    <p:sldId id="419" r:id="rId16"/>
    <p:sldId id="420" r:id="rId17"/>
    <p:sldId id="362" r:id="rId18"/>
    <p:sldId id="379" r:id="rId19"/>
    <p:sldId id="380" r:id="rId20"/>
    <p:sldId id="403" r:id="rId21"/>
    <p:sldId id="421" r:id="rId22"/>
    <p:sldId id="422" r:id="rId23"/>
    <p:sldId id="423" r:id="rId24"/>
    <p:sldId id="404" r:id="rId25"/>
    <p:sldId id="353" r:id="rId26"/>
    <p:sldId id="369" r:id="rId27"/>
    <p:sldId id="364" r:id="rId28"/>
    <p:sldId id="365" r:id="rId29"/>
    <p:sldId id="366" r:id="rId30"/>
    <p:sldId id="368" r:id="rId31"/>
    <p:sldId id="360" r:id="rId32"/>
    <p:sldId id="370" r:id="rId33"/>
    <p:sldId id="371" r:id="rId34"/>
    <p:sldId id="319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44" r:id="rId43"/>
    <p:sldId id="416" r:id="rId44"/>
    <p:sldId id="41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C000"/>
    <a:srgbClr val="F10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605" autoAdjust="0"/>
    <p:restoredTop sz="84334" autoAdjust="0"/>
  </p:normalViewPr>
  <p:slideViewPr>
    <p:cSldViewPr>
      <p:cViewPr varScale="1">
        <p:scale>
          <a:sx n="50" d="100"/>
          <a:sy n="50" d="100"/>
        </p:scale>
        <p:origin x="8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</a:t>
            </a:r>
            <a:r>
              <a:rPr lang="en-US" baseline="0" dirty="0"/>
              <a:t> slide before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</a:t>
            </a:r>
            <a:r>
              <a:rPr lang="en-US" baseline="0" dirty="0"/>
              <a:t> slide before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Skipped for now in 201510</a:t>
            </a:r>
          </a:p>
          <a:p>
            <a:endParaRPr lang="en-US" dirty="0"/>
          </a:p>
          <a:p>
            <a:r>
              <a:rPr lang="en-US" dirty="0"/>
              <a:t>Base </a:t>
            </a:r>
            <a:r>
              <a:rPr lang="en-US" dirty="0" err="1"/>
              <a:t>casse</a:t>
            </a:r>
            <a:r>
              <a:rPr lang="en-US" dirty="0"/>
              <a:t>: 0 is even. </a:t>
            </a:r>
            <a:r>
              <a:rPr lang="en-US" b="1" dirty="0"/>
              <a:t> </a:t>
            </a:r>
            <a:r>
              <a:rPr lang="en-US" b="1" i="1" dirty="0"/>
              <a:t>1 is not even.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Induction</a:t>
            </a:r>
            <a:r>
              <a:rPr lang="en-US" baseline="0" dirty="0"/>
              <a:t> step:  Suppose n&gt; 1 </a:t>
            </a:r>
            <a:r>
              <a:rPr lang="en-US" baseline="0" dirty="0">
                <a:sym typeface="Symbol"/>
              </a:rPr>
              <a:t>E.  Assume by induction that every smaller element of E is even.</a:t>
            </a:r>
          </a:p>
          <a:p>
            <a:r>
              <a:rPr lang="en-US" baseline="0" dirty="0">
                <a:sym typeface="Symbol"/>
              </a:rPr>
              <a:t>Since n is not 0, there must be an m in E such that m + 2 = n.</a:t>
            </a:r>
          </a:p>
          <a:p>
            <a:r>
              <a:rPr lang="en-US" baseline="0" dirty="0">
                <a:sym typeface="Symbol"/>
              </a:rPr>
              <a:t>By induction m is even, i.e. m = 2*r for some integer r.</a:t>
            </a:r>
            <a:br>
              <a:rPr lang="en-US" baseline="0" dirty="0">
                <a:sym typeface="Symbol"/>
              </a:rPr>
            </a:br>
            <a:r>
              <a:rPr lang="en-US" baseline="0" dirty="0">
                <a:sym typeface="Symbol"/>
              </a:rPr>
              <a:t>Thus n = m + 2 = 2*r + 2 = 2*(r+1).  </a:t>
            </a:r>
            <a:r>
              <a:rPr lang="en-US" b="1" baseline="0" dirty="0">
                <a:sym typeface="Symbol"/>
              </a:rPr>
              <a:t>true for this case!</a:t>
            </a:r>
          </a:p>
          <a:p>
            <a:r>
              <a:rPr lang="en-US" b="1" baseline="0" dirty="0">
                <a:sym typeface="Symbol"/>
              </a:rPr>
              <a:t>Are we done?  </a:t>
            </a:r>
            <a:r>
              <a:rPr lang="en-US" b="0" baseline="0" dirty="0">
                <a:sym typeface="Symbol"/>
              </a:rPr>
              <a:t>No.  We also have to show that odd numbers are not in 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0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does not work, because quote</a:t>
            </a:r>
            <a:r>
              <a:rPr lang="en-US" baseline="0" dirty="0"/>
              <a:t> keeps + and * from being evaluated, so we just get a list of </a:t>
            </a:r>
            <a:r>
              <a:rPr lang="en-US" b="1" baseline="0" dirty="0"/>
              <a:t>symbols</a:t>
            </a:r>
            <a:r>
              <a:rPr lang="en-US" baseline="0" dirty="0"/>
              <a:t>.</a:t>
            </a:r>
          </a:p>
          <a:p>
            <a:r>
              <a:rPr lang="en-US" baseline="0" dirty="0"/>
              <a:t>We want a list of </a:t>
            </a:r>
            <a:r>
              <a:rPr lang="en-US" b="1" baseline="0" dirty="0"/>
              <a:t>procedures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7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a box diagram that shows what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en-US" dirty="0"/>
              <a:t> look like in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remove does not make new nodes for all of the elements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Suggestion for 2011:</a:t>
            </a:r>
            <a:r>
              <a:rPr lang="en-US" baseline="0" dirty="0"/>
              <a:t>  Email  a link to the Exam slides to students on Wednesday, so there is no need to spend much time on them in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case: 0 is even. </a:t>
            </a:r>
            <a:r>
              <a:rPr lang="en-US" b="1" dirty="0"/>
              <a:t> true for this case!</a:t>
            </a:r>
          </a:p>
          <a:p>
            <a:endParaRPr lang="en-US" dirty="0"/>
          </a:p>
          <a:p>
            <a:r>
              <a:rPr lang="en-US" dirty="0"/>
              <a:t>Induction</a:t>
            </a:r>
            <a:r>
              <a:rPr lang="en-US" baseline="0" dirty="0"/>
              <a:t> step:  n&gt; 0 </a:t>
            </a:r>
            <a:r>
              <a:rPr lang="en-US" baseline="0" dirty="0">
                <a:sym typeface="Symbol"/>
              </a:rPr>
              <a:t>E.  Assume by induction that every smaller element of E is even.</a:t>
            </a:r>
          </a:p>
          <a:p>
            <a:r>
              <a:rPr lang="en-US" baseline="0" dirty="0">
                <a:sym typeface="Symbol"/>
              </a:rPr>
              <a:t>Since n is not 0, there must be an m in E such that m + 2 = n.</a:t>
            </a:r>
          </a:p>
          <a:p>
            <a:r>
              <a:rPr lang="en-US" baseline="0" dirty="0">
                <a:sym typeface="Symbol"/>
              </a:rPr>
              <a:t>By induction m is even, i.e. m = 2*r for some integer r.</a:t>
            </a:r>
            <a:br>
              <a:rPr lang="en-US" baseline="0" dirty="0">
                <a:sym typeface="Symbol"/>
              </a:rPr>
            </a:br>
            <a:r>
              <a:rPr lang="en-US" baseline="0" dirty="0">
                <a:sym typeface="Symbol"/>
              </a:rPr>
              <a:t>Thus n = m + 2 = 2*r + 2 = 2*(r+1).  </a:t>
            </a:r>
            <a:r>
              <a:rPr lang="en-US" b="1" baseline="0" dirty="0">
                <a:sym typeface="Symbol"/>
              </a:rPr>
              <a:t>true for this case!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0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0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likely solution,</a:t>
            </a:r>
            <a:r>
              <a:rPr lang="en-US" baseline="0" dirty="0"/>
              <a:t> but not a good one:</a:t>
            </a:r>
          </a:p>
          <a:p>
            <a:r>
              <a:rPr lang="en-US" dirty="0"/>
              <a:t>(define compose</a:t>
            </a:r>
          </a:p>
          <a:p>
            <a:r>
              <a:rPr lang="en-US" dirty="0"/>
              <a:t>  (lambda fn-list</a:t>
            </a:r>
          </a:p>
          <a:p>
            <a:r>
              <a:rPr lang="en-US" dirty="0"/>
              <a:t>    (lambda (x)</a:t>
            </a:r>
          </a:p>
          <a:p>
            <a:r>
              <a:rPr lang="en-US" dirty="0"/>
              <a:t>      (if (null? fn-list)</a:t>
            </a:r>
          </a:p>
          <a:p>
            <a:r>
              <a:rPr lang="en-US" dirty="0"/>
              <a:t>          x</a:t>
            </a:r>
          </a:p>
          <a:p>
            <a:r>
              <a:rPr lang="en-US" dirty="0"/>
              <a:t>          ((car fn-list)</a:t>
            </a:r>
          </a:p>
          <a:p>
            <a:r>
              <a:rPr lang="en-US" dirty="0"/>
              <a:t>           ((apply compose (</a:t>
            </a:r>
            <a:r>
              <a:rPr lang="en-US" dirty="0" err="1"/>
              <a:t>cdr</a:t>
            </a:r>
            <a:r>
              <a:rPr lang="en-US" dirty="0"/>
              <a:t> fn-list))</a:t>
            </a:r>
          </a:p>
          <a:p>
            <a:r>
              <a:rPr lang="en-US" dirty="0"/>
              <a:t>             x))))))</a:t>
            </a:r>
          </a:p>
          <a:p>
            <a:r>
              <a:rPr lang="en-US" b="1" dirty="0"/>
              <a:t>See later slides for better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</a:t>
            </a:r>
            <a:r>
              <a:rPr lang="en-US" baseline="0" dirty="0"/>
              <a:t> slide before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schemewiki.org/?object-oriented-programm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555750"/>
          </a:xfrm>
        </p:spPr>
        <p:txBody>
          <a:bodyPr/>
          <a:lstStyle/>
          <a:p>
            <a:r>
              <a:rPr lang="en-US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7400"/>
            <a:ext cx="7620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"OOP" in Scheme?</a:t>
            </a:r>
          </a:p>
          <a:p>
            <a:pPr>
              <a:lnSpc>
                <a:spcPct val="90000"/>
              </a:lnSpc>
            </a:pPr>
            <a:r>
              <a:rPr lang="en-US" dirty="0"/>
              <a:t>Preview of an A8 problem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case-lambda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</a:p>
          <a:p>
            <a:pPr>
              <a:lnSpc>
                <a:spcPct val="90000"/>
              </a:lnSpc>
            </a:pPr>
            <a:r>
              <a:rPr lang="en-US" dirty="0"/>
              <a:t>(Miscellaneous examples and exercises)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399"/>
            <a:ext cx="8763000" cy="39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4835525"/>
          </a:xfrm>
        </p:spPr>
        <p:txBody>
          <a:bodyPr/>
          <a:lstStyle/>
          <a:p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implementation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</a:t>
            </a:r>
            <a:r>
              <a:rPr lang="en-US" sz="2400" dirty="0" err="1"/>
              <a:t>slist</a:t>
            </a:r>
            <a:r>
              <a:rPr lang="en-US" sz="2400" dirty="0"/>
              <a:t> with tens of thousands of symbols.</a:t>
            </a:r>
          </a:p>
          <a:p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r>
              <a:rPr lang="en-US" sz="2400" dirty="0"/>
              <a:t>That's where a stack object comes in.</a:t>
            </a:r>
          </a:p>
          <a:p>
            <a:r>
              <a:rPr lang="en-US" sz="2400" dirty="0"/>
              <a:t>Can be similar to the preorder iterator in Weiss*, Chapter 18.</a:t>
            </a:r>
          </a:p>
          <a:p>
            <a:pPr lvl="1"/>
            <a:r>
              <a:rPr lang="en-US" sz="2000" dirty="0"/>
              <a:t>* Data Structures and Problem Solving Using Java</a:t>
            </a:r>
          </a:p>
          <a:p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71650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Compose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case-lambda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085850"/>
            <a:ext cx="5829300" cy="800100"/>
          </a:xfrm>
        </p:spPr>
        <p:txBody>
          <a:bodyPr/>
          <a:lstStyle/>
          <a:p>
            <a:r>
              <a:rPr lang="en-US" dirty="0"/>
              <a:t>Compose With Any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71700"/>
            <a:ext cx="7029450" cy="382905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compose,</a:t>
            </a:r>
            <a:r>
              <a:rPr lang="en-US" dirty="0"/>
              <a:t> which creates the composition </a:t>
            </a:r>
            <a:br>
              <a:rPr lang="en-US" dirty="0"/>
            </a:br>
            <a:r>
              <a:rPr lang="en-US" dirty="0"/>
              <a:t>of any number of one-argument procedures.</a:t>
            </a:r>
          </a:p>
          <a:p>
            <a:r>
              <a:rPr lang="en-US" sz="2100" b="1" dirty="0"/>
              <a:t>&gt; 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caddddddr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(compose car cdr 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cdr))</a:t>
            </a:r>
            <a:b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id (compose))</a:t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caddddddr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'(1 2 3 4 5 6 7 8))</a:t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</a:t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(id '(a b c))</a:t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(a b c)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28700"/>
            <a:ext cx="6457950" cy="800100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FFFF00"/>
                </a:solidFill>
              </a:rPr>
              <a:t>compose</a:t>
            </a:r>
            <a:r>
              <a:rPr lang="en-US" dirty="0"/>
              <a:t> Solution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2057400"/>
            <a:ext cx="6629400" cy="360045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compose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</a:t>
            </a:r>
            <a:r>
              <a:rPr lang="en-US" sz="1800" b="1" dirty="0" err="1">
                <a:latin typeface="Courier New" pitchFamily="49" charset="0"/>
              </a:rPr>
              <a:t>fn</a:t>
            </a:r>
            <a:r>
              <a:rPr lang="en-US" sz="1800" b="1" dirty="0">
                <a:latin typeface="Courier New" pitchFamily="49" charset="0"/>
              </a:rPr>
              <a:t>-list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(x)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(if (null? </a:t>
            </a:r>
            <a:r>
              <a:rPr lang="en-US" sz="1800" b="1" dirty="0" err="1">
                <a:latin typeface="Courier New" pitchFamily="49" charset="0"/>
              </a:rPr>
              <a:t>fn</a:t>
            </a:r>
            <a:r>
              <a:rPr lang="en-US" sz="1800" b="1" dirty="0">
                <a:latin typeface="Courier New" pitchFamily="49" charset="0"/>
              </a:rPr>
              <a:t>-list)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x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((car </a:t>
            </a:r>
            <a:r>
              <a:rPr lang="en-US" sz="1800" b="1" dirty="0" err="1">
                <a:latin typeface="Courier New" pitchFamily="49" charset="0"/>
              </a:rPr>
              <a:t>fn</a:t>
            </a:r>
            <a:r>
              <a:rPr lang="en-US" sz="1800" b="1" dirty="0">
                <a:latin typeface="Courier New" pitchFamily="49" charset="0"/>
              </a:rPr>
              <a:t>-list)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((apply compose (cdr </a:t>
            </a:r>
            <a:r>
              <a:rPr lang="en-US" sz="1800" b="1" dirty="0" err="1">
                <a:latin typeface="Courier New" pitchFamily="49" charset="0"/>
              </a:rPr>
              <a:t>fn</a:t>
            </a:r>
            <a:r>
              <a:rPr lang="en-US" sz="1800" b="1" dirty="0">
                <a:latin typeface="Courier New" pitchFamily="49" charset="0"/>
              </a:rPr>
              <a:t>-list))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x))))))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2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CASE-Lambda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1800" dirty="0"/>
              <a:t>Another way of defining variable-arity procedures (by example)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Scheme’s </a:t>
            </a:r>
            <a:r>
              <a:rPr lang="en-US" dirty="0">
                <a:solidFill>
                  <a:srgbClr val="FFFF00"/>
                </a:solidFill>
              </a:rPr>
              <a:t>case-lambda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67600" cy="360045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A simpler way to define a procedure that takes a variable number of arguments: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fact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</a:t>
            </a:r>
            <a:r>
              <a:rPr lang="en-US" sz="2100" b="1" dirty="0">
                <a:solidFill>
                  <a:srgbClr val="FFFF00"/>
                </a:solidFill>
                <a:latin typeface="Courier New" pitchFamily="49" charset="0"/>
              </a:rPr>
              <a:t>case-lambda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[(n) (fact n 1)]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[(n acc) (if (zero? n)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		            acc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		            (fact (- n 1)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(* n acc)))]))</a:t>
            </a:r>
            <a:br>
              <a:rPr lang="en-US" sz="2100" b="1" dirty="0">
                <a:latin typeface="Courier New" pitchFamily="49" charset="0"/>
              </a:rPr>
            </a:br>
            <a:endParaRPr lang="en-US" sz="21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314450"/>
            <a:ext cx="5829300" cy="800100"/>
          </a:xfrm>
        </p:spPr>
        <p:txBody>
          <a:bodyPr/>
          <a:lstStyle/>
          <a:p>
            <a:r>
              <a:rPr lang="en-US" dirty="0"/>
              <a:t>Another case-lambda example 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343150"/>
            <a:ext cx="6457950" cy="3314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(define substring1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(</a:t>
            </a:r>
            <a:r>
              <a:rPr lang="en-US" sz="1950" b="1" dirty="0">
                <a:solidFill>
                  <a:srgbClr val="FFFF00"/>
                </a:solidFill>
                <a:latin typeface="Courier New" pitchFamily="49" charset="0"/>
              </a:rPr>
              <a:t>case-lambda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[(s) 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  (substring1 s 0)]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[(s start) 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  (substring s 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             start          </a:t>
            </a:r>
            <a:br>
              <a:rPr lang="en-US" sz="1950" b="1" dirty="0">
                <a:latin typeface="Courier New" pitchFamily="49" charset="0"/>
              </a:rPr>
            </a:br>
            <a:r>
              <a:rPr lang="en-US" sz="1950" b="1" dirty="0">
                <a:latin typeface="Courier New" pitchFamily="49" charset="0"/>
              </a:rPr>
              <a:t>               (string-length s))]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[(s start end) </a:t>
            </a:r>
          </a:p>
          <a:p>
            <a:pPr>
              <a:spcBef>
                <a:spcPts val="0"/>
              </a:spcBef>
              <a:buNone/>
            </a:pPr>
            <a:r>
              <a:rPr lang="en-US" sz="1950" b="1" dirty="0">
                <a:latin typeface="Courier New" pitchFamily="49" charset="0"/>
              </a:rPr>
              <a:t>      (substring s start end)]))</a:t>
            </a:r>
            <a:br>
              <a:rPr lang="en-US" sz="1950" b="1" dirty="0">
                <a:latin typeface="Courier New" pitchFamily="49" charset="0"/>
              </a:rPr>
            </a:br>
            <a:endParaRPr lang="en-US" sz="195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5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457200"/>
            <a:ext cx="6286500" cy="571500"/>
          </a:xfrm>
        </p:spPr>
        <p:txBody>
          <a:bodyPr/>
          <a:lstStyle/>
          <a:p>
            <a:r>
              <a:rPr lang="en-US" dirty="0"/>
              <a:t>compose 2-3 using case-lambda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629400" cy="36004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compose    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; two or three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arg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version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(case-lambda     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;  of </a:t>
            </a:r>
            <a:r>
              <a:rPr lang="en-US" sz="1800" b="1" i="1" dirty="0">
                <a:solidFill>
                  <a:srgbClr val="FFFF00"/>
                </a:solidFill>
                <a:latin typeface="Courier New" pitchFamily="49" charset="0"/>
              </a:rPr>
              <a:t>compose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from A6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[(f g) (lambda (x) (f (g x)))]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[(f g h) (lambda (x) (f (g (h x))))]))</a:t>
            </a:r>
            <a:br>
              <a:rPr lang="en-US" sz="1800" b="1" dirty="0">
                <a:latin typeface="Courier New" pitchFamily="49" charset="0"/>
              </a:rPr>
            </a:br>
            <a:br>
              <a:rPr lang="en-US" sz="1800" b="1" dirty="0">
                <a:latin typeface="Courier New" pitchFamily="49" charset="0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Try it: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((compose car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cdr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cdr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) '(1 2 3 4))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((compose car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cdr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cdr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</a:rPr>
              <a:t>cdr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) '(1 2 3 4))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Error: incorrect number of arguments to #&lt;procedure compose&gt;.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Type (debug) to enter the debugger.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D2-4B64-474B-B282-A84147B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DCE-F0B0-4732-B53C-36597F2D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561CD-E507-43F7-BFAF-EF2DFAFB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4" y="1171516"/>
            <a:ext cx="8229600" cy="21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6C28F-3E73-46B6-BAA1-0C85C88F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4" y="3686234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000"/>
            <a:ext cx="5829300" cy="800100"/>
          </a:xfrm>
        </p:spPr>
        <p:txBody>
          <a:bodyPr/>
          <a:lstStyle/>
          <a:p>
            <a:r>
              <a:rPr lang="en-US" dirty="0"/>
              <a:t>compose using case-lambda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543050"/>
            <a:ext cx="6686550" cy="360045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Full version of compose </a:t>
            </a:r>
            <a:br>
              <a:rPr lang="en-US" b="1" dirty="0"/>
            </a:br>
            <a:r>
              <a:rPr lang="en-US" b="1" dirty="0"/>
              <a:t>     takes any number of arguments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(define compose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  (case-lambda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    [() (lambda (x) x)]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    [(first . rest)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     (lambda (x)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950" b="1" dirty="0">
                <a:latin typeface="Courier New" pitchFamily="49" charset="0"/>
              </a:rPr>
              <a:t>       (first ((apply compose rest) x)))]))</a:t>
            </a:r>
            <a:endParaRPr lang="en-US" sz="195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04800"/>
            <a:ext cx="5829300" cy="800100"/>
          </a:xfrm>
        </p:spPr>
        <p:txBody>
          <a:bodyPr/>
          <a:lstStyle/>
          <a:p>
            <a:r>
              <a:rPr lang="en-US" dirty="0"/>
              <a:t>compose using case-lambda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543050"/>
            <a:ext cx="6686550" cy="28575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sz="2700" b="1" dirty="0"/>
              <a:t>   </a:t>
            </a:r>
            <a:r>
              <a:rPr lang="en-US" sz="2700" b="1" dirty="0">
                <a:solidFill>
                  <a:srgbClr val="FFFF00"/>
                </a:solidFill>
                <a:latin typeface="Courier New" pitchFamily="49" charset="0"/>
              </a:rPr>
              <a:t>Full version of compose </a:t>
            </a:r>
            <a:br>
              <a:rPr lang="en-US" b="1" dirty="0"/>
            </a:br>
            <a:r>
              <a:rPr lang="en-US" b="1" dirty="0"/>
              <a:t>(takes any number of arguments):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sz="12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compose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(case-lambda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[() (lambda (x) x)]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[(first . rest)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(lambda (x)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(first ((apply compose rest) x)))]))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450" y="5200471"/>
            <a:ext cx="6515100" cy="1200329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EAEA"/>
                </a:solidFill>
                <a:latin typeface="+mn-lt"/>
              </a:rPr>
              <a:t>To slightly increase the efficiency, we can add a new case.  Place it between the current first and second cases.</a:t>
            </a:r>
            <a:br>
              <a:rPr lang="en-US" b="1" dirty="0">
                <a:solidFill>
                  <a:srgbClr val="EAEAEA"/>
                </a:solidFill>
                <a:latin typeface="+mn-lt"/>
              </a:rPr>
            </a:br>
            <a:r>
              <a:rPr lang="en-US" b="1" dirty="0">
                <a:solidFill>
                  <a:srgbClr val="EAEAEA"/>
                </a:solidFill>
                <a:latin typeface="+mn-lt"/>
              </a:rPr>
              <a:t>   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[(single-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arg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) single-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arg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025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33400"/>
            <a:ext cx="5829300" cy="800100"/>
          </a:xfrm>
        </p:spPr>
        <p:txBody>
          <a:bodyPr/>
          <a:lstStyle/>
          <a:p>
            <a:r>
              <a:rPr lang="en-US" dirty="0"/>
              <a:t>Two Approaches to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6743700" cy="3829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compose1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(case-lambda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[() (lambda (x) x)]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[(first . rest)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(let ([composed-</a:t>
            </a:r>
            <a:r>
              <a:rPr lang="en-US" sz="1800" b="1" dirty="0" err="1">
                <a:latin typeface="Courier New" pitchFamily="49" charset="0"/>
              </a:rPr>
              <a:t>fns</a:t>
            </a:r>
            <a:r>
              <a:rPr lang="en-US" sz="1800" b="1" dirty="0">
                <a:latin typeface="Courier New" pitchFamily="49" charset="0"/>
              </a:rPr>
              <a:t> (apply compose1 rest)])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(lambda (x)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(first (composed-</a:t>
            </a:r>
            <a:r>
              <a:rPr lang="en-US" sz="1800" b="1" dirty="0" err="1">
                <a:latin typeface="Courier New" pitchFamily="49" charset="0"/>
              </a:rPr>
              <a:t>fns</a:t>
            </a:r>
            <a:r>
              <a:rPr lang="en-US" sz="1800" b="1" dirty="0">
                <a:latin typeface="Courier New" pitchFamily="49" charset="0"/>
              </a:rPr>
              <a:t> x))))]))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700" b="1" dirty="0">
                <a:solidFill>
                  <a:srgbClr val="FFFF00"/>
                </a:solidFill>
                <a:latin typeface="+mj-lt"/>
              </a:rPr>
              <a:t>Compared to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compose2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(case-lambda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[() (lambda (x) x)]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[(first . rest)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(first ((apply compose2 rest) x)))]))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br>
              <a:rPr lang="en-US" sz="1800" b="1" dirty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3810000"/>
            <a:ext cx="2628900" cy="14219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Can you determine which one is better and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450" y="179027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CCFF"/>
                </a:solidFill>
              </a:rPr>
              <a:t>1</a:t>
            </a:r>
            <a:r>
              <a:rPr lang="en-US" sz="2400" baseline="30000" dirty="0">
                <a:solidFill>
                  <a:srgbClr val="66CCFF"/>
                </a:solidFill>
              </a:rPr>
              <a:t>st</a:t>
            </a:r>
            <a:r>
              <a:rPr lang="en-US" sz="2400" dirty="0">
                <a:solidFill>
                  <a:srgbClr val="66CCFF"/>
                </a:solidFill>
              </a:rPr>
              <a:t>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450" y="3971663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CCFF"/>
                </a:solidFill>
              </a:rPr>
              <a:t>2</a:t>
            </a:r>
            <a:r>
              <a:rPr lang="en-US" sz="2400" baseline="30000" dirty="0">
                <a:solidFill>
                  <a:srgbClr val="66CCFF"/>
                </a:solidFill>
              </a:rPr>
              <a:t>nd</a:t>
            </a:r>
            <a:r>
              <a:rPr lang="en-US" sz="2400" dirty="0">
                <a:solidFill>
                  <a:srgbClr val="66CCFF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23082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3048000" y="4392655"/>
            <a:ext cx="5943600" cy="2031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(define compose2</a:t>
            </a:r>
          </a:p>
          <a:p>
            <a:r>
              <a:rPr lang="en-US" b="1" dirty="0">
                <a:latin typeface="Courier New" pitchFamily="49" charset="0"/>
              </a:rPr>
              <a:t>  (case-lambda</a:t>
            </a:r>
          </a:p>
          <a:p>
            <a:r>
              <a:rPr lang="en-US" b="1" dirty="0">
                <a:latin typeface="Courier New" pitchFamily="49" charset="0"/>
              </a:rPr>
              <a:t>    [() (lambda (x) x)]</a:t>
            </a:r>
          </a:p>
          <a:p>
            <a:r>
              <a:rPr lang="en-US" b="1" dirty="0">
                <a:latin typeface="Courier New" pitchFamily="49" charset="0"/>
              </a:rPr>
              <a:t>    [(first . rest)</a:t>
            </a:r>
          </a:p>
          <a:p>
            <a:r>
              <a:rPr lang="en-US" b="1" dirty="0">
                <a:latin typeface="Courier New" pitchFamily="49" charset="0"/>
              </a:rPr>
              <a:t>     (lambda (x)</a:t>
            </a:r>
          </a:p>
          <a:p>
            <a:r>
              <a:rPr lang="en-US" b="1" dirty="0">
                <a:latin typeface="Courier New" pitchFamily="49" charset="0"/>
              </a:rPr>
              <a:t>       (first ((apply compose2 rest) x)))]))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>
          <a:xfrm>
            <a:off x="-457200" y="358060"/>
            <a:ext cx="9372600" cy="685800"/>
          </a:xfrm>
        </p:spPr>
        <p:txBody>
          <a:bodyPr/>
          <a:lstStyle/>
          <a:p>
            <a:r>
              <a:rPr lang="en-US" dirty="0"/>
              <a:t>Experiment with 2</a:t>
            </a:r>
            <a:r>
              <a:rPr lang="en-US" baseline="30000" dirty="0"/>
              <a:t>nd</a:t>
            </a:r>
            <a:r>
              <a:rPr lang="en-US" dirty="0"/>
              <a:t> compose</a:t>
            </a: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81000" y="1240930"/>
            <a:ext cx="72771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(trace compose2)</a:t>
            </a:r>
          </a:p>
          <a:p>
            <a:r>
              <a:rPr lang="en-US" dirty="0">
                <a:latin typeface="Courier New" pitchFamily="49" charset="0"/>
              </a:rPr>
              <a:t>(compose2)</a:t>
            </a:r>
          </a:p>
          <a:p>
            <a:r>
              <a:rPr lang="en-US" dirty="0"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cadddr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(compose2 car cdr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</a:rPr>
              <a:t>|(compose2 #&lt;procedure car&gt; #&lt;procedure cdr&gt;          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     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|#&lt;procedure&gt;</a:t>
            </a:r>
          </a:p>
          <a:p>
            <a:r>
              <a:rPr lang="en-US" dirty="0"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cadddr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'(1 2 3 4))</a:t>
            </a:r>
          </a:p>
          <a:p>
            <a:r>
              <a:rPr lang="en-US" dirty="0">
                <a:latin typeface="Courier New" pitchFamily="49" charset="0"/>
              </a:rPr>
              <a:t>|(compose2 #&lt;procedure cdr&gt;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|#&lt;procedure&gt;</a:t>
            </a:r>
          </a:p>
          <a:p>
            <a:r>
              <a:rPr lang="en-US" dirty="0">
                <a:latin typeface="Courier New" pitchFamily="49" charset="0"/>
              </a:rPr>
              <a:t>|(compose2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|#&lt;procedure&gt;</a:t>
            </a:r>
          </a:p>
          <a:p>
            <a:r>
              <a:rPr lang="en-US" dirty="0">
                <a:latin typeface="Courier New" pitchFamily="49" charset="0"/>
              </a:rPr>
              <a:t>|(compose2)</a:t>
            </a:r>
          </a:p>
          <a:p>
            <a:r>
              <a:rPr lang="en-US" dirty="0">
                <a:latin typeface="Courier New" pitchFamily="49" charset="0"/>
              </a:rPr>
              <a:t>|#&lt;procedure&gt;</a:t>
            </a:r>
          </a:p>
          <a:p>
            <a:r>
              <a:rPr lang="en-US" dirty="0">
                <a:latin typeface="Courier New" pitchFamily="49" charset="0"/>
              </a:rPr>
              <a:t>4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4992109"/>
            <a:ext cx="154305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/>
              <a:t>                                      </a:t>
            </a:r>
            <a:r>
              <a:rPr lang="en-US" sz="2100" b="1" dirty="0">
                <a:solidFill>
                  <a:srgbClr val="6699FF"/>
                </a:solidFill>
              </a:rPr>
              <a:t>What is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505397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8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58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58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58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8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8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58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58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58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8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52400"/>
            <a:ext cx="6400800" cy="685800"/>
          </a:xfrm>
        </p:spPr>
        <p:txBody>
          <a:bodyPr/>
          <a:lstStyle/>
          <a:p>
            <a:r>
              <a:rPr lang="en-US" sz="3000" dirty="0"/>
              <a:t>Experiment with the 1st </a:t>
            </a:r>
            <a:r>
              <a:rPr lang="en-US" sz="3000" b="1" dirty="0"/>
              <a:t>compose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829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(trace compose1)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(compose1)</a:t>
            </a:r>
          </a:p>
          <a:p>
            <a:r>
              <a:rPr lang="en-US" dirty="0"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cadddr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(compose1 car cdr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</a:rPr>
              <a:t>|(compose1 #&lt;procedure car&gt; #&lt;procedure cdr&gt;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     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 (compose1 #&lt;procedure cdr&gt;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 |(compose1 #&lt;procedure </a:t>
            </a:r>
            <a:r>
              <a:rPr lang="en-US" dirty="0" err="1">
                <a:latin typeface="Courier New" pitchFamily="49" charset="0"/>
              </a:rPr>
              <a:t>cddr</a:t>
            </a:r>
            <a:r>
              <a:rPr lang="en-US" dirty="0">
                <a:latin typeface="Courier New" pitchFamily="49" charset="0"/>
              </a:rPr>
              <a:t>&gt;)</a:t>
            </a:r>
          </a:p>
          <a:p>
            <a:r>
              <a:rPr lang="en-US" dirty="0">
                <a:latin typeface="Courier New" pitchFamily="49" charset="0"/>
              </a:rPr>
              <a:t>| | (compose1)</a:t>
            </a:r>
          </a:p>
          <a:p>
            <a:r>
              <a:rPr lang="en-US" dirty="0">
                <a:latin typeface="Courier New" pitchFamily="49" charset="0"/>
              </a:rPr>
              <a:t>| | #&lt;procedure&gt;</a:t>
            </a:r>
          </a:p>
          <a:p>
            <a:r>
              <a:rPr lang="en-US" dirty="0">
                <a:latin typeface="Courier New" pitchFamily="49" charset="0"/>
              </a:rPr>
              <a:t>| |#&lt;procedure&gt;</a:t>
            </a:r>
          </a:p>
          <a:p>
            <a:r>
              <a:rPr lang="en-US" dirty="0">
                <a:latin typeface="Courier New" pitchFamily="49" charset="0"/>
              </a:rPr>
              <a:t>| #&lt;procedure&gt;</a:t>
            </a:r>
          </a:p>
          <a:p>
            <a:r>
              <a:rPr lang="en-US" dirty="0">
                <a:latin typeface="Courier New" pitchFamily="49" charset="0"/>
              </a:rPr>
              <a:t>|#&lt;procedure&gt;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cadddr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'(1 2 3 4))</a:t>
            </a:r>
          </a:p>
          <a:p>
            <a:r>
              <a:rPr lang="en-US" dirty="0">
                <a:latin typeface="Courier New" pitchFamily="49" charset="0"/>
              </a:rPr>
              <a:t>4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838200" y="5514915"/>
            <a:ext cx="1943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solidFill>
                  <a:srgbClr val="6699FF"/>
                </a:solidFill>
              </a:rPr>
              <a:t>Why is </a:t>
            </a:r>
            <a:br>
              <a:rPr lang="en-US" sz="2700" dirty="0">
                <a:solidFill>
                  <a:srgbClr val="6699FF"/>
                </a:solidFill>
              </a:rPr>
            </a:br>
            <a:r>
              <a:rPr lang="en-US" sz="2700" dirty="0">
                <a:solidFill>
                  <a:srgbClr val="6699FF"/>
                </a:solidFill>
              </a:rPr>
              <a:t>this better?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57600" y="4092476"/>
            <a:ext cx="5457825" cy="23083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(define compose1</a:t>
            </a:r>
          </a:p>
          <a:p>
            <a:r>
              <a:rPr lang="en-US" b="1" dirty="0">
                <a:latin typeface="Courier New" pitchFamily="49" charset="0"/>
              </a:rPr>
              <a:t>  (case-lambda</a:t>
            </a:r>
          </a:p>
          <a:p>
            <a:r>
              <a:rPr lang="en-US" b="1" dirty="0">
                <a:latin typeface="Courier New" pitchFamily="49" charset="0"/>
              </a:rPr>
              <a:t>    [() (lambda (x) x)]</a:t>
            </a:r>
          </a:p>
          <a:p>
            <a:r>
              <a:rPr lang="en-US" b="1" dirty="0">
                <a:latin typeface="Courier New" pitchFamily="49" charset="0"/>
              </a:rPr>
              <a:t>    [(first . rest)</a:t>
            </a:r>
          </a:p>
          <a:p>
            <a:r>
              <a:rPr lang="en-US" b="1" dirty="0">
                <a:latin typeface="Courier New" pitchFamily="49" charset="0"/>
              </a:rPr>
              <a:t>     (let ([composed-</a:t>
            </a:r>
            <a:r>
              <a:rPr lang="en-US" b="1" dirty="0" err="1">
                <a:latin typeface="Courier New" pitchFamily="49" charset="0"/>
              </a:rPr>
              <a:t>fns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</a:rPr>
              <a:t>              (apply compose1 rest)])</a:t>
            </a:r>
          </a:p>
          <a:p>
            <a:r>
              <a:rPr lang="en-US" b="1" dirty="0">
                <a:latin typeface="Courier New" pitchFamily="49" charset="0"/>
              </a:rPr>
              <a:t>	(lambda (x)</a:t>
            </a:r>
          </a:p>
          <a:p>
            <a:r>
              <a:rPr lang="en-US" b="1" dirty="0">
                <a:latin typeface="Courier New" pitchFamily="49" charset="0"/>
              </a:rPr>
              <a:t>	  (first (composed-</a:t>
            </a:r>
            <a:r>
              <a:rPr lang="en-US" b="1" dirty="0" err="1">
                <a:latin typeface="Courier New" pitchFamily="49" charset="0"/>
              </a:rPr>
              <a:t>fns</a:t>
            </a:r>
            <a:r>
              <a:rPr lang="en-US" b="1" dirty="0">
                <a:latin typeface="Courier New" pitchFamily="49" charset="0"/>
              </a:rPr>
              <a:t> x))))]))</a:t>
            </a:r>
          </a:p>
        </p:txBody>
      </p:sp>
    </p:spTree>
    <p:extLst>
      <p:ext uri="{BB962C8B-B14F-4D97-AF65-F5344CB8AC3E}">
        <p14:creationId xmlns:p14="http://schemas.microsoft.com/office/powerpoint/2010/main" val="163061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0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60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/>
              <a:t>Review of recursive definitions and inductive proofs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dirty="0"/>
              <a:t>Define the set E as follows.            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dirty="0"/>
              <a:t>0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/>
              <a:t>E.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dirty="0"/>
              <a:t>If m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/>
              <a:t>E, then m + 2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/>
              <a:t>E.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dirty="0"/>
              <a:t>Nothing else is in E. </a:t>
            </a:r>
            <a:br>
              <a:rPr lang="en-US" dirty="0"/>
            </a:br>
            <a:r>
              <a:rPr lang="en-US" sz="2800" dirty="0"/>
              <a:t>(usually we’ll leave out this last part of  recursive definitions.  We always assume it)</a:t>
            </a:r>
            <a:r>
              <a:rPr lang="en-US" dirty="0"/>
              <a:t>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Theorem</a:t>
            </a:r>
            <a:r>
              <a:rPr lang="en-US" b="1" dirty="0"/>
              <a:t>:  </a:t>
            </a:r>
            <a:r>
              <a:rPr lang="en-US" dirty="0"/>
              <a:t>If a non-negative integer</a:t>
            </a:r>
            <a:r>
              <a:rPr lang="en-US" b="1" dirty="0"/>
              <a:t> </a:t>
            </a:r>
            <a:r>
              <a:rPr lang="en-US" dirty="0"/>
              <a:t>n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/>
              <a:t>E, then n is even.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/>
              <a:t>Proof by (strong) induction: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1261408"/>
            <a:ext cx="2743200" cy="1569660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 must we do in order to prove a property P(n) by (strong) induction?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r>
              <a:rPr lang="en-US" dirty="0"/>
              <a:t>In-class 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r>
              <a:rPr lang="en-US" dirty="0"/>
              <a:t>Practice with lists and mutation.</a:t>
            </a:r>
          </a:p>
          <a:p>
            <a:r>
              <a:rPr lang="en-US" dirty="0"/>
              <a:t>These problems have frequently cleared up some student misconceptions.</a:t>
            </a:r>
          </a:p>
          <a:p>
            <a:r>
              <a:rPr lang="en-US" dirty="0"/>
              <a:t>I recommend  discussing the problems with another person. If two of you are stuck or unsure, ask me.</a:t>
            </a:r>
          </a:p>
          <a:p>
            <a:r>
              <a:rPr lang="en-US" dirty="0"/>
              <a:t>for the list of procedures problems, I suggest figuring out the answer first, and then (if you wish) checking your answer using a Scheme interpreter.  Don't use the interpreter first!</a:t>
            </a:r>
          </a:p>
        </p:txBody>
      </p:sp>
    </p:spTree>
    <p:extLst>
      <p:ext uri="{BB962C8B-B14F-4D97-AF65-F5344CB8AC3E}">
        <p14:creationId xmlns:p14="http://schemas.microsoft.com/office/powerpoint/2010/main" val="346250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procedures problem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(define a      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 ((car a)  4 7)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 4 7))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(11 28)</a:t>
            </a:r>
          </a:p>
        </p:txBody>
      </p:sp>
    </p:spTree>
    <p:extLst>
      <p:ext uri="{BB962C8B-B14F-4D97-AF65-F5344CB8AC3E}">
        <p14:creationId xmlns:p14="http://schemas.microsoft.com/office/powerpoint/2010/main" val="343271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procedures problem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(define a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′(+ *)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; Does this work?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 ((car a)  4 7)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 4 7))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(11 28)</a:t>
            </a:r>
          </a:p>
        </p:txBody>
      </p:sp>
    </p:spTree>
    <p:extLst>
      <p:ext uri="{BB962C8B-B14F-4D97-AF65-F5344CB8AC3E}">
        <p14:creationId xmlns:p14="http://schemas.microsoft.com/office/powerpoint/2010/main" val="1254921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procedures problem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(define a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(list + *)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;fill it in!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 ((car a)  4 7)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 4 7))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(11 28)</a:t>
            </a:r>
          </a:p>
        </p:txBody>
      </p:sp>
    </p:spTree>
    <p:extLst>
      <p:ext uri="{BB962C8B-B14F-4D97-AF65-F5344CB8AC3E}">
        <p14:creationId xmlns:p14="http://schemas.microsoft.com/office/powerpoint/2010/main" val="36795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7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problem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&gt;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(define a '(1 2 3 . 4))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(define b (cons (car a)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a)))</a:t>
            </a:r>
            <a:br>
              <a:rPr lang="en-US" b="1" dirty="0"/>
            </a:b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many new pairs are created by the second  define?  How do we know?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(set-car! a 5)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&gt; (set-car!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a) 6)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&gt; a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&gt; b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77942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may do less than you think!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2971800"/>
            <a:ext cx="8610600" cy="3629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600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Can you figure out why the last output is what it is?</a:t>
            </a:r>
          </a:p>
          <a:p>
            <a:r>
              <a:rPr lang="en-US" sz="2400" dirty="0"/>
              <a:t>Draw box-and-pointer diagrams</a:t>
            </a:r>
          </a:p>
        </p:txBody>
      </p:sp>
    </p:spTree>
    <p:extLst>
      <p:ext uri="{BB962C8B-B14F-4D97-AF65-F5344CB8AC3E}">
        <p14:creationId xmlns:p14="http://schemas.microsoft.com/office/powerpoint/2010/main" val="85334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r>
              <a:rPr lang="en-US" sz="4000" dirty="0"/>
              <a:t>In-class exercise (if there is time) 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3733800" cy="3124200"/>
          </a:xfrm>
          <a:noFill/>
          <a:ln w="25400">
            <a:solidFill>
              <a:srgbClr val="339966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write </a:t>
            </a:r>
            <a:r>
              <a:rPr lang="en-US" sz="2400" dirty="0">
                <a:latin typeface="Courier New" pitchFamily="49" charset="0"/>
              </a:rPr>
              <a:t>reverse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 procedures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, you will need to use </a:t>
            </a:r>
            <a:r>
              <a:rPr lang="en-US" sz="2400" dirty="0">
                <a:latin typeface="Courier New" pitchFamily="49" charset="0"/>
              </a:rPr>
              <a:t>set-</a:t>
            </a:r>
            <a:r>
              <a:rPr lang="en-US" sz="2400" dirty="0" err="1">
                <a:latin typeface="Courier New" pitchFamily="49" charset="0"/>
              </a:rPr>
              <a:t>cdr</a:t>
            </a:r>
            <a:r>
              <a:rPr lang="en-US" sz="24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Both should be O(n).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These transcripts might help you to distinguish between them.</a:t>
            </a:r>
          </a:p>
        </p:txBody>
      </p:sp>
      <p:pic>
        <p:nvPicPr>
          <p:cNvPr id="549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038600"/>
            <a:ext cx="4495800" cy="26638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804863"/>
            <a:ext cx="4800600" cy="46815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4832913" y="5830652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Do this with another student or two.</a:t>
            </a:r>
          </a:p>
        </p:txBody>
      </p:sp>
    </p:spTree>
    <p:extLst>
      <p:ext uri="{BB962C8B-B14F-4D97-AF65-F5344CB8AC3E}">
        <p14:creationId xmlns:p14="http://schemas.microsoft.com/office/powerpoint/2010/main" val="2860972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38188"/>
          </a:xfrm>
        </p:spPr>
        <p:txBody>
          <a:bodyPr/>
          <a:lstStyle/>
          <a:p>
            <a:r>
              <a:rPr lang="en-US"/>
              <a:t>Solutions</a:t>
            </a: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8229600" cy="2320925"/>
          </a:xfrm>
          <a:prstGeom prst="rect">
            <a:avLst/>
          </a:prstGeom>
          <a:noFill/>
          <a:ln w="539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127375"/>
            <a:ext cx="7162800" cy="373062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049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/>
              <a:t>Review of recursive definitions and inductive proofs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dirty="0"/>
              <a:t>Define the set E as follows:            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sz="2400" dirty="0"/>
              <a:t>0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E.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sz="2400" dirty="0"/>
              <a:t>If m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E, then m + 2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E.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sz="2400" dirty="0"/>
              <a:t>Nothing else is in E. </a:t>
            </a:r>
            <a:br>
              <a:rPr lang="en-US" dirty="0"/>
            </a:br>
            <a:r>
              <a:rPr lang="en-US" sz="1400" dirty="0"/>
              <a:t>(usually we’ll leave out this last part of  recursive definitions.  We always assume it)</a:t>
            </a:r>
            <a:r>
              <a:rPr lang="en-US" sz="1600" dirty="0"/>
              <a:t>.</a:t>
            </a:r>
          </a:p>
          <a:p>
            <a:pPr marL="609600" indent="-609600">
              <a:buClr>
                <a:schemeClr val="tx1"/>
              </a:buClr>
              <a:buNone/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Theorem</a:t>
            </a:r>
            <a:r>
              <a:rPr lang="en-US" b="1" dirty="0"/>
              <a:t>:  </a:t>
            </a:r>
            <a:r>
              <a:rPr lang="en-US" dirty="0"/>
              <a:t>A non-negative integer</a:t>
            </a:r>
            <a:r>
              <a:rPr lang="en-US" b="1" dirty="0"/>
              <a:t> </a:t>
            </a:r>
            <a:r>
              <a:rPr lang="en-US" dirty="0"/>
              <a:t>n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/>
              <a:t>E if and only if n is even.</a:t>
            </a:r>
            <a:br>
              <a:rPr lang="en-US" dirty="0"/>
            </a:br>
            <a:r>
              <a:rPr lang="en-US" dirty="0"/>
              <a:t>I.e.,  n even implies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</a:t>
            </a:r>
            <a:r>
              <a:rPr lang="en-US" dirty="0" err="1"/>
              <a:t>E</a:t>
            </a:r>
            <a:r>
              <a:rPr lang="en-US" dirty="0"/>
              <a:t>,  and </a:t>
            </a:r>
            <a:br>
              <a:rPr lang="en-US" dirty="0"/>
            </a:br>
            <a:r>
              <a:rPr lang="en-US" dirty="0"/>
              <a:t>        n odd implies n</a:t>
            </a:r>
            <a:r>
              <a:rPr lang="en-US" dirty="0">
                <a:effectLst/>
              </a:rPr>
              <a:t> </a:t>
            </a:r>
            <a:r>
              <a:rPr lang="en-US" sz="2800" dirty="0"/>
              <a:t>∉</a:t>
            </a:r>
            <a:r>
              <a:rPr lang="en-US" dirty="0">
                <a:effectLst/>
              </a:rPr>
              <a:t> </a:t>
            </a:r>
            <a:r>
              <a:rPr lang="en-US" dirty="0"/>
              <a:t>E.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/>
              <a:t>Proof by (strong) induction: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Language Properties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class, we will look at a few details of the following proof.  </a:t>
            </a:r>
          </a:p>
          <a:p>
            <a:r>
              <a:rPr lang="en-US" dirty="0"/>
              <a:t>You should look at the rest of the details later.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r>
              <a:rPr lang="en-US" sz="3200"/>
              <a:t>Proving language properties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91600" cy="6553200"/>
          </a:xfrm>
        </p:spPr>
        <p:txBody>
          <a:bodyPr/>
          <a:lstStyle/>
          <a:p>
            <a:pPr lvl="2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&lt;exp&gt;    ::= &lt;exp&gt; + &lt;term&gt;  |  &lt;term&gt;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&lt;term&gt;   ::= &lt;term&gt; * &lt;factor&gt; | &lt;factor&gt;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&lt;factor&gt; ::= ( &lt;exp&gt; )  | &lt;number&gt;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&lt;number&gt; ::= &lt;number&gt; &lt;digit&gt;   | &lt;digit&gt;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&lt;digit&gt;  ::= 0 | 1 | 2 | 3 | 4 | 5 | 6 | 7 | 8 | 9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Prove that any string </a:t>
            </a:r>
            <a:r>
              <a:rPr lang="en-US" sz="24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400" dirty="0"/>
              <a:t> of terminals derived from </a:t>
            </a:r>
            <a:r>
              <a:rPr lang="en-US" sz="2400" b="1" dirty="0"/>
              <a:t>any</a:t>
            </a:r>
            <a:r>
              <a:rPr lang="en-US" sz="2400" dirty="0"/>
              <a:t> of the above non-terminals contains an even number of parentheses.  We do it by induction on the number of steps in the derivation of </a:t>
            </a:r>
            <a:r>
              <a:rPr lang="en-US" sz="2400" i="1" dirty="0"/>
              <a:t>s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Base case</a:t>
            </a:r>
            <a:r>
              <a:rPr lang="en-US" sz="2400" dirty="0"/>
              <a:t>. (there is only one step in the derivation of s):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 All one-step derivations start with &lt;digit&gt;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Clearly anything derived from &lt;digit&gt; has no parentheses.  It consists of a single digit.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Induction cases</a:t>
            </a:r>
            <a:r>
              <a:rPr lang="en-US" sz="2400" b="1" dirty="0"/>
              <a:t>.</a:t>
            </a:r>
            <a:r>
              <a:rPr lang="en-US" sz="2400" dirty="0"/>
              <a:t> In all other cases,  it takes more than one step to derive </a:t>
            </a:r>
            <a:r>
              <a:rPr lang="en-US" sz="2400" i="1" dirty="0"/>
              <a:t>s</a:t>
            </a:r>
            <a:r>
              <a:rPr lang="en-US" sz="2400" dirty="0"/>
              <a:t> from one of the given non-terminal symbols.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We base the proof on which production is used in the </a:t>
            </a:r>
            <a:r>
              <a:rPr lang="en-US" sz="2000" u="sng" dirty="0"/>
              <a:t>first</a:t>
            </a:r>
            <a:r>
              <a:rPr lang="en-US" sz="2000" dirty="0"/>
              <a:t> step of the derivation.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We have to consider a separate case for each such production.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each case, </a:t>
            </a:r>
            <a:r>
              <a:rPr lang="en-US" sz="2000" b="1" dirty="0"/>
              <a:t>we assume by induction</a:t>
            </a:r>
            <a:r>
              <a:rPr lang="en-US" sz="2000" dirty="0"/>
              <a:t> that any shorter derivation (one with fewer steps) from any of the non-terminals produces a string with an even number of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/>
              <a:t>Proving language properties 2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6553200"/>
          </a:xfrm>
        </p:spPr>
        <p:txBody>
          <a:bodyPr/>
          <a:lstStyle/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&lt;exp&gt;    ::= &lt;exp&gt; + &lt;term&gt;  |  &lt;term&gt;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&lt;term&gt;   ::= &lt;term&gt; * &lt;factor&gt; | &lt;factor&gt;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&lt;factor&gt; ::= ( &lt;exp&gt; )  | &lt;number&gt;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&lt;number&gt; ::= &lt;number&gt; &lt;digit&gt;   | &lt;digit&gt;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&lt;digit&gt;  ::= 0 | 1 | 2 | 3 | 4 | 5 | 6 | 7 | 8 | 9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Prove that any string of terminals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derived from any of the above non-terminals contains an even number of parentheses.  We do it by induction on the number of steps in the derivation of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Induction cases.</a:t>
            </a:r>
            <a:r>
              <a:rPr lang="en-US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it takes more than one step to derive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from one of the given non-terminal symbols,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 assume by induction that any shorter derivation (one with fewer steps) from any of the non-terminals produces a string with an even number of parentheses.</a:t>
            </a:r>
          </a:p>
          <a:p>
            <a:pPr lvl="1"/>
            <a:r>
              <a:rPr 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Case 1</a:t>
            </a:r>
            <a:r>
              <a:rPr lang="en-US" sz="2400" dirty="0"/>
              <a:t>: &lt;number&gt;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&lt;digit&gt; is the first step in the derivation of s. </a:t>
            </a:r>
          </a:p>
          <a:p>
            <a:pPr lvl="2"/>
            <a:r>
              <a:rPr lang="en-US" sz="2000" dirty="0"/>
              <a:t>Anything derived from &lt;digit&gt; contains no parentheses (base case), </a:t>
            </a:r>
          </a:p>
          <a:p>
            <a:pPr lvl="2"/>
            <a:r>
              <a:rPr lang="en-US" sz="2000" dirty="0"/>
              <a:t>This production adds no parentheses.</a:t>
            </a:r>
          </a:p>
          <a:p>
            <a:pPr lvl="2"/>
            <a:r>
              <a:rPr lang="en-US" sz="2000" dirty="0"/>
              <a:t>Thus there are no parentheses in </a:t>
            </a:r>
            <a:r>
              <a:rPr lang="en-US" sz="2000" i="1" dirty="0"/>
              <a:t>s</a:t>
            </a:r>
            <a:r>
              <a:rPr lang="en-US" sz="2000" dirty="0"/>
              <a:t>.  Zero is an even number.</a:t>
            </a:r>
          </a:p>
          <a:p>
            <a:pPr lvl="2"/>
            <a:endParaRPr lang="en-US" sz="2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381000" y="4191000"/>
            <a:ext cx="8763000" cy="2133600"/>
          </a:xfrm>
          <a:prstGeom prst="rect">
            <a:avLst/>
          </a:prstGeom>
          <a:noFill/>
          <a:ln w="412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/>
              <a:t>Proving language properties 3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6553200"/>
          </a:xfrm>
        </p:spPr>
        <p:txBody>
          <a:bodyPr/>
          <a:lstStyle/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&lt;exp&gt;    ::= &lt;exp&gt; + &lt;term&gt;  |  &lt;term&gt;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&lt;term&gt;   ::= &lt;term&gt; * &lt;factor&gt; | &lt;factor&gt;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&lt;factor&gt; ::= ( &lt;exp&gt; )  | &lt;number&gt;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&lt;number&gt; ::= &lt;number&gt; &lt;digit&gt;   | &lt;digit&gt;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&lt;digit&gt;  ::= 0 | 1 | 2 | 3 | 4 | 5 | 6 | 7 | 8 | 9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Induction cases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It takes more than one step to derive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from one of the given non-terminal symbols. </a:t>
            </a:r>
            <a:r>
              <a:rPr lang="en-US" sz="2800" dirty="0"/>
              <a:t> </a:t>
            </a:r>
          </a:p>
          <a:p>
            <a:pPr lvl="1"/>
            <a:r>
              <a:rPr 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Case 2</a:t>
            </a:r>
            <a:r>
              <a:rPr lang="en-US" sz="2400" dirty="0"/>
              <a:t>: &lt;number&gt;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&lt;number&gt; &lt;digit&gt; is the first step. </a:t>
            </a:r>
          </a:p>
          <a:p>
            <a:pPr lvl="2"/>
            <a:r>
              <a:rPr lang="en-US" dirty="0"/>
              <a:t>Anything derived from &lt;digit&gt; contains no parentheses (base case), </a:t>
            </a:r>
          </a:p>
          <a:p>
            <a:pPr lvl="2"/>
            <a:r>
              <a:rPr lang="en-US" dirty="0"/>
              <a:t>The derivation from the &lt;number&gt; on the RHS involves fewer steps than the derivation of </a:t>
            </a:r>
            <a:r>
              <a:rPr lang="en-US" i="1" dirty="0"/>
              <a:t>s</a:t>
            </a:r>
            <a:r>
              <a:rPr lang="en-US" dirty="0"/>
              <a:t>, thus the string it derives contains an even number of parentheses (in fact this number is zero).</a:t>
            </a:r>
          </a:p>
          <a:p>
            <a:pPr lvl="2"/>
            <a:r>
              <a:rPr lang="en-US" dirty="0"/>
              <a:t>s is the concatenation of a derivation from &lt;number&gt; and a derivation from &lt;digit&gt; on the RHS. Thus there are no parentheses in </a:t>
            </a:r>
            <a:r>
              <a:rPr lang="en-US" i="1" dirty="0"/>
              <a:t>s</a:t>
            </a:r>
            <a:r>
              <a:rPr lang="en-US" dirty="0"/>
              <a:t>. 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381000" y="2514600"/>
            <a:ext cx="8763000" cy="4038600"/>
          </a:xfrm>
          <a:prstGeom prst="rect">
            <a:avLst/>
          </a:prstGeom>
          <a:noFill/>
          <a:ln w="412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/>
              <a:t>Proving language properties 4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553200"/>
          </a:xfrm>
        </p:spPr>
        <p:txBody>
          <a:bodyPr/>
          <a:lstStyle/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&lt;exp&gt;    ::= &lt;exp&gt; + &lt;term&gt;  |  &lt;term&gt;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&lt;term&gt;   ::= &lt;term&gt; * &lt;factor&gt; | &lt;factor&gt;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&lt;factor&gt; ::= ( &lt;exp&gt; )  | &lt;number&gt;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&lt;number&gt; ::= &lt;number&gt; &lt;digit&gt;   | &lt;digit&gt;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&lt;digit&gt;  ::= 0 | 1 | 2 | 3 | 4 | 5 | 6 | 7 | 8 | 9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Induction cases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It takes more than one step to derive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from one of the given non-terminal symbols. 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Case 3</a:t>
            </a:r>
            <a:r>
              <a:rPr lang="en-US" dirty="0"/>
              <a:t>: &lt;factor&gt;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dirty="0"/>
              <a:t> ( &lt;exp&gt; ) is the first step. </a:t>
            </a:r>
          </a:p>
          <a:p>
            <a:pPr lvl="2"/>
            <a:r>
              <a:rPr lang="en-US" sz="2600" dirty="0"/>
              <a:t>The derivation of a terminal string from the &lt;exp&gt; on the RHS of this production involves fewer steps than the derivation of </a:t>
            </a:r>
            <a:r>
              <a:rPr lang="en-US" sz="2600" i="1" dirty="0"/>
              <a:t>s</a:t>
            </a:r>
            <a:r>
              <a:rPr lang="en-US" sz="2600" dirty="0"/>
              <a:t>, thus (by induction) the string s' that is derived from &lt;exp&gt; contains an even number (call that number </a:t>
            </a:r>
            <a:r>
              <a:rPr lang="en-US" sz="2600" i="1" dirty="0"/>
              <a:t>p</a:t>
            </a:r>
            <a:r>
              <a:rPr lang="en-US" sz="2600" dirty="0"/>
              <a:t>) of parentheses.</a:t>
            </a:r>
          </a:p>
          <a:p>
            <a:pPr lvl="2"/>
            <a:r>
              <a:rPr lang="en-US" sz="2600" dirty="0"/>
              <a:t>s has the form ( s' ), so it contains p+2 parentheses.  Since p is an even number, so is p+2.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381000" y="2819400"/>
            <a:ext cx="8763000" cy="3505200"/>
          </a:xfrm>
          <a:prstGeom prst="rect">
            <a:avLst/>
          </a:prstGeom>
          <a:noFill/>
          <a:ln w="412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381690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Fill in some other interesting cases (10 minutes, with another student) Q6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6238"/>
            <a:ext cx="8546368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 dirty="0"/>
              <a:t>Proving language properties  5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6553200"/>
          </a:xfrm>
        </p:spPr>
        <p:txBody>
          <a:bodyPr/>
          <a:lstStyle/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&lt;exp&gt;    ::= &lt;exp&gt; + &lt;term&gt;  |  &lt;term&gt;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&lt;term&gt;   ::= &lt;term&gt; * &lt;factor&gt; | &lt;factor&gt;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&lt;factor&gt; ::= ( &lt;exp&gt; )  | &lt;number&gt;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&lt;number&gt; ::= &lt;number&gt; &lt;digit&gt;   | &lt;digit&gt;</a:t>
            </a:r>
          </a:p>
          <a:p>
            <a:pPr lvl="2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sz="2000" b="1" dirty="0">
                <a:latin typeface="Courier New" pitchFamily="49" charset="0"/>
              </a:rPr>
              <a:t>&lt;digit&gt;  ::= 0 | 1 | 2 | 3 | 4 | 5 | 6 | 7 | 8 | 9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Induction cases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It takes more than one step to derive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from one of the given non-terminal symbols. 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Case 4</a:t>
            </a:r>
            <a:r>
              <a:rPr lang="en-US" dirty="0"/>
              <a:t>: &lt;exp&gt;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dirty="0"/>
              <a:t> &lt;exp&gt; + &lt;term&gt; is the first step.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derivation from the &lt;exp&gt; on the RHS involves fewer steps than the derivation of </a:t>
            </a:r>
            <a:r>
              <a:rPr lang="en-US" i="1" dirty="0"/>
              <a:t>s</a:t>
            </a:r>
            <a:r>
              <a:rPr lang="en-US" dirty="0"/>
              <a:t>, thus (by induction) the string s’ that it derives contains an even number (call it </a:t>
            </a:r>
            <a:r>
              <a:rPr lang="en-US" i="1" dirty="0"/>
              <a:t>p</a:t>
            </a:r>
            <a:r>
              <a:rPr lang="en-US" dirty="0"/>
              <a:t>) of parentheses.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derivation from the &lt;term&gt; on the RHS involves fewer steps than the derivation of </a:t>
            </a:r>
            <a:r>
              <a:rPr lang="en-US" i="1" dirty="0"/>
              <a:t>s</a:t>
            </a:r>
            <a:r>
              <a:rPr lang="en-US" dirty="0"/>
              <a:t>, thus (by induction) the string s’’ that it derives contains an even number (call it </a:t>
            </a:r>
            <a:r>
              <a:rPr lang="en-US" i="1" dirty="0"/>
              <a:t>q</a:t>
            </a:r>
            <a:r>
              <a:rPr lang="en-US" dirty="0"/>
              <a:t>) of parentheses.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 has the form s’ + s’’, so it contains </a:t>
            </a:r>
            <a:r>
              <a:rPr lang="en-US" dirty="0" err="1"/>
              <a:t>p+q</a:t>
            </a:r>
            <a:r>
              <a:rPr lang="en-US" dirty="0"/>
              <a:t> parentheses.  Since p and q are even numbers, so is </a:t>
            </a:r>
            <a:r>
              <a:rPr lang="en-US" dirty="0" err="1"/>
              <a:t>p+q</a:t>
            </a:r>
            <a:r>
              <a:rPr lang="en-US" dirty="0"/>
              <a:t>.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381000" y="2667000"/>
            <a:ext cx="8763000" cy="3962400"/>
          </a:xfrm>
          <a:prstGeom prst="rect">
            <a:avLst/>
          </a:prstGeom>
          <a:noFill/>
          <a:ln w="412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3200"/>
              <a:t>Proving language properties 6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6553200"/>
          </a:xfrm>
        </p:spPr>
        <p:txBody>
          <a:bodyPr/>
          <a:lstStyle/>
          <a:p>
            <a:r>
              <a:rPr lang="en-US" sz="3600" dirty="0"/>
              <a:t>The other cases for the induction step are similar, and are left as an exercise for you.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3200" dirty="0"/>
              <a:t>Usually we will not be so formal, 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3200" dirty="0"/>
              <a:t>but we will assume the ideas that underlie this proof when we discuss the properties of various grammars and the languages that are derived from them.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XXX written problem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Consider the following grammar for a language whose terminal symbols are a and b: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&lt;S&gt; ::= &lt;A&gt; &lt;A&gt;</a:t>
            </a:r>
            <a:endParaRPr lang="pt-BR" sz="2000" dirty="0"/>
          </a:p>
          <a:p>
            <a:pPr marL="12954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/>
              <a:t>&lt;A&gt; ::= &lt;A&gt; &lt;A&gt; &lt;A&gt; | b &lt;A&gt; | &lt;A&gt; b | a</a:t>
            </a:r>
            <a:endParaRPr lang="en-US" sz="2000" dirty="0"/>
          </a:p>
          <a:p>
            <a:pPr marL="1295400" lvl="2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Describe in English the language L generated by this grammar, if &lt;S&gt; is the start symbol.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Prove that the only strings of terminals that can be generated by this grammar are strings in L.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Describe an algorithm that, given a string </a:t>
            </a:r>
            <a:r>
              <a:rPr lang="en-US" sz="2000" b="1" dirty="0"/>
              <a:t>w</a:t>
            </a:r>
            <a:r>
              <a:rPr lang="en-US" sz="2000" dirty="0"/>
              <a:t> in L, lists a sequence of productions that can be used to produce  a derivation of  </a:t>
            </a:r>
            <a:r>
              <a:rPr lang="en-US" sz="2000" b="1" dirty="0"/>
              <a:t>w</a:t>
            </a:r>
            <a:r>
              <a:rPr lang="en-US" sz="2000" dirty="0"/>
              <a:t> from &lt;S&gt;.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What are parts 2 and 3 really about?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dirty="0"/>
              <a:t>If w can be derived from the grammar, then </a:t>
            </a:r>
            <a:r>
              <a:rPr lang="en-US" sz="2400" dirty="0" err="1"/>
              <a:t>w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dirty="0" err="1"/>
              <a:t>L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(L is the language from part 1)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400" dirty="0"/>
              <a:t>If </a:t>
            </a:r>
            <a:r>
              <a:rPr lang="en-US" sz="2400" dirty="0" err="1"/>
              <a:t>w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dirty="0" err="1"/>
              <a:t>L</a:t>
            </a:r>
            <a:r>
              <a:rPr lang="en-US" sz="2400" dirty="0"/>
              <a:t>, then w can be derived from the grammar.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295400" y="2362200"/>
            <a:ext cx="4800600" cy="6858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628650"/>
          </a:xfrm>
        </p:spPr>
        <p:txBody>
          <a:bodyPr/>
          <a:lstStyle/>
          <a:p>
            <a:r>
              <a:rPr lang="en-US" dirty="0"/>
              <a:t>Variable Definitions and Uses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22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x (+ x 3))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two places that the symbol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dirty="0"/>
              <a:t> appears are fundamentally different.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definition</a:t>
            </a:r>
            <a:r>
              <a:rPr lang="en-US" dirty="0"/>
              <a:t> (binding)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use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/>
              <a:t>(occurrence).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declaration</a:t>
            </a:r>
            <a:r>
              <a:rPr lang="en-US" dirty="0"/>
              <a:t>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reference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 named by a variable is that variable's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denotation</a:t>
            </a:r>
            <a:r>
              <a:rPr lang="en-US" b="1" i="1" dirty="0"/>
              <a:t>.  </a:t>
            </a:r>
            <a:r>
              <a:rPr lang="en-US" dirty="0"/>
              <a:t>The variable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denotes</a:t>
            </a:r>
            <a:r>
              <a:rPr lang="en-US" dirty="0"/>
              <a:t> the value.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In Scheme, can determine the relationship between a variable reference and the declaration that bound it by looking at the code .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static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(lexical) scoping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2051685" cy="415498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66CCFF"/>
                </a:solidFill>
              </a:rPr>
              <a:t>l-value, r-value</a:t>
            </a:r>
          </a:p>
        </p:txBody>
      </p:sp>
    </p:spTree>
    <p:extLst>
      <p:ext uri="{BB962C8B-B14F-4D97-AF65-F5344CB8AC3E}">
        <p14:creationId xmlns:p14="http://schemas.microsoft.com/office/powerpoint/2010/main" val="3495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108" y="152400"/>
            <a:ext cx="5829300" cy="457200"/>
          </a:xfrm>
        </p:spPr>
        <p:txBody>
          <a:bodyPr/>
          <a:lstStyle/>
          <a:p>
            <a:r>
              <a:rPr lang="en-US" sz="4800" dirty="0"/>
              <a:t>Scoping rules in C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x = 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int x = 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y = x + 2;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("%d\n", </a:t>
            </a:r>
            <a:r>
              <a:rPr lang="en-US" sz="2000" b="1" dirty="0" err="1">
                <a:latin typeface="Courier New" pitchFamily="49" charset="0"/>
              </a:rPr>
              <a:t>x+y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A lot like Scheme (lexical scope).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100" b="1" dirty="0">
                <a:latin typeface="Courier New" pitchFamily="49" charset="0"/>
              </a:rPr>
              <a:t>You can tell which definition goes with each use by looking at the code; you do not have to consider what happens at run-time.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2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077200" cy="1362075"/>
          </a:xfrm>
        </p:spPr>
        <p:txBody>
          <a:bodyPr/>
          <a:lstStyle/>
          <a:p>
            <a:r>
              <a:rPr lang="en-US" dirty="0"/>
              <a:t>How might we do OOP IN SCHEME, using only things that we have seen so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</p:spPr>
        <p:txBody>
          <a:bodyPr/>
          <a:lstStyle/>
          <a:p>
            <a:r>
              <a:rPr lang="en-US" sz="2800" dirty="0"/>
              <a:t>          Constructing objects</a:t>
            </a:r>
          </a:p>
          <a:p>
            <a:r>
              <a:rPr lang="en-US" sz="2800" dirty="0"/>
              <a:t>                                "fields"</a:t>
            </a:r>
          </a:p>
          <a:p>
            <a:r>
              <a:rPr lang="en-US" sz="2800" dirty="0"/>
              <a:t>                                "methods"</a:t>
            </a:r>
          </a:p>
          <a:p>
            <a:r>
              <a:rPr lang="en-US" sz="2800" dirty="0"/>
              <a:t>                                 method arguments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7128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http://community.schemewiki.org/?object-oriented-programming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42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"OO Programming"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need to find a way to encapsulate "fields" and "methods", so that fields can only be accessed/changed by using the methods.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can represent an object by a _____.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"Fields" are persistent local variables.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A "method name" is the first argument to the "object" procedure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 "method arguments" are the other arguments to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0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04800" y="4876800"/>
            <a:ext cx="3048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FF0000"/>
                </a:solidFill>
              </a:rPr>
              <a:t>Transcript for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4400521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70" y="1519297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5943600" y="3770055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519297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9642" y="3998655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70" y="1519297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5943600" y="3770055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519297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9642" y="3998655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3810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13502</TotalTime>
  <Words>3135</Words>
  <Application>Microsoft Office PowerPoint</Application>
  <PresentationFormat>On-screen Show (4:3)</PresentationFormat>
  <Paragraphs>409</Paragraphs>
  <Slides>44</Slides>
  <Notes>23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Consolas</vt:lpstr>
      <vt:lpstr>Courier New</vt:lpstr>
      <vt:lpstr>Symbol</vt:lpstr>
      <vt:lpstr>Wingdings</vt:lpstr>
      <vt:lpstr>Orbit</vt:lpstr>
      <vt:lpstr>CSSE 304 Day 9</vt:lpstr>
      <vt:lpstr>BST? solution</vt:lpstr>
      <vt:lpstr>group-by-n solution</vt:lpstr>
      <vt:lpstr>qsort solution (Swi Bhanghi)</vt:lpstr>
      <vt:lpstr>How might we do OOP IN SCHEME, using only things that we have seen so far?</vt:lpstr>
      <vt:lpstr>"OO Programming" in Scheme</vt:lpstr>
      <vt:lpstr>PowerPoint Presentation</vt:lpstr>
      <vt:lpstr>Encapsulation: Creating "objects" in a mostly functional language</vt:lpstr>
      <vt:lpstr>Encapsulation: Creating "objects" in a mostly functional language</vt:lpstr>
      <vt:lpstr>HW 8 Preview</vt:lpstr>
      <vt:lpstr>HW 8 Preview</vt:lpstr>
      <vt:lpstr>Interlude</vt:lpstr>
      <vt:lpstr>Compose and  case-lambda</vt:lpstr>
      <vt:lpstr>Compose With Any Number of Arguments</vt:lpstr>
      <vt:lpstr>Simple compose Solution</vt:lpstr>
      <vt:lpstr>CASE-Lambda</vt:lpstr>
      <vt:lpstr>Scheme’s case-lambda</vt:lpstr>
      <vt:lpstr>Another case-lambda example </vt:lpstr>
      <vt:lpstr>compose 2-3 using case-lambda</vt:lpstr>
      <vt:lpstr>compose using case-lambda</vt:lpstr>
      <vt:lpstr>compose using case-lambda</vt:lpstr>
      <vt:lpstr>Two Approaches to compose</vt:lpstr>
      <vt:lpstr>Experiment with 2nd compose</vt:lpstr>
      <vt:lpstr>Experiment with the 1st compose</vt:lpstr>
      <vt:lpstr>Review of recursive definitions and inductive proofs</vt:lpstr>
      <vt:lpstr>In-class Practice problems</vt:lpstr>
      <vt:lpstr>List of procedures problem</vt:lpstr>
      <vt:lpstr>List of procedures problem</vt:lpstr>
      <vt:lpstr>List of procedures problem</vt:lpstr>
      <vt:lpstr>Mutation problem</vt:lpstr>
      <vt:lpstr>remove may do less than you think!</vt:lpstr>
      <vt:lpstr>In-class exercise (if there is time) </vt:lpstr>
      <vt:lpstr>Solutions</vt:lpstr>
      <vt:lpstr>Review of recursive definitions and inductive proofs</vt:lpstr>
      <vt:lpstr>Proving Language Properties</vt:lpstr>
      <vt:lpstr>Proving language properties</vt:lpstr>
      <vt:lpstr>Proving language properties 2</vt:lpstr>
      <vt:lpstr>Proving language properties 3</vt:lpstr>
      <vt:lpstr>Proving language properties 4</vt:lpstr>
      <vt:lpstr>Proving language properties  5</vt:lpstr>
      <vt:lpstr>Proving language properties 6</vt:lpstr>
      <vt:lpstr>Assignment XXX written problem</vt:lpstr>
      <vt:lpstr>Variable Definitions and Uses</vt:lpstr>
      <vt:lpstr>Scoping rules in C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194</cp:revision>
  <cp:lastPrinted>2019-12-13T18:54:45Z</cp:lastPrinted>
  <dcterms:created xsi:type="dcterms:W3CDTF">2002-09-17T12:37:32Z</dcterms:created>
  <dcterms:modified xsi:type="dcterms:W3CDTF">2019-12-16T14:15:28Z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