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2"/>
  </p:notesMasterIdLst>
  <p:handoutMasterIdLst>
    <p:handoutMasterId r:id="rId23"/>
  </p:handoutMasterIdLst>
  <p:sldIdLst>
    <p:sldId id="394" r:id="rId2"/>
    <p:sldId id="354" r:id="rId3"/>
    <p:sldId id="393" r:id="rId4"/>
    <p:sldId id="356" r:id="rId5"/>
    <p:sldId id="366" r:id="rId6"/>
    <p:sldId id="383" r:id="rId7"/>
    <p:sldId id="387" r:id="rId8"/>
    <p:sldId id="389" r:id="rId9"/>
    <p:sldId id="390" r:id="rId10"/>
    <p:sldId id="413" r:id="rId11"/>
    <p:sldId id="400" r:id="rId12"/>
    <p:sldId id="401" r:id="rId13"/>
    <p:sldId id="402" r:id="rId14"/>
    <p:sldId id="403" r:id="rId15"/>
    <p:sldId id="430" r:id="rId16"/>
    <p:sldId id="415" r:id="rId17"/>
    <p:sldId id="392" r:id="rId18"/>
    <p:sldId id="370" r:id="rId19"/>
    <p:sldId id="371" r:id="rId20"/>
    <p:sldId id="399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A1FBFD"/>
    <a:srgbClr val="FF66CC"/>
    <a:srgbClr val="FF0066"/>
    <a:srgbClr val="FF0000"/>
    <a:srgbClr val="6B99BC"/>
    <a:srgbClr val="772323"/>
    <a:srgbClr val="DDDDDD"/>
    <a:srgbClr val="66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11" autoAdjust="0"/>
    <p:restoredTop sz="92110" autoAdjust="0"/>
  </p:normalViewPr>
  <p:slideViewPr>
    <p:cSldViewPr>
      <p:cViewPr varScale="1">
        <p:scale>
          <a:sx n="97" d="100"/>
          <a:sy n="97" d="100"/>
        </p:scale>
        <p:origin x="96" y="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t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endParaRPr lang="en-US"/>
          </a:p>
        </p:txBody>
      </p:sp>
      <p:sp>
        <p:nvSpPr>
          <p:cNvPr id="573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defTabSz="950391">
              <a:defRPr sz="1200"/>
            </a:lvl1pPr>
          </a:lstStyle>
          <a:p>
            <a:endParaRPr lang="en-US"/>
          </a:p>
        </p:txBody>
      </p:sp>
      <p:sp>
        <p:nvSpPr>
          <p:cNvPr id="573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34" tIns="47518" rIns="95034" bIns="47518" numCol="1" anchor="b" anchorCtr="0" compatLnSpc="1">
            <a:prstTxWarp prst="textNoShape">
              <a:avLst/>
            </a:prstTxWarp>
          </a:bodyPr>
          <a:lstStyle>
            <a:lvl1pPr algn="r" defTabSz="950391">
              <a:defRPr sz="1200"/>
            </a:lvl1pPr>
          </a:lstStyle>
          <a:p>
            <a:fld id="{0856BC50-662B-4B38-A1CA-D4C8B613C7B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5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69" y="6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endParaRPr lang="en-US"/>
          </a:p>
        </p:txBody>
      </p:sp>
      <p:sp>
        <p:nvSpPr>
          <p:cNvPr id="397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7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6" y="4559722"/>
            <a:ext cx="5850194" cy="4320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7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defTabSz="960041">
              <a:defRPr sz="1200"/>
            </a:lvl1pPr>
          </a:lstStyle>
          <a:p>
            <a:endParaRPr lang="en-US"/>
          </a:p>
        </p:txBody>
      </p:sp>
      <p:sp>
        <p:nvSpPr>
          <p:cNvPr id="397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69" y="9119441"/>
            <a:ext cx="3170903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3" tIns="48040" rIns="96083" bIns="48040" numCol="1" anchor="b" anchorCtr="0" compatLnSpc="1">
            <a:prstTxWarp prst="textNoShape">
              <a:avLst/>
            </a:prstTxWarp>
          </a:bodyPr>
          <a:lstStyle>
            <a:lvl1pPr algn="r" defTabSz="960041">
              <a:defRPr sz="1200"/>
            </a:lvl1pPr>
          </a:lstStyle>
          <a:p>
            <a:fld id="{957F737C-2939-4B3C-A229-35593C5DE3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3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0450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863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0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Suggestion for 2011:</a:t>
            </a:r>
            <a:r>
              <a:rPr lang="en-US" baseline="0" dirty="0"/>
              <a:t>  Email  a link to the Exam slides to students on Wednesday, so there is no need to spend much time on them in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31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8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that it uses </a:t>
            </a:r>
            <a:r>
              <a:rPr lang="en-US" dirty="0" err="1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76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8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(define occurs-bound?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</a:t>
            </a:r>
          </a:p>
          <a:p>
            <a:r>
              <a:rPr lang="en-US" dirty="0"/>
              <a:t>    (</a:t>
            </a:r>
            <a:r>
              <a:rPr lang="en-US" dirty="0" err="1"/>
              <a:t>cond</a:t>
            </a:r>
            <a:endParaRPr lang="en-US" dirty="0"/>
          </a:p>
          <a:p>
            <a:r>
              <a:rPr lang="en-US" dirty="0"/>
              <a:t>      ((symbol? </a:t>
            </a:r>
            <a:r>
              <a:rPr lang="en-US" dirty="0" err="1"/>
              <a:t>exp</a:t>
            </a:r>
            <a:r>
              <a:rPr lang="en-US" dirty="0"/>
              <a:t>) #f)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</a:t>
            </a:r>
            <a:r>
              <a:rPr lang="en-US" dirty="0" err="1"/>
              <a:t>exp</a:t>
            </a:r>
            <a:r>
              <a:rPr lang="en-US" dirty="0"/>
              <a:t>) 'lambda)</a:t>
            </a:r>
          </a:p>
          <a:p>
            <a:r>
              <a:rPr lang="en-US" dirty="0"/>
              <a:t>       (or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(and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 </a:t>
            </a:r>
            <a:r>
              <a:rPr lang="en-US" dirty="0" err="1"/>
              <a:t>var</a:t>
            </a:r>
            <a:r>
              <a:rPr lang="en-US" dirty="0"/>
              <a:t>)</a:t>
            </a:r>
          </a:p>
          <a:p>
            <a:r>
              <a:rPr lang="en-US" dirty="0"/>
              <a:t>       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</a:t>
            </a:r>
          </a:p>
          <a:p>
            <a:r>
              <a:rPr lang="en-US" dirty="0"/>
              <a:t>      (else (or (occurs-bound? </a:t>
            </a:r>
            <a:r>
              <a:rPr lang="en-US" dirty="0" err="1"/>
              <a:t>var</a:t>
            </a:r>
            <a:r>
              <a:rPr lang="en-US" dirty="0"/>
              <a:t>  (car </a:t>
            </a:r>
            <a:r>
              <a:rPr lang="en-US" dirty="0" err="1"/>
              <a:t>exp</a:t>
            </a:r>
            <a:r>
              <a:rPr lang="en-US" dirty="0"/>
              <a:t>))</a:t>
            </a:r>
          </a:p>
          <a:p>
            <a:r>
              <a:rPr lang="en-US" dirty="0"/>
              <a:t>                   (occurs-bound?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cadr</a:t>
            </a:r>
            <a:r>
              <a:rPr lang="en-US" dirty="0"/>
              <a:t> </a:t>
            </a:r>
            <a:r>
              <a:rPr lang="en-US" dirty="0" err="1"/>
              <a:t>exp</a:t>
            </a:r>
            <a:r>
              <a:rPr lang="en-US" dirty="0"/>
              <a:t>)))))))</a:t>
            </a:r>
          </a:p>
          <a:p>
            <a:endParaRPr lang="en-US" dirty="0"/>
          </a:p>
          <a:p>
            <a:r>
              <a:rPr lang="en-US" dirty="0"/>
              <a:t>(define occurs-free?  ; done in the book, so don't do it here.</a:t>
            </a:r>
          </a:p>
          <a:p>
            <a:r>
              <a:rPr lang="en-US" dirty="0"/>
              <a:t>  (lambda (</a:t>
            </a:r>
            <a:r>
              <a:rPr lang="en-US" dirty="0" err="1"/>
              <a:t>var</a:t>
            </a:r>
            <a:r>
              <a:rPr lang="en-US" dirty="0"/>
              <a:t> exp)</a:t>
            </a:r>
          </a:p>
          <a:p>
            <a:r>
              <a:rPr lang="en-US" dirty="0"/>
              <a:t>    (cond</a:t>
            </a:r>
          </a:p>
          <a:p>
            <a:r>
              <a:rPr lang="en-US" dirty="0"/>
              <a:t>      ((symbol? exp) (</a:t>
            </a:r>
            <a:r>
              <a:rPr lang="en-US" dirty="0" err="1"/>
              <a:t>eqv</a:t>
            </a:r>
            <a:r>
              <a:rPr lang="en-US" dirty="0"/>
              <a:t>? </a:t>
            </a:r>
            <a:r>
              <a:rPr lang="en-US" dirty="0" err="1"/>
              <a:t>var</a:t>
            </a:r>
            <a:r>
              <a:rPr lang="en-US" dirty="0"/>
              <a:t> exp))</a:t>
            </a:r>
          </a:p>
          <a:p>
            <a:r>
              <a:rPr lang="en-US" dirty="0"/>
              <a:t>      ((</a:t>
            </a:r>
            <a:r>
              <a:rPr lang="en-US" dirty="0" err="1"/>
              <a:t>eqv</a:t>
            </a:r>
            <a:r>
              <a:rPr lang="en-US" dirty="0"/>
              <a:t>? (car exp) 'lambda) </a:t>
            </a:r>
          </a:p>
          <a:p>
            <a:r>
              <a:rPr lang="en-US" dirty="0"/>
              <a:t>       (and (not (</a:t>
            </a:r>
            <a:r>
              <a:rPr lang="en-US" dirty="0" err="1"/>
              <a:t>eqv</a:t>
            </a:r>
            <a:r>
              <a:rPr lang="en-US" dirty="0"/>
              <a:t>? (</a:t>
            </a:r>
            <a:r>
              <a:rPr lang="en-US" dirty="0" err="1"/>
              <a:t>caadr</a:t>
            </a:r>
            <a:r>
              <a:rPr lang="en-US" dirty="0"/>
              <a:t> exp) </a:t>
            </a:r>
            <a:r>
              <a:rPr lang="en-US" dirty="0" err="1"/>
              <a:t>var</a:t>
            </a:r>
            <a:r>
              <a:rPr lang="en-US" dirty="0"/>
              <a:t>))</a:t>
            </a:r>
          </a:p>
          <a:p>
            <a:r>
              <a:rPr lang="en-US" dirty="0"/>
              <a:t>            (occurs-free? </a:t>
            </a:r>
            <a:r>
              <a:rPr lang="en-US" dirty="0" err="1"/>
              <a:t>var</a:t>
            </a:r>
            <a:r>
              <a:rPr lang="en-US" dirty="0"/>
              <a:t> (</a:t>
            </a:r>
            <a:r>
              <a:rPr lang="en-US" dirty="0" err="1"/>
              <a:t>caddr</a:t>
            </a:r>
            <a:r>
              <a:rPr lang="en-US" dirty="0"/>
              <a:t> exp))))</a:t>
            </a:r>
          </a:p>
          <a:p>
            <a:r>
              <a:rPr lang="en-US" dirty="0"/>
              <a:t>      (else (or (occurs-free? </a:t>
            </a:r>
            <a:r>
              <a:rPr lang="en-US" dirty="0" err="1"/>
              <a:t>var</a:t>
            </a:r>
            <a:r>
              <a:rPr lang="en-US" dirty="0"/>
              <a:t>  (car exp))</a:t>
            </a:r>
          </a:p>
          <a:p>
            <a:r>
              <a:rPr lang="en-US" dirty="0"/>
              <a:t>                (occurs-free? </a:t>
            </a:r>
            <a:r>
              <a:rPr lang="en-US" dirty="0" err="1"/>
              <a:t>var</a:t>
            </a:r>
            <a:r>
              <a:rPr lang="en-US" dirty="0"/>
              <a:t> (cadr exp)))))))</a:t>
            </a:r>
          </a:p>
          <a:p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00C3E2-79C5-4F74-A33F-087A82AD939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0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05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9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84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7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7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8BDF7A6-6D88-4CE0-933A-E9046DEE53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7436AA-9A7E-48C2-9207-E18D5F637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9641-CC0E-457D-939F-A0C9954AE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698767-B8CC-463F-9770-3FEAA5BBA7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0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64886-3D39-425B-A082-81B45D7C0C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ED05B-EAB1-4932-A7E5-3481C83763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1EB027-4603-44BD-B7F2-2C6005E5AB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606AE-6720-476A-90CC-08AFBC257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F926F-CD17-4FF2-B040-0DB4BFFF89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5ADDD7-6714-4519-9FA3-AE1EF91A7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241F97-268A-4E22-B798-CF3949B143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27B636-8E2E-422C-917D-4BC81C824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53882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6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516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55CDB91-0C8E-44B6-95F1-B57F8763DF2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6103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EAEAEA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EAEAE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EAEAE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EAEAE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EAEAE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EAEAE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b="1" dirty="0"/>
              <a:t>CSSE 304 Day 12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2667000"/>
            <a:ext cx="87630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Efficient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</a:t>
            </a:r>
          </a:p>
          <a:p>
            <a:pPr>
              <a:lnSpc>
                <a:spcPct val="90000"/>
              </a:lnSpc>
            </a:pPr>
            <a:r>
              <a:rPr lang="en-US" dirty="0"/>
              <a:t>Review free and bound variables </a:t>
            </a:r>
            <a:br>
              <a:rPr lang="en-US" dirty="0"/>
            </a:br>
            <a:r>
              <a:rPr lang="en-US" dirty="0"/>
              <a:t>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occurs-bound?</a:t>
            </a:r>
          </a:p>
          <a:p>
            <a:pPr>
              <a:lnSpc>
                <a:spcPct val="90000"/>
              </a:lnSpc>
            </a:pPr>
            <a:r>
              <a:rPr lang="en-US" dirty="0"/>
              <a:t>Lexical address</a:t>
            </a:r>
          </a:p>
          <a:p>
            <a:pPr>
              <a:lnSpc>
                <a:spcPct val="90000"/>
              </a:lnSpc>
            </a:pPr>
            <a:r>
              <a:rPr lang="en-US" dirty="0"/>
              <a:t>(if there is time)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reverse!</a:t>
            </a:r>
          </a:p>
          <a:p>
            <a:pPr>
              <a:lnSpc>
                <a:spcPct val="90000"/>
              </a:lnSpc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66CCFF"/>
                </a:solidFill>
              </a:rPr>
              <a:t>Answers to student questions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depth and lexical address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FF00"/>
                </a:solidFill>
              </a:rPr>
              <a:t>What are they?</a:t>
            </a:r>
          </a:p>
          <a:p>
            <a:r>
              <a:rPr lang="en-US" sz="3600" dirty="0"/>
              <a:t>What are they good for?</a:t>
            </a:r>
          </a:p>
        </p:txBody>
      </p:sp>
    </p:spTree>
    <p:extLst>
      <p:ext uri="{BB962C8B-B14F-4D97-AF65-F5344CB8AC3E}">
        <p14:creationId xmlns:p14="http://schemas.microsoft.com/office/powerpoint/2010/main" val="127594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152400"/>
            <a:ext cx="7772400" cy="1066800"/>
          </a:xfrm>
        </p:spPr>
        <p:txBody>
          <a:bodyPr/>
          <a:lstStyle/>
          <a:p>
            <a:r>
              <a:rPr lang="en-US" sz="4000" dirty="0"/>
              <a:t>lexical depth and lexical address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11201400" cy="5105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FF00"/>
                </a:solidFill>
              </a:rPr>
              <a:t>lexical depth</a:t>
            </a:r>
            <a:r>
              <a:rPr lang="en-US" sz="2800" dirty="0">
                <a:solidFill>
                  <a:srgbClr val="FFFF00"/>
                </a:solidFill>
              </a:rPr>
              <a:t> of a bound variable </a:t>
            </a:r>
            <a:r>
              <a:rPr lang="en-US" sz="2800" i="1" dirty="0">
                <a:solidFill>
                  <a:srgbClr val="FFFF00"/>
                </a:solidFill>
              </a:rPr>
              <a:t>occurrence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is the number of levels of nested declarations between it and its declaration.</a:t>
            </a:r>
          </a:p>
          <a:p>
            <a:pPr lvl="1"/>
            <a:r>
              <a:rPr lang="en-US" sz="24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(x)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(lambda (y) (x y))))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</a:p>
          <a:p>
            <a:pPr lvl="2"/>
            <a:r>
              <a:rPr lang="en-US" sz="2000" dirty="0"/>
              <a:t>the occurrence of y has depth 0 </a:t>
            </a:r>
          </a:p>
          <a:p>
            <a:pPr lvl="2"/>
            <a:r>
              <a:rPr lang="en-US" sz="2000" dirty="0"/>
              <a:t>the occurrence of x has depth 1.   </a:t>
            </a:r>
          </a:p>
          <a:p>
            <a:pPr lvl="2"/>
            <a:r>
              <a:rPr lang="en-US" sz="2000" dirty="0"/>
              <a:t>There are no occurrences of z. </a:t>
            </a:r>
          </a:p>
          <a:p>
            <a:r>
              <a:rPr lang="en-US" sz="2800" dirty="0"/>
              <a:t>This can used by the Scheme run-time system to make looking up a local variable's value be faster.  </a:t>
            </a:r>
          </a:p>
          <a:p>
            <a:r>
              <a:rPr lang="en-US" sz="2800" dirty="0"/>
              <a:t>More on that later.</a:t>
            </a:r>
          </a:p>
        </p:txBody>
      </p:sp>
    </p:spTree>
    <p:extLst>
      <p:ext uri="{BB962C8B-B14F-4D97-AF65-F5344CB8AC3E}">
        <p14:creationId xmlns:p14="http://schemas.microsoft.com/office/powerpoint/2010/main" val="23192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sz="4000" dirty="0"/>
              <a:t>lexical depth and lexical address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219200"/>
            <a:ext cx="9144000" cy="5105400"/>
          </a:xfrm>
        </p:spPr>
        <p:txBody>
          <a:bodyPr/>
          <a:lstStyle/>
          <a:p>
            <a:r>
              <a:rPr lang="en-US" sz="2800" dirty="0"/>
              <a:t>Besides lexical depth, the other part of a variable’s lexical address is its position within its declaration list.</a:t>
            </a:r>
          </a:p>
          <a:p>
            <a:r>
              <a:rPr lang="en-US" sz="2800" dirty="0"/>
              <a:t>In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(lambda (x z)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(lambda (y) </a:t>
            </a:r>
            <a:b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((x y) z)))</a:t>
            </a:r>
            <a:br>
              <a:rPr lang="en-US" sz="2400" dirty="0">
                <a:solidFill>
                  <a:srgbClr val="FFFF00"/>
                </a:solidFill>
              </a:rPr>
            </a:br>
            <a:r>
              <a:rPr lang="en-US" sz="2800" dirty="0"/>
              <a:t>The occurrence of x has depth 1 and position 0.</a:t>
            </a:r>
            <a:br>
              <a:rPr lang="en-US" sz="2800" dirty="0"/>
            </a:br>
            <a:r>
              <a:rPr lang="en-US" sz="2800" dirty="0"/>
              <a:t>The occurrence of y has depth 0 and position 0.</a:t>
            </a:r>
            <a:br>
              <a:rPr lang="en-US" sz="2800" dirty="0"/>
            </a:br>
            <a:r>
              <a:rPr lang="en-US" sz="2800" dirty="0"/>
              <a:t>The occurrence of z has depth 1 and position 1.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4978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/>
          <a:lstStyle/>
          <a:p>
            <a:r>
              <a:rPr lang="en-US"/>
              <a:t>lexical address example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71800" y="1524000"/>
            <a:ext cx="86106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lexical-address '(lambda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(if (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((lambda (c)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 (cons a 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 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</a:t>
            </a:r>
            <a:r>
              <a:rPr lang="en-US" sz="2800" b="1" dirty="0">
                <a:latin typeface="+mj-lt"/>
              </a:rPr>
              <a:t> </a:t>
            </a:r>
            <a:r>
              <a:rPr lang="en-US" sz="2800" b="1" dirty="0">
                <a:latin typeface="Courier New" pitchFamily="49" charset="0"/>
              </a:rPr>
              <a:t>b)))  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  <a:sym typeface="Wingdings" pitchFamily="2" charset="2"/>
              </a:rPr>
            </a:br>
            <a:endParaRPr lang="en-US" sz="28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(lambda (a b 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(if ((: free </a:t>
            </a:r>
            <a:r>
              <a:rPr lang="en-US" sz="2800" b="1" dirty="0" err="1">
                <a:latin typeface="Courier New" pitchFamily="49" charset="0"/>
              </a:rPr>
              <a:t>eq</a:t>
            </a:r>
            <a:r>
              <a:rPr lang="en-US" sz="2800" b="1" dirty="0">
                <a:latin typeface="Courier New" pitchFamily="49" charset="0"/>
              </a:rPr>
              <a:t>?) (: 0 1) (: 0 2))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((lambda (c) ((: free cons)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1 0)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(: 0 0))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(: 0 1)))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" y="2286001"/>
            <a:ext cx="5181601" cy="1200329"/>
          </a:xfrm>
          <a:prstGeom prst="rect">
            <a:avLst/>
          </a:prstGeom>
          <a:noFill/>
          <a:ln w="4127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You will write 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lexical-address</a:t>
            </a:r>
            <a:r>
              <a:rPr lang="en-US" dirty="0">
                <a:solidFill>
                  <a:srgbClr val="FFFF00"/>
                </a:solidFill>
              </a:rPr>
              <a:t> as part of A10.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Also </a:t>
            </a:r>
            <a:r>
              <a:rPr lang="en-US" b="1" dirty="0">
                <a:solidFill>
                  <a:srgbClr val="66CC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un-lexical-address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</a:rPr>
              <a:t>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41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8229600" cy="762000"/>
          </a:xfrm>
        </p:spPr>
        <p:txBody>
          <a:bodyPr/>
          <a:lstStyle/>
          <a:p>
            <a:r>
              <a:rPr lang="en-US" dirty="0"/>
              <a:t>lexical address exercises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953193"/>
            <a:ext cx="86106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'</a:t>
            </a:r>
            <a:r>
              <a:rPr lang="en-US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   (+ x z w y)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(list w x y z)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x y z)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(y z)</a:t>
            </a:r>
            <a:r>
              <a:rPr lang="en-US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        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8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(lexical-address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(+ a b c))))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      </a:t>
            </a:r>
            <a:endParaRPr lang="en-US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D6DBD-C222-4A62-975D-CC1660416678}"/>
              </a:ext>
            </a:extLst>
          </p:cNvPr>
          <p:cNvSpPr txBox="1"/>
          <p:nvPr/>
        </p:nvSpPr>
        <p:spPr>
          <a:xfrm>
            <a:off x="457200" y="19812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AEAEA"/>
                </a:solidFill>
                <a:latin typeface="Courier New" pitchFamily="49" charset="0"/>
              </a:rPr>
              <a:t>Exercise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52F88-70D7-4586-BBC2-DD5385CCAE14}"/>
              </a:ext>
            </a:extLst>
          </p:cNvPr>
          <p:cNvSpPr txBox="1"/>
          <p:nvPr/>
        </p:nvSpPr>
        <p:spPr>
          <a:xfrm>
            <a:off x="457200" y="48768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AEAEA"/>
                </a:solidFill>
                <a:latin typeface="Courier New" pitchFamily="49" charset="0"/>
              </a:rPr>
              <a:t>Exercise 2</a:t>
            </a:r>
          </a:p>
        </p:txBody>
      </p:sp>
    </p:spTree>
    <p:extLst>
      <p:ext uri="{BB962C8B-B14F-4D97-AF65-F5344CB8AC3E}">
        <p14:creationId xmlns:p14="http://schemas.microsoft.com/office/powerpoint/2010/main" val="364733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086600" cy="571500"/>
          </a:xfrm>
        </p:spPr>
        <p:txBody>
          <a:bodyPr/>
          <a:lstStyle/>
          <a:p>
            <a:r>
              <a:rPr lang="en-US" dirty="0"/>
              <a:t>lexical address solution 1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11811000" cy="4114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(lexical-address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'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  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    (+ x z w y)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(list w x y z)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(+ x y z)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(y z)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latin typeface="Courier New" pitchFamily="49" charset="0"/>
              </a:rPr>
              <a:t>)          </a:t>
            </a:r>
            <a:r>
              <a:rPr lang="en-US" sz="2500" b="1" dirty="0">
                <a:solidFill>
                  <a:schemeClr val="bg2"/>
                </a:solidFill>
                <a:latin typeface="Courier New" pitchFamily="49" charset="0"/>
              </a:rPr>
              <a:t> </a:t>
            </a:r>
            <a:r>
              <a:rPr lang="en-US" sz="2500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sz="25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br>
              <a:rPr lang="en-US" sz="2500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sz="2500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(z)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2500" b="1" dirty="0">
                <a:latin typeface="Courier New" pitchFamily="49" charset="0"/>
              </a:rPr>
              <a:t>lambda (w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   ((: free +) (: 2 0) (: 1 0) (: 0 0) (: 0 1))</a:t>
            </a:r>
            <a:r>
              <a:rPr lang="en-US" sz="2500" b="1" dirty="0">
                <a:solidFill>
                  <a:srgbClr val="7030A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66CCFF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((: free list) (: free w) (: 0 0) (: 0 1) (: free z))</a:t>
            </a:r>
            <a:r>
              <a:rPr lang="en-US" sz="2500" b="1" dirty="0">
                <a:solidFill>
                  <a:srgbClr val="FFC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  ((: free +) (: 0 0) (: 0 1) (: free z))</a:t>
            </a:r>
            <a:r>
              <a:rPr lang="en-US" sz="25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500" b="1" dirty="0">
                <a:latin typeface="Courier New" pitchFamily="49" charset="0"/>
              </a:rPr>
              <a:t>  ((: free y) (: free z))</a:t>
            </a:r>
            <a:r>
              <a:rPr lang="en-US" sz="2500" b="1" dirty="0">
                <a:solidFill>
                  <a:srgbClr val="FF66CC"/>
                </a:solidFill>
                <a:latin typeface="Courier New" pitchFamily="49" charset="0"/>
              </a:rPr>
              <a:t>)</a:t>
            </a:r>
            <a:endParaRPr lang="en-US" sz="25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5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504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"/>
            <a:ext cx="8229600" cy="762000"/>
          </a:xfrm>
        </p:spPr>
        <p:txBody>
          <a:bodyPr/>
          <a:lstStyle/>
          <a:p>
            <a:r>
              <a:rPr lang="en-US" dirty="0"/>
              <a:t>lexical address solution 2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10972800" cy="5486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(lexical-address</a:t>
            </a:r>
            <a:br>
              <a:rPr lang="en-US" sz="3600" b="1" dirty="0">
                <a:latin typeface="Courier New" pitchFamily="49" charset="0"/>
              </a:rPr>
            </a:br>
            <a:r>
              <a:rPr lang="en-US" sz="3600" b="1" dirty="0">
                <a:latin typeface="Courier New" pitchFamily="49" charset="0"/>
              </a:rPr>
              <a:t>'(let ([a 3] [b 4])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    (let ([a (+ b 2)] [c a])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3600" b="1" dirty="0">
                <a:latin typeface="Courier New" pitchFamily="49" charset="0"/>
              </a:rPr>
              <a:t>      (+ a b c))))</a:t>
            </a:r>
            <a:endParaRPr lang="en-US" sz="3600" b="1" dirty="0">
              <a:solidFill>
                <a:srgbClr val="FFFF00"/>
              </a:solidFill>
              <a:latin typeface="Courier New" pitchFamily="49" charset="0"/>
              <a:sym typeface="Wingdings" pitchFamily="2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     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</a:rPr>
            </a:br>
            <a:endParaRPr lang="en-US" b="1" dirty="0">
              <a:solidFill>
                <a:schemeClr val="bg2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(let ((a 3) (b 4))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(let ((a ((: free +) (: 0 1) 2))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(c (: 0 0)))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((: free +) (: 0 0) (: 1 1) (: 0 1))))</a:t>
            </a:r>
          </a:p>
        </p:txBody>
      </p:sp>
    </p:spTree>
    <p:extLst>
      <p:ext uri="{BB962C8B-B14F-4D97-AF65-F5344CB8AC3E}">
        <p14:creationId xmlns:p14="http://schemas.microsoft.com/office/powerpoint/2010/main" val="1199001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-228600"/>
            <a:ext cx="7772400" cy="10668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CashForFlunkers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67000" y="685801"/>
            <a:ext cx="6096000" cy="1838325"/>
          </a:xfrm>
        </p:spPr>
      </p:pic>
      <p:pic>
        <p:nvPicPr>
          <p:cNvPr id="1026" name="Picture 2" descr="C:\Documents and Settings\anderson\My Documents\Humor\Cartoons\FrankAndErnest\change_machin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743201"/>
            <a:ext cx="6096000" cy="1838325"/>
          </a:xfrm>
          <a:prstGeom prst="rect">
            <a:avLst/>
          </a:prstGeom>
          <a:noFill/>
        </p:spPr>
      </p:pic>
      <p:pic>
        <p:nvPicPr>
          <p:cNvPr id="6" name="Picture 5" descr="EverythingLooksLikeAHammer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90800" y="4800600"/>
            <a:ext cx="6096000" cy="1809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BE62597-7825-4AEB-9295-A88E785A714D}"/>
              </a:ext>
            </a:extLst>
          </p:cNvPr>
          <p:cNvSpPr/>
          <p:nvPr/>
        </p:nvSpPr>
        <p:spPr>
          <a:xfrm>
            <a:off x="5839359" y="3198168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5E7AAC-D617-4204-9E69-5F86EE6B240F}"/>
              </a:ext>
            </a:extLst>
          </p:cNvPr>
          <p:cNvSpPr/>
          <p:nvPr/>
        </p:nvSpPr>
        <p:spPr>
          <a:xfrm>
            <a:off x="5839359" y="3198168"/>
            <a:ext cx="51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sym typeface="Wingdings" pitchFamily="2" charset="2"/>
              </a:rPr>
              <a:t>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26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772400" cy="457200"/>
          </a:xfrm>
        </p:spPr>
        <p:txBody>
          <a:bodyPr/>
          <a:lstStyle/>
          <a:p>
            <a:r>
              <a:rPr lang="en-US" sz="4000" dirty="0"/>
              <a:t>In-class exercise (if there is time) 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3733800" cy="3124200"/>
          </a:xfrm>
          <a:noFill/>
          <a:ln w="25400">
            <a:solidFill>
              <a:srgbClr val="339966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write </a:t>
            </a:r>
            <a:r>
              <a:rPr lang="en-US" sz="2400" dirty="0">
                <a:latin typeface="Courier New" pitchFamily="49" charset="0"/>
              </a:rPr>
              <a:t>reverse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 procedures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, you will need to use </a:t>
            </a:r>
            <a:r>
              <a:rPr lang="en-US" sz="2400" dirty="0">
                <a:latin typeface="Courier New" pitchFamily="49" charset="0"/>
              </a:rPr>
              <a:t>set-</a:t>
            </a:r>
            <a:r>
              <a:rPr lang="en-US" sz="2400" dirty="0" err="1">
                <a:latin typeface="Courier New" pitchFamily="49" charset="0"/>
              </a:rPr>
              <a:t>cdr</a:t>
            </a:r>
            <a:r>
              <a:rPr lang="en-US" sz="2400" dirty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Both should be O(n).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These transcripts might help you to distinguish between them.</a:t>
            </a:r>
          </a:p>
        </p:txBody>
      </p:sp>
      <p:pic>
        <p:nvPicPr>
          <p:cNvPr id="549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1"/>
            <a:ext cx="4495800" cy="26638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549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804864"/>
            <a:ext cx="4800600" cy="46815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6705600" y="5830653"/>
            <a:ext cx="3962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Do this with another student or two.</a:t>
            </a:r>
          </a:p>
        </p:txBody>
      </p:sp>
    </p:spTree>
    <p:extLst>
      <p:ext uri="{BB962C8B-B14F-4D97-AF65-F5344CB8AC3E}">
        <p14:creationId xmlns:p14="http://schemas.microsoft.com/office/powerpoint/2010/main" val="28609721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738188"/>
          </a:xfrm>
        </p:spPr>
        <p:txBody>
          <a:bodyPr/>
          <a:lstStyle/>
          <a:p>
            <a:r>
              <a:rPr lang="en-US" dirty="0"/>
              <a:t>Solutions</a:t>
            </a:r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8229600" cy="2320925"/>
          </a:xfrm>
          <a:prstGeom prst="rect">
            <a:avLst/>
          </a:prstGeom>
          <a:noFill/>
          <a:ln w="539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127376"/>
            <a:ext cx="7162800" cy="373062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304902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10820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this proposed solution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rotate the last list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element to the beginning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</a:t>
            </a:r>
            <a:r>
              <a:rPr lang="en-US" sz="2400" b="1" dirty="0" err="1">
                <a:solidFill>
                  <a:srgbClr val="66CCFF"/>
                </a:solidFill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     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the "all but last" list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append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list</a:t>
            </a:r>
            <a:r>
              <a:rPr lang="en-US" sz="2400" b="1" dirty="0">
                <a:latin typeface="Courier New" pitchFamily="49" charset="0"/>
              </a:rPr>
              <a:t> (car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los))))]))))</a:t>
            </a:r>
          </a:p>
        </p:txBody>
      </p:sp>
    </p:spTree>
    <p:extLst>
      <p:ext uri="{BB962C8B-B14F-4D97-AF65-F5344CB8AC3E}">
        <p14:creationId xmlns:p14="http://schemas.microsoft.com/office/powerpoint/2010/main" val="3054076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1533939" y="522288"/>
            <a:ext cx="9144000" cy="472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Assaf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Razon</a:t>
            </a:r>
            <a:r>
              <a:rPr lang="en-US" dirty="0">
                <a:solidFill>
                  <a:schemeClr val="bg1"/>
                </a:solidFill>
              </a:rPr>
              <a:t> wrote: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A few of my friends and I attended a wedding. Being from Israel, this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is naturally a Jewish wedding, and one of my friends is an ex combat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officer in the Army.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So we were talking about throwing the bouquet, and I said (being the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insistent wedding-basher) that if one were thrown at me, I'd dodge it.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So my friend said: "I'll just throw it at you like the Palestinians </a:t>
            </a:r>
          </a:p>
          <a:p>
            <a:r>
              <a:rPr lang="en-US" sz="2200" dirty="0">
                <a:solidFill>
                  <a:schemeClr val="bg1"/>
                </a:solidFill>
              </a:rPr>
              <a:t>&gt; throw rocks and bombs at us", 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&gt; and I answered "you mean a '</a:t>
            </a:r>
            <a:r>
              <a:rPr lang="en-US" sz="2200" dirty="0" err="1">
                <a:solidFill>
                  <a:schemeClr val="bg1"/>
                </a:solidFill>
              </a:rPr>
              <a:t>Mazeltov</a:t>
            </a:r>
            <a:r>
              <a:rPr lang="en-US" sz="2200" dirty="0">
                <a:solidFill>
                  <a:schemeClr val="bg1"/>
                </a:solidFill>
              </a:rPr>
              <a:t> Cocktail'?"</a:t>
            </a:r>
          </a:p>
          <a:p>
            <a:pPr>
              <a:spcBef>
                <a:spcPct val="50000"/>
              </a:spcBef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4923493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http://www.netfunny.com/rhf/jokes/97/Sep/cocktail.html</a:t>
            </a:r>
          </a:p>
        </p:txBody>
      </p:sp>
    </p:spTree>
    <p:extLst>
      <p:ext uri="{BB962C8B-B14F-4D97-AF65-F5344CB8AC3E}">
        <p14:creationId xmlns:p14="http://schemas.microsoft.com/office/powerpoint/2010/main" val="36159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7772400" cy="685800"/>
          </a:xfrm>
        </p:spPr>
        <p:txBody>
          <a:bodyPr/>
          <a:lstStyle/>
          <a:p>
            <a:r>
              <a:rPr lang="en-US" sz="4000"/>
              <a:t>Rotate</a:t>
            </a:r>
          </a:p>
        </p:txBody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838200"/>
            <a:ext cx="8915400" cy="601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00"/>
                </a:solidFill>
              </a:rPr>
              <a:t>Consider another solution</a:t>
            </a:r>
            <a:br>
              <a:rPr lang="en-US" dirty="0">
                <a:solidFill>
                  <a:srgbClr val="FFFF00"/>
                </a:solidFill>
              </a:rPr>
            </a:br>
            <a:endParaRPr lang="en-US" sz="1400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rotate  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up list in reverse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                 ; order, then reverse it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(let loop ([los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'()])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</a:t>
            </a:r>
            <a:r>
              <a:rPr lang="en-US" sz="2400" b="1" dirty="0" err="1">
                <a:latin typeface="Courier New" pitchFamily="49" charset="0"/>
              </a:rPr>
              <a:t>cond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los) los]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[(null? (cdr los))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;one-element list 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(cons (car los) 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reverse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[else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</a:rPr>
              <a:t>; build "all but last" in reverse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(loop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los)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				(</a:t>
            </a:r>
            <a:r>
              <a:rPr lang="en-US" sz="2400" b="1" dirty="0">
                <a:solidFill>
                  <a:srgbClr val="66CCFF"/>
                </a:solidFill>
                <a:latin typeface="Courier New" pitchFamily="49" charset="0"/>
              </a:rPr>
              <a:t>cons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los</a:t>
            </a:r>
            <a:r>
              <a:rPr lang="en-US" sz="2400" b="1" dirty="0">
                <a:latin typeface="Courier New" pitchFamily="49" charset="0"/>
              </a:rPr>
              <a:t>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))]))))</a:t>
            </a:r>
          </a:p>
        </p:txBody>
      </p:sp>
    </p:spTree>
    <p:extLst>
      <p:ext uri="{BB962C8B-B14F-4D97-AF65-F5344CB8AC3E}">
        <p14:creationId xmlns:p14="http://schemas.microsoft.com/office/powerpoint/2010/main" val="27268577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7772400" cy="685800"/>
          </a:xfrm>
          <a:noFill/>
        </p:spPr>
        <p:txBody>
          <a:bodyPr/>
          <a:lstStyle/>
          <a:p>
            <a:r>
              <a:rPr lang="en-US" sz="4000"/>
              <a:t>Rotate – an experiment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09600"/>
            <a:ext cx="8153400" cy="6019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make-long-list ; make a list of n different numbers.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(n) (if (zero?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(cons n (make-long-list (sub1 n))))))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(define long (make-long-list 30000))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(begin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(collect) 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itchFamily="49" charset="0"/>
              </a:rPr>
              <a:t>    'done)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(rotate-linear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0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2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480040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(time (rotate long))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869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3183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</a:t>
            </a:r>
            <a:r>
              <a:rPr lang="en-US" sz="1800" b="1" dirty="0" err="1">
                <a:latin typeface="Courier New" pitchFamily="49" charset="0"/>
              </a:rPr>
              <a:t>cpu</a:t>
            </a:r>
            <a:r>
              <a:rPr lang="en-US" sz="1800" b="1" dirty="0">
                <a:latin typeface="Courier New" pitchFamily="49" charset="0"/>
              </a:rPr>
              <a:t> time, including 127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3187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elapsed real time, including 204 </a:t>
            </a:r>
            <a:r>
              <a:rPr lang="en-US" sz="1800" b="1" dirty="0" err="1">
                <a:latin typeface="Courier New" pitchFamily="49" charset="0"/>
              </a:rPr>
              <a:t>ms</a:t>
            </a:r>
            <a:r>
              <a:rPr lang="en-US" sz="1800" b="1" dirty="0">
                <a:latin typeface="Courier New" pitchFamily="49" charset="0"/>
              </a:rPr>
              <a:t> collecting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3732622096 bytes allocated, including 3729785280 bytes reclaimed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done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23603348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rotate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9800" y="1920658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(define rotate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(lambda (L)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(if (null? L)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'()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(let ([rev (reverse L)])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(cons (car rev)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(reverse (</a:t>
            </a:r>
            <a:r>
              <a:rPr lang="en-US" sz="2800" b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cdr rev)))))))</a:t>
            </a:r>
            <a:endParaRPr lang="en-US" sz="28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83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lambda-calculus expressions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0" y="1506537"/>
            <a:ext cx="89535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::=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(lambda (&lt;identifier&gt;)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(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&lt;</a:t>
            </a:r>
            <a:r>
              <a:rPr lang="en-US" sz="2400" b="1" dirty="0" err="1">
                <a:latin typeface="Courier New" pitchFamily="49" charset="0"/>
              </a:rPr>
              <a:t>LcExpr</a:t>
            </a:r>
            <a:r>
              <a:rPr lang="en-US" sz="2400" b="1" dirty="0">
                <a:latin typeface="Courier New" pitchFamily="49" charset="0"/>
              </a:rPr>
              <a:t>&gt; 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Times New Roman" pitchFamily="18" charset="0"/>
              </a:rPr>
              <a:t>We call these three types of expressions 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variable uses</a:t>
            </a:r>
            <a:r>
              <a:rPr lang="en-US" sz="2800" b="1" dirty="0">
                <a:latin typeface="Times New Roman" pitchFamily="18" charset="0"/>
              </a:rPr>
              <a:t>,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abstractions</a:t>
            </a:r>
            <a:r>
              <a:rPr lang="en-US" sz="2800" b="1" dirty="0">
                <a:latin typeface="Times New Roman" pitchFamily="18" charset="0"/>
              </a:rPr>
              <a:t>, and </a:t>
            </a:r>
          </a:p>
          <a:p>
            <a:pPr>
              <a:lnSpc>
                <a:spcPct val="80000"/>
              </a:lnSpc>
            </a:pPr>
            <a:r>
              <a:rPr lang="en-US" sz="2800" b="1" dirty="0">
                <a:solidFill>
                  <a:srgbClr val="66CCFF"/>
                </a:solidFill>
                <a:latin typeface="Times New Roman" pitchFamily="18" charset="0"/>
              </a:rPr>
              <a:t>applications</a:t>
            </a:r>
            <a:r>
              <a:rPr lang="en-US" sz="2800" b="1" dirty="0">
                <a:latin typeface="Times New Roman" pitchFamily="18" charset="0"/>
              </a:rPr>
              <a:t>.</a:t>
            </a:r>
            <a:br>
              <a:rPr lang="en-US" sz="2800" b="1" dirty="0">
                <a:latin typeface="Times New Roman" pitchFamily="18" charset="0"/>
              </a:rPr>
            </a:br>
            <a:endParaRPr lang="en-US" sz="2800" b="1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Derive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((lambda (x) (x y)) z)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For now we just treat expressions as a syntactic construct.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We will consider the </a:t>
            </a:r>
            <a:r>
              <a:rPr lang="en-US" sz="2400" b="1" i="1" dirty="0">
                <a:solidFill>
                  <a:srgbClr val="FFFF00"/>
                </a:solidFill>
              </a:rPr>
              <a:t>meanings</a:t>
            </a:r>
            <a:r>
              <a:rPr lang="en-US" sz="2400" b="1" dirty="0">
                <a:solidFill>
                  <a:srgbClr val="FFFF00"/>
                </a:solidFill>
              </a:rPr>
              <a:t> </a:t>
            </a:r>
            <a:r>
              <a:rPr lang="en-US" sz="2400" b="1" dirty="0"/>
              <a:t>of these expressions later.</a:t>
            </a:r>
          </a:p>
        </p:txBody>
      </p:sp>
    </p:spTree>
    <p:extLst>
      <p:ext uri="{BB962C8B-B14F-4D97-AF65-F5344CB8AC3E}">
        <p14:creationId xmlns:p14="http://schemas.microsoft.com/office/powerpoint/2010/main" val="298813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5486400" y="152400"/>
            <a:ext cx="8458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free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 variable, and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the same as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is different from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                                        </a:t>
            </a:r>
            <a:r>
              <a:rPr lang="en-US" sz="1800" dirty="0">
                <a:solidFill>
                  <a:srgbClr val="FFFF00"/>
                </a:solidFill>
              </a:rPr>
              <a:t>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F3.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free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  <a:br>
              <a:rPr lang="en-US" sz="1800" dirty="0">
                <a:solidFill>
                  <a:schemeClr val="bg1"/>
                </a:solidFill>
              </a:rPr>
            </a:br>
            <a:endParaRPr lang="en-US" sz="1800" dirty="0">
              <a:solidFill>
                <a:schemeClr val="bg1"/>
              </a:solidFill>
            </a:endParaRPr>
          </a:p>
          <a:p>
            <a:pPr>
              <a:buFontTx/>
              <a:buNone/>
            </a:pPr>
            <a:r>
              <a:rPr lang="en-US" sz="1800" dirty="0">
                <a:solidFill>
                  <a:schemeClr val="bg1"/>
                </a:solidFill>
              </a:rPr>
              <a:t>Variable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b="1" dirty="0">
                <a:solidFill>
                  <a:srgbClr val="66CCFF"/>
                </a:solidFill>
              </a:rPr>
              <a:t>occurs bound </a:t>
            </a:r>
            <a:r>
              <a:rPr lang="en-US" sz="1800" dirty="0">
                <a:solidFill>
                  <a:schemeClr val="bg1"/>
                </a:solidFill>
              </a:rPr>
              <a:t>in the </a:t>
            </a:r>
            <a:r>
              <a:rPr lang="en-US" sz="1800" dirty="0" err="1">
                <a:solidFill>
                  <a:schemeClr val="bg1"/>
                </a:solidFill>
              </a:rPr>
              <a:t>LcExp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iff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one of the following is true: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B1.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abstraction (</a:t>
            </a:r>
            <a:r>
              <a:rPr lang="el-GR" sz="1800" dirty="0">
                <a:solidFill>
                  <a:schemeClr val="bg1"/>
                </a:solidFill>
              </a:rPr>
              <a:t>λ</a:t>
            </a:r>
            <a:r>
              <a:rPr lang="en-US" sz="1800" dirty="0">
                <a:solidFill>
                  <a:schemeClr val="bg1"/>
                </a:solidFill>
              </a:rPr>
              <a:t> (y) e'), where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bound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', </a:t>
            </a:r>
            <a:r>
              <a:rPr lang="en-US" sz="1800" b="1" i="1" dirty="0">
                <a:solidFill>
                  <a:srgbClr val="FFFF00"/>
                </a:solidFill>
              </a:rPr>
              <a:t>or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    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i="1" dirty="0">
                <a:solidFill>
                  <a:schemeClr val="bg1"/>
                </a:solidFill>
              </a:rPr>
              <a:t>y</a:t>
            </a:r>
            <a:r>
              <a:rPr lang="en-US" sz="1800" dirty="0">
                <a:solidFill>
                  <a:schemeClr val="bg1"/>
                </a:solidFill>
              </a:rPr>
              <a:t> are the same variable and </a:t>
            </a:r>
            <a:r>
              <a:rPr lang="en-US" sz="1800" i="1" dirty="0">
                <a:solidFill>
                  <a:schemeClr val="bg1"/>
                </a:solidFill>
              </a:rPr>
              <a:t>x</a:t>
            </a:r>
            <a:r>
              <a:rPr lang="en-US" sz="1800" dirty="0">
                <a:solidFill>
                  <a:schemeClr val="bg1"/>
                </a:solidFill>
              </a:rPr>
              <a:t> occurs free in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'.</a:t>
            </a:r>
          </a:p>
          <a:p>
            <a:r>
              <a:rPr lang="en-US" sz="1800" b="1" i="1" dirty="0">
                <a:solidFill>
                  <a:srgbClr val="FFFF00"/>
                </a:solidFill>
              </a:rPr>
              <a:t>B2.  </a:t>
            </a:r>
            <a:r>
              <a:rPr lang="en-US" sz="1800" i="1" dirty="0">
                <a:solidFill>
                  <a:schemeClr val="bg1"/>
                </a:solidFill>
              </a:rPr>
              <a:t>e</a:t>
            </a:r>
            <a:r>
              <a:rPr lang="en-US" sz="1800" dirty="0">
                <a:solidFill>
                  <a:schemeClr val="bg1"/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/>
                </a:solidFill>
              </a:rPr>
              <a:t>1</a:t>
            </a:r>
            <a:r>
              <a:rPr lang="en-US" sz="1800" dirty="0">
                <a:solidFill>
                  <a:schemeClr val="bg1"/>
                </a:solidFill>
              </a:rPr>
              <a:t> 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) where x occurs bound 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        in e</a:t>
            </a:r>
            <a:r>
              <a:rPr lang="en-US" sz="1800" baseline="-25000" dirty="0">
                <a:solidFill>
                  <a:schemeClr val="bg1"/>
                </a:solidFill>
              </a:rPr>
              <a:t>1 </a:t>
            </a:r>
            <a:r>
              <a:rPr lang="en-US" sz="1800" dirty="0">
                <a:solidFill>
                  <a:schemeClr val="bg1"/>
                </a:solidFill>
              </a:rPr>
              <a:t>or  in 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304800" y="273585"/>
            <a:ext cx="3505200" cy="1015663"/>
          </a:xfrm>
          <a:prstGeom prst="rect">
            <a:avLst/>
          </a:prstGeom>
          <a:solidFill>
            <a:srgbClr val="772323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</a:rPr>
              <a:t>For now, this is mainly about applying recursive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64F83-F7F4-478D-B5ED-48F8A7776DAD}"/>
              </a:ext>
            </a:extLst>
          </p:cNvPr>
          <p:cNvSpPr txBox="1"/>
          <p:nvPr/>
        </p:nvSpPr>
        <p:spPr>
          <a:xfrm>
            <a:off x="152400" y="1524000"/>
            <a:ext cx="5334000" cy="1304973"/>
          </a:xfrm>
          <a:prstGeom prst="rect">
            <a:avLst/>
          </a:prstGeom>
          <a:solidFill>
            <a:srgbClr val="772323"/>
          </a:solidFill>
          <a:ln>
            <a:solidFill>
              <a:srgbClr val="6B99BC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::=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&lt;identifier&gt;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(lambda (&lt;identifier&gt;)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&gt;)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 (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&lt;</a:t>
            </a:r>
            <a:r>
              <a:rPr lang="en-US" sz="1900" b="1" dirty="0" err="1">
                <a:solidFill>
                  <a:srgbClr val="66CCFF"/>
                </a:solidFill>
                <a:latin typeface="Courier New" pitchFamily="49" charset="0"/>
              </a:rPr>
              <a:t>LcExpr</a:t>
            </a:r>
            <a:r>
              <a:rPr lang="en-US" sz="1900" b="1" dirty="0">
                <a:solidFill>
                  <a:srgbClr val="66CCFF"/>
                </a:solidFill>
                <a:latin typeface="Courier New" pitchFamily="49" charset="0"/>
              </a:rPr>
              <a:t>&gt; )</a:t>
            </a: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10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305800" cy="1219200"/>
          </a:xfrm>
        </p:spPr>
        <p:txBody>
          <a:bodyPr/>
          <a:lstStyle/>
          <a:p>
            <a:r>
              <a:rPr lang="en-US" sz="4000"/>
              <a:t>When dealing with the syntax or meaning of a program, we 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971800"/>
            <a:ext cx="8229600" cy="1295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it-IT" sz="5400" b="1"/>
              <a:t>Follow the </a:t>
            </a:r>
            <a:r>
              <a:rPr lang="en-US" sz="5400" b="1" u="sng"/>
              <a:t>_grammar_</a:t>
            </a:r>
            <a:endParaRPr lang="en-US" sz="5400" b="1" u="sng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5400" b="1"/>
          </a:p>
        </p:txBody>
      </p:sp>
    </p:spTree>
    <p:extLst>
      <p:ext uri="{BB962C8B-B14F-4D97-AF65-F5344CB8AC3E}">
        <p14:creationId xmlns:p14="http://schemas.microsoft.com/office/powerpoint/2010/main" val="297120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52400" y="685800"/>
            <a:ext cx="11353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Variable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b="1" dirty="0">
                <a:solidFill>
                  <a:srgbClr val="66CCFF"/>
                </a:solidFill>
              </a:rPr>
              <a:t>occurs bound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 the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LcExp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iff  one of the following is true:</a:t>
            </a:r>
          </a:p>
          <a:p>
            <a:r>
              <a:rPr lang="en-US" sz="2000" i="1" dirty="0">
                <a:solidFill>
                  <a:srgbClr val="FFFF00"/>
                </a:solidFill>
              </a:rPr>
              <a:t>B1.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abstraction (</a:t>
            </a:r>
            <a:r>
              <a:rPr lang="el-GR" sz="1800" dirty="0">
                <a:solidFill>
                  <a:schemeClr val="bg1">
                    <a:lumMod val="95000"/>
                  </a:schemeClr>
                </a:solidFill>
              </a:rPr>
              <a:t>λ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(y) e'), where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bound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', </a:t>
            </a:r>
          </a:p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          </a:t>
            </a:r>
            <a:r>
              <a:rPr lang="en-US" sz="2000" b="1" dirty="0">
                <a:solidFill>
                  <a:srgbClr val="66CCFF"/>
                </a:solidFill>
              </a:rPr>
              <a:t>or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bg1">
                    <a:lumMod val="95000"/>
                  </a:schemeClr>
                </a:solidFill>
              </a:rPr>
              <a:t>     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and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y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are the same variable </a:t>
            </a:r>
            <a:r>
              <a:rPr lang="en-US" sz="1800" b="1" dirty="0">
                <a:solidFill>
                  <a:srgbClr val="66CCFF"/>
                </a:solidFill>
              </a:rPr>
              <a:t>and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x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occurs free in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'.</a:t>
            </a:r>
          </a:p>
          <a:p>
            <a:r>
              <a:rPr lang="en-US" sz="1800" i="1" dirty="0">
                <a:solidFill>
                  <a:srgbClr val="FFFF00"/>
                </a:solidFill>
              </a:rPr>
              <a:t>B2. </a:t>
            </a:r>
            <a:r>
              <a:rPr lang="en-US" sz="1800" i="1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is an application  (e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 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) where x occurs bound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1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or in e</a:t>
            </a:r>
            <a:r>
              <a:rPr lang="en-US" sz="1800" baseline="-25000" dirty="0">
                <a:solidFill>
                  <a:schemeClr val="bg1">
                    <a:lumMod val="95000"/>
                  </a:schemeClr>
                </a:solidFill>
              </a:rPr>
              <a:t>2.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3200" dirty="0"/>
              <a:t>Code for occurs-bound?</a:t>
            </a:r>
          </a:p>
        </p:txBody>
      </p:sp>
      <p:sp>
        <p:nvSpPr>
          <p:cNvPr id="566276" name="Text Box 4"/>
          <p:cNvSpPr txBox="1">
            <a:spLocks noChangeArrowheads="1"/>
          </p:cNvSpPr>
          <p:nvPr/>
        </p:nvSpPr>
        <p:spPr bwMode="auto">
          <a:xfrm>
            <a:off x="152400" y="2474893"/>
            <a:ext cx="112014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FF00"/>
                </a:solidFill>
              </a:rPr>
              <a:t>Let's follow the grammar to write </a:t>
            </a:r>
            <a:r>
              <a:rPr lang="en-US" sz="2800" b="1" dirty="0">
                <a:solidFill>
                  <a:srgbClr val="FFFF00"/>
                </a:solidFill>
              </a:rPr>
              <a:t>(occurs-bound? sym exp)</a:t>
            </a:r>
          </a:p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bg1"/>
                </a:solidFill>
              </a:rPr>
              <a:t>(define occurs-bound?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(lambda (sym exp)</a:t>
            </a:r>
          </a:p>
        </p:txBody>
      </p:sp>
      <p:sp>
        <p:nvSpPr>
          <p:cNvPr id="566277" name="Text Box 5"/>
          <p:cNvSpPr txBox="1">
            <a:spLocks noChangeArrowheads="1"/>
          </p:cNvSpPr>
          <p:nvPr/>
        </p:nvSpPr>
        <p:spPr bwMode="auto">
          <a:xfrm>
            <a:off x="6400800" y="1295400"/>
            <a:ext cx="60198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::= &lt;identifier&gt;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(lambda (&lt;identifier&gt;)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&gt;) |</a:t>
            </a:r>
          </a:p>
          <a:p>
            <a:r>
              <a:rPr lang="en-US" sz="2000" b="1" dirty="0">
                <a:solidFill>
                  <a:srgbClr val="66CCFF"/>
                </a:solidFill>
                <a:latin typeface="+mj-lt"/>
              </a:rPr>
              <a:t>                      (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&lt;</a:t>
            </a:r>
            <a:r>
              <a:rPr lang="en-US" sz="2000" b="1" dirty="0" err="1">
                <a:solidFill>
                  <a:srgbClr val="66CCFF"/>
                </a:solidFill>
                <a:latin typeface="+mj-lt"/>
              </a:rPr>
              <a:t>LcExpr</a:t>
            </a:r>
            <a:r>
              <a:rPr lang="en-US" sz="2000" b="1" dirty="0">
                <a:solidFill>
                  <a:srgbClr val="66CCFF"/>
                </a:solidFill>
                <a:latin typeface="+mj-lt"/>
              </a:rPr>
              <a:t>&gt; )</a:t>
            </a:r>
          </a:p>
        </p:txBody>
      </p:sp>
    </p:spTree>
    <p:extLst>
      <p:ext uri="{BB962C8B-B14F-4D97-AF65-F5344CB8AC3E}">
        <p14:creationId xmlns:p14="http://schemas.microsoft.com/office/powerpoint/2010/main" val="2774593681"/>
      </p:ext>
    </p:extLst>
  </p:cSld>
  <p:clrMapOvr>
    <a:masterClrMapping/>
  </p:clrMapOvr>
</p:sld>
</file>

<file path=ppt/theme/theme1.xml><?xml version="1.0" encoding="utf-8"?>
<a:theme xmlns:a="http://schemas.openxmlformats.org/drawingml/2006/main" name="Brick Wall">
  <a:themeElements>
    <a:clrScheme name="Brick Wall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Brick Wal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rick Wall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rick Wall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rick Wall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Brick Wall</Template>
  <TotalTime>17929</TotalTime>
  <Words>1152</Words>
  <Application>Microsoft Office PowerPoint</Application>
  <PresentationFormat>Widescreen</PresentationFormat>
  <Paragraphs>231</Paragraphs>
  <Slides>20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Times New Roman</vt:lpstr>
      <vt:lpstr>Wingdings</vt:lpstr>
      <vt:lpstr>Brick Wall</vt:lpstr>
      <vt:lpstr>CSSE 304 Day 12</vt:lpstr>
      <vt:lpstr>Rotate</vt:lpstr>
      <vt:lpstr>Rotate</vt:lpstr>
      <vt:lpstr>Rotate – an experiment</vt:lpstr>
      <vt:lpstr>A simpler rotate</vt:lpstr>
      <vt:lpstr>Recap: lambda-calculus expressions</vt:lpstr>
      <vt:lpstr>PowerPoint Presentation</vt:lpstr>
      <vt:lpstr>When dealing with the syntax or meaning of a program, we </vt:lpstr>
      <vt:lpstr>Code for occurs-bound?</vt:lpstr>
      <vt:lpstr>lexical depth and lexical address</vt:lpstr>
      <vt:lpstr>lexical depth and lexical address</vt:lpstr>
      <vt:lpstr>lexical depth and lexical address</vt:lpstr>
      <vt:lpstr>lexical address example</vt:lpstr>
      <vt:lpstr>lexical address exercises</vt:lpstr>
      <vt:lpstr>lexical address solution 1</vt:lpstr>
      <vt:lpstr>lexical address solution 2</vt:lpstr>
      <vt:lpstr>Interlude</vt:lpstr>
      <vt:lpstr>In-class exercise (if there is time) </vt:lpstr>
      <vt:lpstr>Solutions</vt:lpstr>
      <vt:lpstr>Interlude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195</cp:revision>
  <cp:lastPrinted>2019-12-20T19:10:58Z</cp:lastPrinted>
  <dcterms:created xsi:type="dcterms:W3CDTF">2002-09-17T12:37:32Z</dcterms:created>
  <dcterms:modified xsi:type="dcterms:W3CDTF">2020-09-22T11:18:16Z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