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9"/>
  </p:notesMasterIdLst>
  <p:handoutMasterIdLst>
    <p:handoutMasterId r:id="rId10"/>
  </p:handoutMasterIdLst>
  <p:sldIdLst>
    <p:sldId id="257" r:id="rId2"/>
    <p:sldId id="350" r:id="rId3"/>
    <p:sldId id="310" r:id="rId4"/>
    <p:sldId id="315" r:id="rId5"/>
    <p:sldId id="306" r:id="rId6"/>
    <p:sldId id="354" r:id="rId7"/>
    <p:sldId id="352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8D0002"/>
    <a:srgbClr val="A50024"/>
    <a:srgbClr val="0A003A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88" autoAdjust="0"/>
    <p:restoredTop sz="84334" autoAdjust="0"/>
  </p:normalViewPr>
  <p:slideViewPr>
    <p:cSldViewPr>
      <p:cViewPr varScale="1">
        <p:scale>
          <a:sx n="56" d="100"/>
          <a:sy n="56" d="100"/>
        </p:scale>
        <p:origin x="8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t" anchorCtr="0" compatLnSpc="1">
            <a:prstTxWarp prst="textNoShape">
              <a:avLst/>
            </a:prstTxWarp>
          </a:bodyPr>
          <a:lstStyle>
            <a:lvl1pPr defTabSz="95802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8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t" anchorCtr="0" compatLnSpc="1">
            <a:prstTxWarp prst="textNoShape">
              <a:avLst/>
            </a:prstTxWarp>
          </a:bodyPr>
          <a:lstStyle>
            <a:lvl1pPr algn="r" defTabSz="95802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b" anchorCtr="0" compatLnSpc="1">
            <a:prstTxWarp prst="textNoShape">
              <a:avLst/>
            </a:prstTxWarp>
          </a:bodyPr>
          <a:lstStyle>
            <a:lvl1pPr defTabSz="95802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8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b" anchorCtr="0" compatLnSpc="1">
            <a:prstTxWarp prst="textNoShape">
              <a:avLst/>
            </a:prstTxWarp>
          </a:bodyPr>
          <a:lstStyle>
            <a:lvl1pPr algn="r" defTabSz="958028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3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8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8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needed: largest-in-list-2007.ss</a:t>
            </a:r>
          </a:p>
        </p:txBody>
      </p:sp>
    </p:spTree>
    <p:extLst>
      <p:ext uri="{BB962C8B-B14F-4D97-AF65-F5344CB8AC3E}">
        <p14:creationId xmlns:p14="http://schemas.microsoft.com/office/powerpoint/2010/main" val="153127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0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6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heme.com/tspl4/control.html#./control:s3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urses.cms.caltech.edu/cs1/assignments/lab5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555750"/>
          </a:xfrm>
        </p:spPr>
        <p:txBody>
          <a:bodyPr/>
          <a:lstStyle/>
          <a:p>
            <a:r>
              <a:rPr lang="en-US" dirty="0"/>
              <a:t>CSSE 304 Day 6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781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More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  <a:p>
            <a:pPr>
              <a:lnSpc>
                <a:spcPct val="90000"/>
              </a:lnSpc>
            </a:pPr>
            <a:r>
              <a:rPr lang="en-US" dirty="0"/>
              <a:t>Box and Pointer Diagrams</a:t>
            </a:r>
          </a:p>
          <a:p>
            <a:pPr>
              <a:lnSpc>
                <a:spcPct val="90000"/>
              </a:lnSpc>
            </a:pPr>
            <a:r>
              <a:rPr lang="en-US" dirty="0"/>
              <a:t>Mutation of Lists</a:t>
            </a:r>
          </a:p>
          <a:p>
            <a:pPr>
              <a:lnSpc>
                <a:spcPct val="90000"/>
              </a:lnSpc>
            </a:pPr>
            <a:r>
              <a:rPr lang="en-US" dirty="0"/>
              <a:t>Practice: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letrec</a:t>
            </a:r>
            <a:r>
              <a:rPr lang="en-US" dirty="0"/>
              <a:t> and/or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named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n-US" sz="4000" dirty="0"/>
              <a:t>Interlude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Computer programming is an art,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because it applies accumulated knowledge to the world,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because it requires skill and ingenuity, and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especially because it produces objects of beauty. </a:t>
            </a:r>
          </a:p>
          <a:p>
            <a:pPr>
              <a:lnSpc>
                <a:spcPct val="90000"/>
              </a:lnSpc>
            </a:pPr>
            <a:r>
              <a:rPr lang="en-US" dirty="0"/>
              <a:t>Programmers who subconsciously view themselves as artists will enjoy what they do and will do it better. </a:t>
            </a:r>
            <a:br>
              <a:rPr lang="en-US" dirty="0"/>
            </a:br>
            <a:r>
              <a:rPr lang="en-US" dirty="0"/>
              <a:t>       -- </a:t>
            </a:r>
            <a:r>
              <a:rPr lang="en-US" b="1" i="1" dirty="0">
                <a:solidFill>
                  <a:srgbClr val="FFFF00"/>
                </a:solidFill>
              </a:rPr>
              <a:t>Donald</a:t>
            </a:r>
            <a:r>
              <a:rPr lang="en-US" dirty="0"/>
              <a:t> </a:t>
            </a:r>
            <a:r>
              <a:rPr lang="en-US" b="1" i="1" dirty="0">
                <a:solidFill>
                  <a:srgbClr val="FFFF00"/>
                </a:solidFill>
              </a:rPr>
              <a:t>Knuth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i="1" dirty="0"/>
              <a:t>Computer Programming as </a:t>
            </a:r>
            <a:br>
              <a:rPr lang="en-US" i="1" dirty="0"/>
            </a:br>
            <a:r>
              <a:rPr lang="en-US" i="1" dirty="0"/>
              <a:t>          an Art       </a:t>
            </a:r>
            <a:r>
              <a:rPr lang="en-US" dirty="0"/>
              <a:t>Turing Award Speech </a:t>
            </a:r>
          </a:p>
        </p:txBody>
      </p:sp>
    </p:spTree>
    <p:extLst>
      <p:ext uri="{BB962C8B-B14F-4D97-AF65-F5344CB8AC3E}">
        <p14:creationId xmlns:p14="http://schemas.microsoft.com/office/powerpoint/2010/main" val="341356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map and apply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51FAD-801C-4646-B7B3-F9CB868BB445}"/>
              </a:ext>
            </a:extLst>
          </p:cNvPr>
          <p:cNvSpPr txBox="1"/>
          <p:nvPr/>
        </p:nvSpPr>
        <p:spPr>
          <a:xfrm>
            <a:off x="304800" y="1981200"/>
            <a:ext cx="861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-size 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(lambda 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(apply + (map cadr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))))</a:t>
            </a: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sorted? </a:t>
            </a:r>
            <a:r>
              <a:rPr lang="en-US" sz="3200" b="1" dirty="0">
                <a:solidFill>
                  <a:srgbClr val="FFFF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with “normal” less </a:t>
            </a: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   (lambda (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lon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(or (null?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(apply &lt;=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300378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39825"/>
          </a:xfrm>
        </p:spPr>
        <p:txBody>
          <a:bodyPr/>
          <a:lstStyle/>
          <a:p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838200"/>
            <a:ext cx="9067800" cy="5791200"/>
          </a:xfrm>
        </p:spPr>
        <p:txBody>
          <a:bodyPr/>
          <a:lstStyle/>
          <a:p>
            <a:pPr>
              <a:spcBef>
                <a:spcPts val="1028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 &lt; '(1 5 7) '(2 4 6))</a:t>
            </a:r>
          </a:p>
          <a:p>
            <a:pPr>
              <a:spcBef>
                <a:spcPts val="1028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 list '(1 5 7) '(2 4 6) '(0 8 3))</a:t>
            </a:r>
          </a:p>
          <a:p>
            <a:pPr>
              <a:spcBef>
                <a:spcPts val="1028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(apply cons '(2 3))</a:t>
            </a:r>
          </a:p>
          <a:p>
            <a:pPr>
              <a:spcBef>
                <a:spcPts val="1028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 '())      (map list '())      (apply list '())</a:t>
            </a:r>
          </a:p>
          <a:p>
            <a:pPr>
              <a:spcBef>
                <a:spcPts val="1028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cube (lambda(x) (* x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x)))</a:t>
            </a:r>
          </a:p>
          <a:p>
            <a:pPr>
              <a:spcBef>
                <a:spcPts val="1028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(define (apply-many functions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(map (lambda (function) 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       (apply function (list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functions))</a:t>
            </a:r>
          </a:p>
          <a:p>
            <a:pPr marL="0" indent="0">
              <a:spcBef>
                <a:spcPts val="1028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(apply-many (list - cube (lambda (x) (/ x 2))) 3) </a:t>
            </a:r>
          </a:p>
          <a:p>
            <a:pPr marL="0" indent="0">
              <a:spcBef>
                <a:spcPts val="1028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(apply-many '(- cube (lambda (x) (/ x 2))) 3)</a:t>
            </a:r>
          </a:p>
          <a:p>
            <a:pPr marL="0" indent="0">
              <a:spcBef>
                <a:spcPts val="1028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(apply-many `(,- ,cube ,(lambda (x) (/ x 2))) 3)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quasi-quote, unquote</a:t>
            </a:r>
          </a:p>
          <a:p>
            <a:pPr>
              <a:spcBef>
                <a:spcPts val="1028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(apply + 1 2 '(3 4 5))</a:t>
            </a:r>
            <a:r>
              <a:rPr lang="en-US" sz="2200" dirty="0">
                <a:effectLst/>
              </a:rPr>
              <a:t> </a:t>
            </a:r>
            <a:r>
              <a:rPr lang="en-US" sz="2200" b="1" dirty="0">
                <a:solidFill>
                  <a:srgbClr val="0000CC"/>
                </a:solidFill>
                <a:effectLst/>
              </a:rPr>
              <a:t>; </a:t>
            </a:r>
            <a:r>
              <a:rPr lang="en-US" sz="2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200" b="1" dirty="0">
                <a:solidFill>
                  <a:srgbClr val="92D05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different form </a:t>
            </a:r>
            <a:r>
              <a:rPr lang="en-US" sz="2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apply?</a:t>
            </a:r>
          </a:p>
          <a:p>
            <a:endParaRPr lang="en-US" sz="2200" b="1" dirty="0">
              <a:solidFill>
                <a:srgbClr val="0000FF"/>
              </a:solidFill>
              <a:effectLst/>
            </a:endParaRPr>
          </a:p>
          <a:p>
            <a:endParaRPr lang="en-US" sz="220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8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6870700" cy="1600200"/>
          </a:xfrm>
        </p:spPr>
        <p:txBody>
          <a:bodyPr/>
          <a:lstStyle/>
          <a:p>
            <a:r>
              <a:rPr lang="en-US" dirty="0"/>
              <a:t>More complex box-and-pointer diagrams</a:t>
            </a:r>
          </a:p>
        </p:txBody>
      </p:sp>
      <p:pic>
        <p:nvPicPr>
          <p:cNvPr id="1026" name="Picture 2" descr="image not f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268" y="1423555"/>
            <a:ext cx="5314667" cy="25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5443128"/>
            <a:ext cx="899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</a:t>
            </a:r>
            <a:r>
              <a:rPr lang="en-US" sz="3200" dirty="0"/>
              <a:t>More examples like this for later practice:</a:t>
            </a:r>
            <a:br>
              <a:rPr lang="en-US" sz="3200" dirty="0"/>
            </a:br>
            <a:r>
              <a:rPr lang="en-US" sz="1200" dirty="0"/>
              <a:t>      </a:t>
            </a:r>
            <a:r>
              <a:rPr lang="en-US" sz="2800" dirty="0">
                <a:hlinkClick r:id="rId4"/>
              </a:rPr>
              <a:t>http://courses.cms.caltech.edu/cs1/assignments/lab5/</a:t>
            </a:r>
            <a:r>
              <a:rPr lang="en-US" sz="2800" dirty="0"/>
              <a:t>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2971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How would Scheme output this?</a:t>
            </a:r>
            <a:br>
              <a:rPr lang="en-US" sz="2200" dirty="0"/>
            </a:br>
            <a:r>
              <a:rPr lang="en-US" sz="2200" dirty="0"/>
              <a:t>How would you write code to construct it? (without using </a:t>
            </a:r>
            <a:r>
              <a:rPr lang="en-US" sz="2200" i="1" dirty="0"/>
              <a:t>quote</a:t>
            </a:r>
            <a:r>
              <a:rPr lang="en-US" sz="2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114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Should the numbers be in the boxes (like my previous drawings), or should there be references to them (as here)?</a:t>
            </a:r>
          </a:p>
        </p:txBody>
      </p:sp>
    </p:spTree>
    <p:extLst>
      <p:ext uri="{BB962C8B-B14F-4D97-AF65-F5344CB8AC3E}">
        <p14:creationId xmlns:p14="http://schemas.microsoft.com/office/powerpoint/2010/main" val="15127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914400"/>
          </a:xfrm>
        </p:spPr>
        <p:txBody>
          <a:bodyPr/>
          <a:lstStyle/>
          <a:p>
            <a:r>
              <a:rPr lang="en-US" sz="3600" dirty="0"/>
              <a:t>Draw box-and-pointer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3771900" cy="3657600"/>
          </a:xfrm>
        </p:spPr>
        <p:txBody>
          <a:bodyPr/>
          <a:lstStyle/>
          <a:p>
            <a:r>
              <a:rPr lang="en-US" dirty="0"/>
              <a:t>… that show the situation after  executing this code.  Then show what the write statements would print.  How many pairs are created altogether?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6052" y="609600"/>
            <a:ext cx="5034148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x '((1 2) 3 (4))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y (cons (car x) 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x)))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z (list (cdr x) x))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t (append y x))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x)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y)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z) (newline)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t) (newline)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What happens if we then…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(set-car! (cdr x) 7)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t)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(set-cdr! x x) 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x) (newline)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191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cs typeface="Consolas" panose="020B0609020204030204" pitchFamily="49" charset="0"/>
              </a:rPr>
              <a:t>Work with one or two other students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14" y="5029200"/>
            <a:ext cx="417143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Also B&amp;P diagram 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‘(())</a:t>
            </a:r>
            <a:r>
              <a:rPr lang="en-US" sz="2400" dirty="0"/>
              <a:t>.  </a:t>
            </a:r>
            <a:br>
              <a:rPr lang="en-US" sz="2400" dirty="0"/>
            </a:br>
            <a:r>
              <a:rPr lang="en-US" sz="2400" dirty="0"/>
              <a:t>You try 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((()))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(((())))</a:t>
            </a:r>
            <a:r>
              <a:rPr lang="en-US" sz="2400" dirty="0"/>
              <a:t>    </a:t>
            </a:r>
            <a:br>
              <a:rPr lang="en-US" sz="2400" dirty="0"/>
            </a:br>
            <a:r>
              <a:rPr lang="en-US" sz="2400" dirty="0"/>
              <a:t>       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((())()) </a:t>
            </a:r>
          </a:p>
        </p:txBody>
      </p:sp>
    </p:spTree>
    <p:extLst>
      <p:ext uri="{BB962C8B-B14F-4D97-AF65-F5344CB8AC3E}">
        <p14:creationId xmlns:p14="http://schemas.microsoft.com/office/powerpoint/2010/main" val="387089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39825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486400"/>
          </a:xfrm>
          <a:noFill/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Write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</a:rPr>
              <a:t>largest-in-lists</a:t>
            </a:r>
            <a:r>
              <a:rPr lang="en-US" sz="2800" dirty="0">
                <a:latin typeface="Times New Roman" pitchFamily="18" charset="0"/>
              </a:rPr>
              <a:t>, which takes a list of lists of numbers and finds the largest number.  Returns 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</a:rPr>
              <a:t>#f</a:t>
            </a:r>
            <a:r>
              <a:rPr lang="en-US" sz="2800" dirty="0">
                <a:latin typeface="Times New Roman" pitchFamily="18" charset="0"/>
              </a:rPr>
              <a:t> if there are no numbers in any of the lists.  Don't use any </a:t>
            </a:r>
            <a:r>
              <a:rPr lang="en-US" sz="2800" i="1" dirty="0">
                <a:latin typeface="Times New Roman" pitchFamily="18" charset="0"/>
              </a:rPr>
              <a:t>separate</a:t>
            </a:r>
            <a:r>
              <a:rPr lang="en-US" sz="2800" dirty="0">
                <a:latin typeface="Times New Roman" pitchFamily="18" charset="0"/>
              </a:rPr>
              <a:t>  helper procedures (use </a:t>
            </a:r>
            <a:r>
              <a:rPr lang="en-US" sz="2800" dirty="0" err="1">
                <a:solidFill>
                  <a:srgbClr val="FFFF00"/>
                </a:solidFill>
                <a:latin typeface="Times New Roman" pitchFamily="18" charset="0"/>
              </a:rPr>
              <a:t>letrec</a:t>
            </a:r>
            <a:r>
              <a:rPr lang="en-US" sz="2800" dirty="0">
                <a:latin typeface="Times New Roman" pitchFamily="18" charset="0"/>
              </a:rPr>
              <a:t> or 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named let</a:t>
            </a:r>
            <a:r>
              <a:rPr lang="en-US" sz="2800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</a:rPr>
              <a:t>(largest-in-lists '((1 3 5) () (4) (2 6 1) (4)))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24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  <a:sym typeface="Wingdings" pitchFamily="2" charset="2"/>
              </a:rPr>
              <a:t>6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</a:rPr>
              <a:t>(largest-in-lists '(() ()))  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24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  <a:sym typeface="Wingdings" pitchFamily="2" charset="2"/>
              </a:rPr>
              <a:t>#f</a:t>
            </a:r>
            <a:endParaRPr lang="en-US" sz="2400" b="1" dirty="0">
              <a:solidFill>
                <a:srgbClr val="FFE7FF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FFE7FF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653939"/>
            <a:ext cx="7848600" cy="115416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accent5"/>
                </a:solidFill>
              </a:rPr>
              <a:t>Work with another student or two on one computer, pair program. </a:t>
            </a:r>
            <a:br>
              <a:rPr lang="en-US" sz="2300" b="1" dirty="0">
                <a:solidFill>
                  <a:schemeClr val="accent5"/>
                </a:solidFill>
              </a:rPr>
            </a:br>
            <a:r>
              <a:rPr lang="en-US" sz="2300" b="1" dirty="0">
                <a:solidFill>
                  <a:schemeClr val="accent5"/>
                </a:solidFill>
              </a:rPr>
              <a:t>Test cases available on the PLC grading server.  </a:t>
            </a:r>
            <a:endParaRPr lang="en-US" sz="2300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838581"/>
            <a:ext cx="7848600" cy="115416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accent5"/>
                </a:solidFill>
              </a:rPr>
              <a:t>As you pair program, the driver should be the person whose next birthday happens soonest.  </a:t>
            </a:r>
            <a:r>
              <a:rPr lang="en-US" sz="2300" b="1" dirty="0">
                <a:solidFill>
                  <a:srgbClr val="FFFF00"/>
                </a:solidFill>
              </a:rPr>
              <a:t>Send code to other partner at the end of class.</a:t>
            </a:r>
          </a:p>
        </p:txBody>
      </p:sp>
    </p:spTree>
    <p:extLst>
      <p:ext uri="{BB962C8B-B14F-4D97-AF65-F5344CB8AC3E}">
        <p14:creationId xmlns:p14="http://schemas.microsoft.com/office/powerpoint/2010/main" val="41829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17621</TotalTime>
  <Words>469</Words>
  <Application>Microsoft Office PowerPoint</Application>
  <PresentationFormat>On-screen Show (4:3)</PresentationFormat>
  <Paragraphs>67</Paragraphs>
  <Slides>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Times New Roman</vt:lpstr>
      <vt:lpstr>Wingdings</vt:lpstr>
      <vt:lpstr>Orbit</vt:lpstr>
      <vt:lpstr>CSSE 304 Day 6</vt:lpstr>
      <vt:lpstr>Interlude</vt:lpstr>
      <vt:lpstr>More map and apply examples</vt:lpstr>
      <vt:lpstr>Examples: map and apply</vt:lpstr>
      <vt:lpstr>More complex box-and-pointer diagrams</vt:lpstr>
      <vt:lpstr>Draw box-and-pointer diagrams</vt:lpstr>
      <vt:lpstr>Exercise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Claude Anderson</cp:lastModifiedBy>
  <cp:revision>162</cp:revision>
  <cp:lastPrinted>2019-12-10T14:14:51Z</cp:lastPrinted>
  <dcterms:created xsi:type="dcterms:W3CDTF">2002-09-17T12:37:32Z</dcterms:created>
  <dcterms:modified xsi:type="dcterms:W3CDTF">2019-12-10T18:36:05Z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