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8"/>
  </p:notesMasterIdLst>
  <p:handoutMasterIdLst>
    <p:handoutMasterId r:id="rId19"/>
  </p:handoutMasterIdLst>
  <p:sldIdLst>
    <p:sldId id="256" r:id="rId2"/>
    <p:sldId id="282" r:id="rId3"/>
    <p:sldId id="325" r:id="rId4"/>
    <p:sldId id="329" r:id="rId5"/>
    <p:sldId id="327" r:id="rId6"/>
    <p:sldId id="328" r:id="rId7"/>
    <p:sldId id="331" r:id="rId8"/>
    <p:sldId id="330" r:id="rId9"/>
    <p:sldId id="326" r:id="rId10"/>
    <p:sldId id="286" r:id="rId11"/>
    <p:sldId id="319" r:id="rId12"/>
    <p:sldId id="320" r:id="rId13"/>
    <p:sldId id="321" r:id="rId14"/>
    <p:sldId id="289" r:id="rId15"/>
    <p:sldId id="291" r:id="rId16"/>
    <p:sldId id="324" r:id="rId17"/>
  </p:sldIdLst>
  <p:sldSz cx="12192000" cy="6858000"/>
  <p:notesSz cx="7315200" cy="96012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DFFF"/>
    <a:srgbClr val="ECEC6D"/>
    <a:srgbClr val="D8D96B"/>
    <a:srgbClr val="FFFF6D"/>
    <a:srgbClr val="82E6FA"/>
    <a:srgbClr val="0033CC"/>
    <a:srgbClr val="F896A9"/>
    <a:srgbClr val="ABEFFF"/>
    <a:srgbClr val="CBEFFD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47" autoAdjust="0"/>
    <p:restoredTop sz="77133" autoAdjust="0"/>
  </p:normalViewPr>
  <p:slideViewPr>
    <p:cSldViewPr>
      <p:cViewPr varScale="1">
        <p:scale>
          <a:sx n="88" d="100"/>
          <a:sy n="88" d="100"/>
        </p:scale>
        <p:origin x="1428" y="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10.xml"/><Relationship Id="rId7" Type="http://schemas.openxmlformats.org/officeDocument/2006/relationships/slide" Target="slides/slide14.xml"/><Relationship Id="rId2" Type="http://schemas.openxmlformats.org/officeDocument/2006/relationships/slide" Target="slides/slide2.xml"/><Relationship Id="rId1" Type="http://schemas.openxmlformats.org/officeDocument/2006/relationships/slide" Target="slides/slide1.xml"/><Relationship Id="rId6" Type="http://schemas.openxmlformats.org/officeDocument/2006/relationships/slide" Target="slides/slide13.xml"/><Relationship Id="rId5" Type="http://schemas.openxmlformats.org/officeDocument/2006/relationships/slide" Target="slides/slide12.xml"/><Relationship Id="rId4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2"/>
            <a:ext cx="3170353" cy="4807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85" tIns="47793" rIns="95585" bIns="47793" numCol="1" anchor="t" anchorCtr="0" compatLnSpc="1">
            <a:prstTxWarp prst="textNoShape">
              <a:avLst/>
            </a:prstTxWarp>
          </a:bodyPr>
          <a:lstStyle>
            <a:lvl1pPr algn="l" defTabSz="955897">
              <a:defRPr sz="1200"/>
            </a:lvl1pPr>
          </a:lstStyle>
          <a:p>
            <a:endParaRPr lang="en-US"/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225" y="2"/>
            <a:ext cx="3170353" cy="4807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85" tIns="47793" rIns="95585" bIns="47793" numCol="1" anchor="t" anchorCtr="0" compatLnSpc="1">
            <a:prstTxWarp prst="textNoShape">
              <a:avLst/>
            </a:prstTxWarp>
          </a:bodyPr>
          <a:lstStyle>
            <a:lvl1pPr algn="r" defTabSz="955897">
              <a:defRPr sz="1200"/>
            </a:lvl1pPr>
          </a:lstStyle>
          <a:p>
            <a:endParaRPr lang="en-US"/>
          </a:p>
        </p:txBody>
      </p:sp>
      <p:sp>
        <p:nvSpPr>
          <p:cNvPr id="829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9118885"/>
            <a:ext cx="3170353" cy="4807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85" tIns="47793" rIns="95585" bIns="47793" numCol="1" anchor="b" anchorCtr="0" compatLnSpc="1">
            <a:prstTxWarp prst="textNoShape">
              <a:avLst/>
            </a:prstTxWarp>
          </a:bodyPr>
          <a:lstStyle>
            <a:lvl1pPr algn="l" defTabSz="955897">
              <a:defRPr sz="1200"/>
            </a:lvl1pPr>
          </a:lstStyle>
          <a:p>
            <a:endParaRPr lang="en-US"/>
          </a:p>
        </p:txBody>
      </p:sp>
      <p:sp>
        <p:nvSpPr>
          <p:cNvPr id="829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225" y="9118885"/>
            <a:ext cx="3170353" cy="4807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85" tIns="47793" rIns="95585" bIns="47793" numCol="1" anchor="b" anchorCtr="0" compatLnSpc="1">
            <a:prstTxWarp prst="textNoShape">
              <a:avLst/>
            </a:prstTxWarp>
          </a:bodyPr>
          <a:lstStyle>
            <a:lvl1pPr algn="r" defTabSz="955897">
              <a:defRPr sz="1200"/>
            </a:lvl1pPr>
          </a:lstStyle>
          <a:p>
            <a:fld id="{18B4C91F-6B57-4547-A6A1-F784C586C84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409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2"/>
            <a:ext cx="3170353" cy="4807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9" tIns="48318" rIns="96639" bIns="48318" numCol="1" anchor="t" anchorCtr="0" compatLnSpc="1">
            <a:prstTxWarp prst="textNoShape">
              <a:avLst/>
            </a:prstTxWarp>
          </a:bodyPr>
          <a:lstStyle>
            <a:lvl1pPr algn="l" defTabSz="965603">
              <a:defRPr sz="1200"/>
            </a:lvl1pPr>
          </a:lstStyle>
          <a:p>
            <a:endParaRPr lang="en-US"/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225" y="2"/>
            <a:ext cx="3170353" cy="4807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9" tIns="48318" rIns="96639" bIns="48318" numCol="1" anchor="t" anchorCtr="0" compatLnSpc="1">
            <a:prstTxWarp prst="textNoShape">
              <a:avLst/>
            </a:prstTxWarp>
          </a:bodyPr>
          <a:lstStyle>
            <a:lvl1pPr algn="r" defTabSz="965603">
              <a:defRPr sz="1200"/>
            </a:lvl1pPr>
          </a:lstStyle>
          <a:p>
            <a:endParaRPr lang="en-US"/>
          </a:p>
        </p:txBody>
      </p:sp>
      <p:sp>
        <p:nvSpPr>
          <p:cNvPr id="696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96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2495" y="4561864"/>
            <a:ext cx="5851834" cy="43198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9" tIns="48318" rIns="96639" bIns="483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96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118885"/>
            <a:ext cx="3170353" cy="4807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9" tIns="48318" rIns="96639" bIns="48318" numCol="1" anchor="b" anchorCtr="0" compatLnSpc="1">
            <a:prstTxWarp prst="textNoShape">
              <a:avLst/>
            </a:prstTxWarp>
          </a:bodyPr>
          <a:lstStyle>
            <a:lvl1pPr algn="l" defTabSz="965603">
              <a:defRPr sz="1200"/>
            </a:lvl1pPr>
          </a:lstStyle>
          <a:p>
            <a:endParaRPr lang="en-US"/>
          </a:p>
        </p:txBody>
      </p:sp>
      <p:sp>
        <p:nvSpPr>
          <p:cNvPr id="696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225" y="9118885"/>
            <a:ext cx="3170353" cy="4807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9" tIns="48318" rIns="96639" bIns="48318" numCol="1" anchor="b" anchorCtr="0" compatLnSpc="1">
            <a:prstTxWarp prst="textNoShape">
              <a:avLst/>
            </a:prstTxWarp>
          </a:bodyPr>
          <a:lstStyle>
            <a:lvl1pPr algn="r" defTabSz="965603">
              <a:defRPr sz="1200"/>
            </a:lvl1pPr>
          </a:lstStyle>
          <a:p>
            <a:fld id="{C5B7D4F8-BAB4-41B3-BA43-7C65ACC6C01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7041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Take to Class:</a:t>
            </a:r>
          </a:p>
          <a:p>
            <a:r>
              <a:rPr lang="en-US" dirty="0"/>
              <a:t>Printout of these slides</a:t>
            </a:r>
          </a:p>
          <a:p>
            <a:r>
              <a:rPr lang="en-US" baseline="0" dirty="0"/>
              <a:t>Student pictures from Banner</a:t>
            </a:r>
          </a:p>
          <a:p>
            <a:r>
              <a:rPr lang="en-US" baseline="0" dirty="0"/>
              <a:t>Printout of Day01-02_transcript</a:t>
            </a:r>
          </a:p>
          <a:p>
            <a:endParaRPr lang="en-US" dirty="0"/>
          </a:p>
          <a:p>
            <a:r>
              <a:rPr lang="en-US" dirty="0"/>
              <a:t>Handouts for everyone:</a:t>
            </a:r>
          </a:p>
          <a:p>
            <a:r>
              <a:rPr lang="en-US" dirty="0"/>
              <a:t>   Announcements page</a:t>
            </a:r>
          </a:p>
          <a:p>
            <a:r>
              <a:rPr lang="en-US" baseline="0" dirty="0"/>
              <a:t>   EoPL-1 excerpt</a:t>
            </a:r>
          </a:p>
          <a:p>
            <a:r>
              <a:rPr lang="en-US" baseline="0" dirty="0"/>
              <a:t>   Assignment 0 Handin sheet</a:t>
            </a:r>
          </a:p>
          <a:p>
            <a:endParaRPr lang="en-US" baseline="0" dirty="0"/>
          </a:p>
          <a:p>
            <a:r>
              <a:rPr lang="en-US" baseline="0" dirty="0"/>
              <a:t>Spend a while on this slide.  Pass around </a:t>
            </a:r>
            <a:r>
              <a:rPr lang="en-US" baseline="0" dirty="0" err="1"/>
              <a:t>th</a:t>
            </a:r>
            <a:r>
              <a:rPr lang="en-US" baseline="0" dirty="0"/>
              <a:t> attendance roster</a:t>
            </a:r>
          </a:p>
          <a:p>
            <a:r>
              <a:rPr lang="en-US" baseline="0" dirty="0"/>
              <a:t>   </a:t>
            </a:r>
          </a:p>
          <a:p>
            <a:pPr defTabSz="931635">
              <a:defRPr/>
            </a:pPr>
            <a:r>
              <a:rPr lang="en-US" sz="1300" b="1" dirty="0"/>
              <a:t>After Class:</a:t>
            </a:r>
          </a:p>
          <a:p>
            <a:pPr defTabSz="931635">
              <a:defRPr/>
            </a:pPr>
            <a:r>
              <a:rPr lang="en-US" dirty="0"/>
              <a:t>Edit the Resources/Day01_scheme_intro.ss file to reflect</a:t>
            </a:r>
            <a:r>
              <a:rPr lang="en-US" baseline="0" dirty="0"/>
              <a:t> what we got through today, and put it on-line.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B7D4F8-BAB4-41B3-BA43-7C65ACC6C01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0797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After Class:</a:t>
            </a:r>
          </a:p>
          <a:p>
            <a:endParaRPr lang="en-US" dirty="0"/>
          </a:p>
          <a:p>
            <a:r>
              <a:rPr lang="en-US" dirty="0"/>
              <a:t>Edit the Resources/Day01_scheme_intro.ss file to reflect</a:t>
            </a:r>
            <a:r>
              <a:rPr lang="en-US" baseline="0" dirty="0"/>
              <a:t> what we got through today, and put it on-line.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B7D4F8-BAB4-41B3-BA43-7C65ACC6C01C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6256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0A1C0F-E840-47F7-AC63-9BA21A81B3EA}" type="slidenum">
              <a:rPr lang="en-US"/>
              <a:pPr/>
              <a:t>2</a:t>
            </a:fld>
            <a:endParaRPr lang="en-US"/>
          </a:p>
        </p:txBody>
      </p:sp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3316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B7D4F8-BAB4-41B3-BA43-7C65ACC6C01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7910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GO through these slides quickly so we can get to the </a:t>
            </a:r>
            <a:r>
              <a:rPr lang="en-US"/>
              <a:t>live demo.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B7D4F8-BAB4-41B3-BA43-7C65ACC6C01C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1264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B7D4F8-BAB4-41B3-BA43-7C65ACC6C01C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807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More on first-class</a:t>
            </a:r>
            <a:r>
              <a:rPr lang="en-US" baseline="0" dirty="0"/>
              <a:t> procedures next week.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B7D4F8-BAB4-41B3-BA43-7C65ACC6C01C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949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B7D4F8-BAB4-41B3-BA43-7C65ACC6C01C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8546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B7D4F8-BAB4-41B3-BA43-7C65ACC6C01C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3457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B7D4F8-BAB4-41B3-BA43-7C65ACC6C01C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4091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33600" y="1524000"/>
            <a:ext cx="8128000" cy="1879600"/>
          </a:xfrm>
        </p:spPr>
        <p:txBody>
          <a:bodyPr anchor="b"/>
          <a:lstStyle>
            <a:lvl1pPr>
              <a:lnSpc>
                <a:spcPct val="95000"/>
              </a:lnSpc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43667" y="4076700"/>
            <a:ext cx="7814733" cy="12573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28448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55880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9753600" y="6248400"/>
            <a:ext cx="1524000" cy="457200"/>
          </a:xfrm>
        </p:spPr>
        <p:txBody>
          <a:bodyPr/>
          <a:lstStyle>
            <a:lvl1pPr>
              <a:defRPr/>
            </a:lvl1pPr>
          </a:lstStyle>
          <a:p>
            <a:fld id="{1CC6BA9B-798B-4D28-AA89-14145C91AA9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1BAAF0-C370-46AC-BE31-CEA2CD8D6F2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6800" y="533400"/>
            <a:ext cx="2590800" cy="5562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533400"/>
            <a:ext cx="7569200" cy="5562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E65232-67B1-4F12-8EF4-BD1E797C681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4996DB-E7A6-46A7-A303-6FAC361FE3F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916FD7-A51E-4FC2-942B-D750DF5DD99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2514600"/>
            <a:ext cx="5080000" cy="3581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514600"/>
            <a:ext cx="5080000" cy="3581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E340CC-F4E3-447C-B395-8C03A4AD0CB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A5C863-0A75-4CB0-BF2A-59BCF2F8FBD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C86927-0FDA-4282-B59F-C79806D38A7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428F95-D7D3-4BAF-B548-0E4F48A4DC8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E8766B-0197-4E2C-BD3D-AC6E46C0A42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1542FA-9E85-42F6-AF07-8CE681E604F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533400"/>
            <a:ext cx="103632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2514600"/>
            <a:ext cx="103632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7432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solidFill>
                  <a:srgbClr val="BFDFFF"/>
                </a:solidFill>
              </a:defRPr>
            </a:lvl1pPr>
          </a:lstStyle>
          <a:p>
            <a:endParaRPr lang="en-US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689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BFDFFF"/>
                </a:solidFill>
              </a:defRPr>
            </a:lvl1pPr>
          </a:lstStyle>
          <a:p>
            <a:endParaRPr lang="en-US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956800" y="6248400"/>
            <a:ext cx="162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BFDFFF"/>
                </a:solidFill>
              </a:defRPr>
            </a:lvl1pPr>
          </a:lstStyle>
          <a:p>
            <a:fld id="{2B6DFE48-FD73-463E-97B8-653318ED8FE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127" name="FormatShape" descr="SKIING" hidden="1"/>
          <p:cNvSpPr>
            <a:spLocks noChangeArrowheads="1"/>
          </p:cNvSpPr>
          <p:nvPr/>
        </p:nvSpPr>
        <p:spPr bwMode="auto">
          <a:xfrm>
            <a:off x="-1778000" y="1701800"/>
            <a:ext cx="1574800" cy="825500"/>
          </a:xfrm>
          <a:prstGeom prst="rect">
            <a:avLst/>
          </a:prstGeom>
          <a:noFill/>
          <a:ln w="101600" cmpd="thinThick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400">
              <a:solidFill>
                <a:srgbClr val="BFD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rgbClr val="BFDFFF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rgbClr val="BFDFFF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rgbClr val="BFDFFF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rgbClr val="BFDFFF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rgbClr val="BFDFFF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BFDFFF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BFDFFF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BFDFFF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BFDFFF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rgbClr val="BFDFFF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rgbClr val="BFDFFF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rgbClr val="BFDFFF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rgbClr val="BFDFFF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BFDFFF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BFDFFF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BFDFFF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BFDFFF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BFDFFF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6DJgNR-FepTT8PgWfmqAeuX5fGchfpDAKYoKuiiah6A/edit?usp=sharin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mailto:csse304-staff@rose-hulman.edu" TargetMode="External"/><Relationship Id="rId4" Type="http://schemas.openxmlformats.org/officeDocument/2006/relationships/hyperlink" Target="mailto:anderson@rose-hulman.edu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xkcd.com/859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cheme.com/tspl4/summary.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05000" y="-152400"/>
            <a:ext cx="8763000" cy="990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CSSE 304</a:t>
            </a:r>
            <a:br>
              <a:rPr lang="en-US" sz="2800" dirty="0"/>
            </a:br>
            <a:r>
              <a:rPr lang="en-US" sz="2800" dirty="0"/>
              <a:t>Programming Language Concepts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1000" y="762000"/>
            <a:ext cx="11734800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/>
              <a:t>Claude Anderson</a:t>
            </a:r>
            <a:br>
              <a:rPr lang="en-US" sz="2000" dirty="0"/>
            </a:br>
            <a:r>
              <a:rPr lang="en-US" sz="2000" dirty="0"/>
              <a:t>Professor of Computer Science and Software Engineering</a:t>
            </a:r>
            <a:br>
              <a:rPr lang="en-US" sz="2000" dirty="0"/>
            </a:b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400" dirty="0"/>
              <a:t>Typical virtual office hours MTWRF 1:30-3:30 (plus additional hours many days)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My </a:t>
            </a:r>
            <a:r>
              <a:rPr lang="en-US" sz="2400" dirty="0">
                <a:hlinkClick r:id="rId3"/>
              </a:rPr>
              <a:t>weekly schedule </a:t>
            </a:r>
            <a:r>
              <a:rPr lang="en-US" sz="2400" dirty="0"/>
              <a:t>is also linked from the course Schedule Page and Moodle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hlinkClick r:id="rId4"/>
              </a:rPr>
              <a:t>anderson@rose-hulman.edu</a:t>
            </a:r>
            <a:r>
              <a:rPr lang="en-US" sz="2400" dirty="0"/>
              <a:t>  </a:t>
            </a:r>
            <a:br>
              <a:rPr lang="en-US" sz="2400" dirty="0"/>
            </a:br>
            <a:r>
              <a:rPr lang="en-US" sz="2400" dirty="0">
                <a:hlinkClick r:id="rId5"/>
              </a:rPr>
              <a:t>csse304-staff@rose-hulman.edu</a:t>
            </a: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b="1" dirty="0">
                <a:solidFill>
                  <a:srgbClr val="FFFF6D"/>
                </a:solidFill>
              </a:rPr>
              <a:t>TAs for Winter, 2020-21: </a:t>
            </a:r>
            <a:r>
              <a:rPr lang="en-US" sz="2800" dirty="0"/>
              <a:t>Omar Fayoumi, Nathan Greiner, </a:t>
            </a:r>
            <a:br>
              <a:rPr lang="en-US" sz="2800" dirty="0"/>
            </a:br>
            <a:r>
              <a:rPr lang="en-US" sz="2800" dirty="0"/>
              <a:t>Megan Merz, Jonathan Moyers, Andrew Orians, Andy Sadler, Eric Tu, Shixin Wu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br>
              <a:rPr lang="en-US" sz="2800" b="1" dirty="0"/>
            </a:br>
            <a:r>
              <a:rPr lang="en-US" sz="2800" b="1" dirty="0">
                <a:solidFill>
                  <a:srgbClr val="FF0000"/>
                </a:solidFill>
                <a:highlight>
                  <a:srgbClr val="FFFF00"/>
                </a:highlight>
              </a:rPr>
              <a:t>Joanna Garrett and Duncan McKee  – </a:t>
            </a:r>
            <a:r>
              <a:rPr lang="en-US" sz="2800" b="1" dirty="0" err="1">
                <a:solidFill>
                  <a:srgbClr val="FF0000"/>
                </a:solidFill>
                <a:highlight>
                  <a:srgbClr val="FFFF00"/>
                </a:highlight>
              </a:rPr>
              <a:t>PercopoTutors</a:t>
            </a:r>
            <a:r>
              <a:rPr lang="en-US" sz="2800" b="1" dirty="0">
                <a:solidFill>
                  <a:srgbClr val="FF0000"/>
                </a:solidFill>
                <a:highlight>
                  <a:srgbClr val="FFFF00"/>
                </a:highlight>
              </a:rPr>
              <a:t> for the Learning Center</a:t>
            </a:r>
            <a:br>
              <a:rPr lang="en-US" sz="2800" b="1" dirty="0">
                <a:solidFill>
                  <a:srgbClr val="FF0000"/>
                </a:solidFill>
                <a:highlight>
                  <a:srgbClr val="FFFF00"/>
                </a:highlight>
              </a:rPr>
            </a:br>
            <a:endParaRPr lang="en-US" sz="2800" b="1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>
              <a:lnSpc>
                <a:spcPct val="90000"/>
              </a:lnSpc>
              <a:spcBef>
                <a:spcPts val="0"/>
              </a:spcBef>
            </a:pPr>
            <a:br>
              <a:rPr lang="en-US" sz="2200" b="1" dirty="0">
                <a:solidFill>
                  <a:srgbClr val="FF0000"/>
                </a:solidFill>
                <a:highlight>
                  <a:srgbClr val="FFFF00"/>
                </a:highlight>
              </a:rPr>
            </a:br>
            <a:endParaRPr lang="en-US" sz="2200" b="1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0" y="0"/>
            <a:ext cx="7772400" cy="1066800"/>
          </a:xfrm>
        </p:spPr>
        <p:txBody>
          <a:bodyPr/>
          <a:lstStyle/>
          <a:p>
            <a:r>
              <a:rPr lang="en-US" dirty="0"/>
              <a:t>Overview of Scheme 1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57400" y="990600"/>
            <a:ext cx="8382000" cy="5867400"/>
          </a:xfrm>
        </p:spPr>
        <p:txBody>
          <a:bodyPr/>
          <a:lstStyle/>
          <a:p>
            <a:r>
              <a:rPr lang="en-US" dirty="0"/>
              <a:t>Invented in 1975 by Guy Steele and Gerald </a:t>
            </a:r>
            <a:r>
              <a:rPr lang="en-US" dirty="0" err="1"/>
              <a:t>Sussman</a:t>
            </a:r>
            <a:r>
              <a:rPr lang="en-US" dirty="0"/>
              <a:t> at MIT.</a:t>
            </a:r>
          </a:p>
          <a:p>
            <a:r>
              <a:rPr lang="en-US" dirty="0"/>
              <a:t>Syntax similar to LISP, semantics more like the </a:t>
            </a:r>
            <a:r>
              <a:rPr lang="en-US" dirty="0" err="1"/>
              <a:t>Algol</a:t>
            </a:r>
            <a:r>
              <a:rPr lang="en-US" dirty="0"/>
              <a:t> family (Pascal, </a:t>
            </a:r>
            <a:r>
              <a:rPr lang="en-US" dirty="0" err="1"/>
              <a:t>Ada</a:t>
            </a:r>
            <a:r>
              <a:rPr lang="en-US" dirty="0"/>
              <a:t>, C, Java …)</a:t>
            </a:r>
          </a:p>
          <a:p>
            <a:r>
              <a:rPr lang="en-US" dirty="0"/>
              <a:t>Expression-oriented and interactive (like Maple, Python, </a:t>
            </a:r>
            <a:r>
              <a:rPr lang="en-US" dirty="0" err="1"/>
              <a:t>MatLab</a:t>
            </a:r>
            <a:r>
              <a:rPr lang="en-US" dirty="0"/>
              <a:t>).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1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0" y="0"/>
            <a:ext cx="7772400" cy="1066800"/>
          </a:xfrm>
        </p:spPr>
        <p:txBody>
          <a:bodyPr/>
          <a:lstStyle/>
          <a:p>
            <a:r>
              <a:rPr lang="en-US" dirty="0"/>
              <a:t>Overview of Scheme  2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0" y="990600"/>
            <a:ext cx="8382000" cy="5867400"/>
          </a:xfrm>
        </p:spPr>
        <p:txBody>
          <a:bodyPr/>
          <a:lstStyle/>
          <a:p>
            <a:pPr>
              <a:lnSpc>
                <a:spcPct val="95000"/>
              </a:lnSpc>
              <a:spcBef>
                <a:spcPts val="600"/>
              </a:spcBef>
            </a:pPr>
            <a:r>
              <a:rPr lang="en-US" sz="2800" dirty="0"/>
              <a:t>Data and programs have the same syntax</a:t>
            </a:r>
            <a:br>
              <a:rPr lang="en-US" sz="2800" dirty="0"/>
            </a:br>
            <a:r>
              <a:rPr lang="en-US" sz="2800" dirty="0">
                <a:hlinkClick r:id="rId3"/>
              </a:rPr>
              <a:t>http://xkcd.com/859/</a:t>
            </a:r>
            <a:r>
              <a:rPr lang="en-US" sz="2800" dirty="0"/>
              <a:t> </a:t>
            </a:r>
          </a:p>
          <a:p>
            <a:pPr>
              <a:lnSpc>
                <a:spcPct val="95000"/>
              </a:lnSpc>
              <a:spcBef>
                <a:spcPts val="600"/>
              </a:spcBef>
            </a:pPr>
            <a:r>
              <a:rPr lang="en-US" sz="2800" dirty="0"/>
              <a:t>(Linked) </a:t>
            </a:r>
            <a:r>
              <a:rPr lang="en-US" sz="2800" b="1" dirty="0">
                <a:solidFill>
                  <a:srgbClr val="FFFF6D"/>
                </a:solidFill>
              </a:rPr>
              <a:t>lists</a:t>
            </a:r>
            <a:r>
              <a:rPr lang="en-US" sz="2800" dirty="0">
                <a:solidFill>
                  <a:srgbClr val="FFFF6D"/>
                </a:solidFill>
              </a:rPr>
              <a:t> </a:t>
            </a:r>
            <a:r>
              <a:rPr lang="en-US" sz="2800" dirty="0"/>
              <a:t>are a fundamental, built-in data type</a:t>
            </a:r>
          </a:p>
          <a:p>
            <a:pPr>
              <a:lnSpc>
                <a:spcPct val="95000"/>
              </a:lnSpc>
              <a:spcBef>
                <a:spcPts val="600"/>
              </a:spcBef>
            </a:pPr>
            <a:r>
              <a:rPr lang="en-US" sz="2800" dirty="0"/>
              <a:t>Not statically typed (similar to Python, Maple, PHP, JavaScript; unlike C and Java)</a:t>
            </a:r>
          </a:p>
          <a:p>
            <a:pPr>
              <a:lnSpc>
                <a:spcPct val="95000"/>
              </a:lnSpc>
              <a:spcBef>
                <a:spcPts val="600"/>
              </a:spcBef>
            </a:pPr>
            <a:r>
              <a:rPr lang="en-US" sz="2800" dirty="0"/>
              <a:t>Everything is in prefix form:  </a:t>
            </a:r>
            <a:br>
              <a:rPr lang="en-US" sz="2800" dirty="0"/>
            </a:br>
            <a:r>
              <a:rPr lang="en-US" sz="2800" dirty="0"/>
              <a:t>     </a:t>
            </a:r>
            <a:r>
              <a:rPr lang="en-US" sz="2800" b="1" dirty="0">
                <a:solidFill>
                  <a:srgbClr val="FFFF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(+ a b)  </a:t>
            </a:r>
            <a:r>
              <a:rPr lang="en-US" sz="2800" dirty="0"/>
              <a:t>instead of     </a:t>
            </a:r>
            <a:r>
              <a:rPr lang="en-US" sz="2800" b="1" dirty="0">
                <a:solidFill>
                  <a:srgbClr val="FFFF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+ b</a:t>
            </a:r>
          </a:p>
          <a:p>
            <a:pPr>
              <a:lnSpc>
                <a:spcPct val="95000"/>
              </a:lnSpc>
              <a:spcBef>
                <a:spcPts val="600"/>
              </a:spcBef>
            </a:pPr>
            <a:r>
              <a:rPr lang="en-US" sz="2800" b="1" dirty="0">
                <a:latin typeface="Times New Roman" pitchFamily="18" charset="0"/>
              </a:rPr>
              <a:t>Argument passing is similar to Java</a:t>
            </a:r>
          </a:p>
          <a:p>
            <a:pPr lvl="1">
              <a:lnSpc>
                <a:spcPct val="95000"/>
              </a:lnSpc>
              <a:spcBef>
                <a:spcPts val="600"/>
              </a:spcBef>
            </a:pPr>
            <a:r>
              <a:rPr lang="en-US" b="1" dirty="0">
                <a:latin typeface="Times New Roman" pitchFamily="18" charset="0"/>
              </a:rPr>
              <a:t>primitives are passed to procedures by value</a:t>
            </a:r>
          </a:p>
          <a:p>
            <a:pPr lvl="1">
              <a:lnSpc>
                <a:spcPct val="95000"/>
              </a:lnSpc>
              <a:spcBef>
                <a:spcPts val="600"/>
              </a:spcBef>
            </a:pPr>
            <a:r>
              <a:rPr lang="en-US" b="1" dirty="0">
                <a:latin typeface="Times New Roman" pitchFamily="18" charset="0"/>
              </a:rPr>
              <a:t>others (lists, vectors*, etc.): references passed by value.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15000" y="6073914"/>
            <a:ext cx="4876800" cy="70788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sz="2000" b="1" dirty="0">
                <a:solidFill>
                  <a:srgbClr val="0033CC"/>
                </a:solidFill>
              </a:rPr>
              <a:t>* vector</a:t>
            </a:r>
            <a:r>
              <a:rPr lang="en-US" sz="2000" dirty="0">
                <a:solidFill>
                  <a:srgbClr val="0033CC"/>
                </a:solidFill>
              </a:rPr>
              <a:t> is Scheme's array type.  </a:t>
            </a:r>
          </a:p>
          <a:p>
            <a:pPr algn="l"/>
            <a:r>
              <a:rPr lang="en-US" sz="2000" dirty="0">
                <a:solidFill>
                  <a:srgbClr val="0033CC"/>
                </a:solidFill>
              </a:rPr>
              <a:t>   Similar to Java arrays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8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8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8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8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8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80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80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7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0" y="0"/>
            <a:ext cx="7772400" cy="1066800"/>
          </a:xfrm>
        </p:spPr>
        <p:txBody>
          <a:bodyPr/>
          <a:lstStyle/>
          <a:p>
            <a:r>
              <a:rPr lang="en-US"/>
              <a:t>Overview of Scheme 3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0" y="990600"/>
            <a:ext cx="8382000" cy="5867400"/>
          </a:xfrm>
        </p:spPr>
        <p:txBody>
          <a:bodyPr/>
          <a:lstStyle/>
          <a:p>
            <a:r>
              <a:rPr lang="en-US" dirty="0"/>
              <a:t>Symbols can be data</a:t>
            </a:r>
          </a:p>
          <a:p>
            <a:pPr lvl="1"/>
            <a:r>
              <a:rPr lang="en-US" b="1" dirty="0">
                <a:latin typeface="Times New Roman" pitchFamily="18" charset="0"/>
              </a:rPr>
              <a:t>Somewhat similar to Maple</a:t>
            </a:r>
          </a:p>
          <a:p>
            <a:r>
              <a:rPr lang="en-US" b="1" dirty="0">
                <a:latin typeface="Times New Roman" pitchFamily="18" charset="0"/>
              </a:rPr>
              <a:t>Procedures are (first-class) data</a:t>
            </a:r>
          </a:p>
          <a:p>
            <a:pPr lvl="1"/>
            <a:r>
              <a:rPr lang="en-US" b="1" dirty="0">
                <a:latin typeface="Times New Roman" pitchFamily="18" charset="0"/>
              </a:rPr>
              <a:t>Can pass them as arguments to other procedures</a:t>
            </a:r>
          </a:p>
          <a:p>
            <a:pPr lvl="1"/>
            <a:r>
              <a:rPr lang="en-US" b="1" dirty="0">
                <a:latin typeface="Times New Roman" pitchFamily="18" charset="0"/>
              </a:rPr>
              <a:t>A procedure can create and return another procedure</a:t>
            </a:r>
          </a:p>
          <a:p>
            <a:pPr lvl="1"/>
            <a:r>
              <a:rPr lang="en-US" b="1" dirty="0">
                <a:latin typeface="Times New Roman" pitchFamily="18" charset="0"/>
              </a:rPr>
              <a:t>Can store a procedure in a data structure (such as a list or array of procedures)</a:t>
            </a:r>
          </a:p>
          <a:p>
            <a:pPr lvl="1"/>
            <a:r>
              <a:rPr lang="en-US" b="1" dirty="0">
                <a:solidFill>
                  <a:srgbClr val="FFFF6D"/>
                </a:solidFill>
                <a:latin typeface="Times New Roman" pitchFamily="18" charset="0"/>
              </a:rPr>
              <a:t>More on this soon!</a:t>
            </a:r>
          </a:p>
          <a:p>
            <a:r>
              <a:rPr lang="en-US" b="1" dirty="0">
                <a:latin typeface="Times New Roman" pitchFamily="18" charset="0"/>
              </a:rPr>
              <a:t>Minimal procedure overloading.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9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9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9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9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9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9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9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90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1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0" y="0"/>
            <a:ext cx="7772400" cy="914400"/>
          </a:xfrm>
        </p:spPr>
        <p:txBody>
          <a:bodyPr/>
          <a:lstStyle/>
          <a:p>
            <a:r>
              <a:rPr lang="en-US" dirty="0"/>
              <a:t>Overview of Scheme 4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838200"/>
            <a:ext cx="9144000" cy="5867400"/>
          </a:xfrm>
        </p:spPr>
        <p:txBody>
          <a:bodyPr/>
          <a:lstStyle/>
          <a:p>
            <a:r>
              <a:rPr lang="en-US" dirty="0"/>
              <a:t>Java’s </a:t>
            </a:r>
            <a:r>
              <a:rPr lang="en-US" sz="2400" b="1" i="1" dirty="0">
                <a:solidFill>
                  <a:srgbClr val="FFFF6D"/>
                </a:solidFill>
              </a:rPr>
              <a:t>new</a:t>
            </a:r>
            <a:r>
              <a:rPr lang="en-US" sz="2400" dirty="0"/>
              <a:t> </a:t>
            </a:r>
            <a:r>
              <a:rPr lang="en-US" dirty="0"/>
              <a:t>operator has no Scheme equivalent </a:t>
            </a:r>
          </a:p>
          <a:p>
            <a:pPr lvl="1"/>
            <a:r>
              <a:rPr lang="en-US" b="1" dirty="0">
                <a:latin typeface="Times New Roman" pitchFamily="18" charset="0"/>
              </a:rPr>
              <a:t>Instead there are specific procedures for creating objects of each type:</a:t>
            </a:r>
          </a:p>
          <a:p>
            <a:pPr lvl="2"/>
            <a:r>
              <a:rPr lang="en-US" b="1" i="1" dirty="0">
                <a:solidFill>
                  <a:srgbClr val="FFFF6D"/>
                </a:solidFill>
                <a:ea typeface="+mn-ea"/>
                <a:cs typeface="+mn-cs"/>
              </a:rPr>
              <a:t>cons</a:t>
            </a:r>
            <a:r>
              <a:rPr lang="en-US" b="1" dirty="0">
                <a:latin typeface="Times New Roman" pitchFamily="18" charset="0"/>
              </a:rPr>
              <a:t>     creates a pair (</a:t>
            </a:r>
            <a:r>
              <a:rPr lang="en-US" b="1" i="1" dirty="0">
                <a:latin typeface="Times New Roman" pitchFamily="18" charset="0"/>
              </a:rPr>
              <a:t>pair</a:t>
            </a:r>
            <a:r>
              <a:rPr lang="en-US" b="1" dirty="0">
                <a:latin typeface="Times New Roman" pitchFamily="18" charset="0"/>
              </a:rPr>
              <a:t> is Scheme's main data type)</a:t>
            </a:r>
          </a:p>
          <a:p>
            <a:pPr lvl="2"/>
            <a:r>
              <a:rPr lang="en-US" b="1" i="1" dirty="0">
                <a:solidFill>
                  <a:srgbClr val="FFFF6D"/>
                </a:solidFill>
                <a:ea typeface="+mn-ea"/>
                <a:cs typeface="+mn-cs"/>
              </a:rPr>
              <a:t>vector</a:t>
            </a:r>
            <a:r>
              <a:rPr lang="en-US" b="1" dirty="0">
                <a:latin typeface="Times New Roman" pitchFamily="18" charset="0"/>
              </a:rPr>
              <a:t>  creates a vector (like a C or Java array)</a:t>
            </a:r>
          </a:p>
          <a:p>
            <a:pPr lvl="2"/>
            <a:r>
              <a:rPr lang="en-US" b="1" i="1" dirty="0">
                <a:solidFill>
                  <a:srgbClr val="FFFF6D"/>
                </a:solidFill>
                <a:ea typeface="+mn-ea"/>
                <a:cs typeface="+mn-cs"/>
              </a:rPr>
              <a:t>list</a:t>
            </a:r>
            <a:r>
              <a:rPr lang="en-US" b="1" dirty="0">
                <a:solidFill>
                  <a:srgbClr val="EF1740"/>
                </a:solidFill>
                <a:latin typeface="Times New Roman" pitchFamily="18" charset="0"/>
              </a:rPr>
              <a:t>        </a:t>
            </a:r>
            <a:r>
              <a:rPr lang="en-US" b="1" dirty="0">
                <a:latin typeface="Times New Roman" pitchFamily="18" charset="0"/>
              </a:rPr>
              <a:t>creates a (proper) list of its arguments</a:t>
            </a:r>
            <a:endParaRPr lang="en-US" b="1" dirty="0">
              <a:solidFill>
                <a:srgbClr val="EF1740"/>
              </a:solidFill>
              <a:latin typeface="Times New Roman" pitchFamily="18" charset="0"/>
            </a:endParaRPr>
          </a:p>
          <a:p>
            <a:pPr lvl="2"/>
            <a:r>
              <a:rPr lang="en-US" b="1" i="1" dirty="0">
                <a:solidFill>
                  <a:srgbClr val="FFFF6D"/>
                </a:solidFill>
                <a:ea typeface="+mn-ea"/>
                <a:cs typeface="+mn-cs"/>
              </a:rPr>
              <a:t>string</a:t>
            </a:r>
            <a:r>
              <a:rPr lang="en-US" b="1" dirty="0">
                <a:solidFill>
                  <a:srgbClr val="EF1740"/>
                </a:solidFill>
                <a:latin typeface="Times New Roman" pitchFamily="18" charset="0"/>
              </a:rPr>
              <a:t>   </a:t>
            </a:r>
            <a:r>
              <a:rPr lang="en-US" b="1" dirty="0">
                <a:latin typeface="Times New Roman" pitchFamily="18" charset="0"/>
              </a:rPr>
              <a:t>creates a string from zero or more characters</a:t>
            </a:r>
            <a:endParaRPr lang="en-US" b="1" dirty="0">
              <a:solidFill>
                <a:srgbClr val="EF1740"/>
              </a:solidFill>
              <a:latin typeface="Times New Roman" pitchFamily="18" charset="0"/>
            </a:endParaRPr>
          </a:p>
          <a:p>
            <a:pPr lvl="2"/>
            <a:r>
              <a:rPr lang="en-US" b="1" i="1" dirty="0">
                <a:solidFill>
                  <a:srgbClr val="FFFF6D"/>
                </a:solidFill>
                <a:ea typeface="+mn-ea"/>
                <a:cs typeface="+mn-cs"/>
              </a:rPr>
              <a:t>lambda</a:t>
            </a:r>
            <a:r>
              <a:rPr lang="en-US" b="1" dirty="0">
                <a:latin typeface="Times New Roman" pitchFamily="18" charset="0"/>
              </a:rPr>
              <a:t> (which is not a procedure*) creates a procedure</a:t>
            </a:r>
          </a:p>
          <a:p>
            <a:pPr lvl="2"/>
            <a:r>
              <a:rPr lang="en-US" b="1" i="1" dirty="0">
                <a:solidFill>
                  <a:srgbClr val="FFFF6D"/>
                </a:solidFill>
                <a:ea typeface="+mn-ea"/>
                <a:cs typeface="+mn-cs"/>
              </a:rPr>
              <a:t>define-syntax</a:t>
            </a:r>
            <a:r>
              <a:rPr lang="en-US" b="1" dirty="0">
                <a:latin typeface="Times New Roman" pitchFamily="18" charset="0"/>
              </a:rPr>
              <a:t> (also not a procedure) creates new syntax that extends the Scheme language itself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657600" y="5410201"/>
            <a:ext cx="6858000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*In the Summary of Forms at the end of TSPL, </a:t>
            </a:r>
            <a:r>
              <a:rPr lang="en-US" dirty="0">
                <a:solidFill>
                  <a:srgbClr val="FF0000"/>
                </a:solidFill>
              </a:rPr>
              <a:t>"</a:t>
            </a:r>
            <a:r>
              <a:rPr lang="en-US" b="1" dirty="0">
                <a:solidFill>
                  <a:srgbClr val="FF0000"/>
                </a:solidFill>
              </a:rPr>
              <a:t>not a procedure"</a:t>
            </a:r>
            <a:r>
              <a:rPr lang="en-US" dirty="0"/>
              <a:t> is denoted by </a:t>
            </a:r>
            <a:r>
              <a:rPr lang="en-US" b="1" dirty="0">
                <a:solidFill>
                  <a:srgbClr val="FF0000"/>
                </a:solidFill>
              </a:rPr>
              <a:t>"syntax"</a:t>
            </a:r>
            <a:r>
              <a:rPr lang="en-US" dirty="0"/>
              <a:t>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038600" y="6324601"/>
            <a:ext cx="586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6D"/>
                </a:solidFill>
                <a:hlinkClick r:id="rId3"/>
              </a:rPr>
              <a:t>http://</a:t>
            </a:r>
            <a:r>
              <a:rPr lang="en-US" b="1" i="1" dirty="0">
                <a:solidFill>
                  <a:srgbClr val="FFFF6D"/>
                </a:solidFill>
                <a:latin typeface="+mn-lt"/>
                <a:hlinkClick r:id="rId3"/>
              </a:rPr>
              <a:t>scheme.com/tspl4/summary.html</a:t>
            </a:r>
            <a:r>
              <a:rPr lang="en-US" dirty="0">
                <a:solidFill>
                  <a:srgbClr val="FFFF6D"/>
                </a:solidFill>
                <a:hlinkClick r:id="rId3"/>
              </a:rPr>
              <a:t> </a:t>
            </a:r>
            <a:endParaRPr lang="en-US" dirty="0">
              <a:solidFill>
                <a:srgbClr val="FFFF6D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0"/>
            <a:ext cx="8915400" cy="1066800"/>
          </a:xfrm>
        </p:spPr>
        <p:txBody>
          <a:bodyPr/>
          <a:lstStyle/>
          <a:p>
            <a:r>
              <a:rPr lang="en-US"/>
              <a:t>Scheme data types and constants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0" y="990600"/>
            <a:ext cx="8382000" cy="5867400"/>
          </a:xfrm>
        </p:spPr>
        <p:txBody>
          <a:bodyPr/>
          <a:lstStyle/>
          <a:p>
            <a:r>
              <a:rPr lang="en-US" dirty="0"/>
              <a:t>Numbers</a:t>
            </a:r>
          </a:p>
          <a:p>
            <a:pPr lvl="1"/>
            <a:r>
              <a:rPr lang="en-US" dirty="0">
                <a:solidFill>
                  <a:srgbClr val="FFFF6D"/>
                </a:solidFill>
              </a:rPr>
              <a:t>   </a:t>
            </a:r>
            <a:r>
              <a:rPr lang="en-US" sz="2400" dirty="0">
                <a:solidFill>
                  <a:srgbClr val="FFFF6D"/>
                </a:solidFill>
              </a:rPr>
              <a:t> </a:t>
            </a:r>
            <a:r>
              <a:rPr lang="en-US" sz="2400" b="1" dirty="0">
                <a:solidFill>
                  <a:srgbClr val="FFFF6D"/>
                </a:solidFill>
                <a:latin typeface="Courier New" pitchFamily="49" charset="0"/>
              </a:rPr>
              <a:t>6   -12  14283917850923094767626456</a:t>
            </a:r>
          </a:p>
          <a:p>
            <a:pPr lvl="1"/>
            <a:r>
              <a:rPr lang="en-US" dirty="0">
                <a:solidFill>
                  <a:srgbClr val="FFFF6D"/>
                </a:solidFill>
              </a:rPr>
              <a:t>    </a:t>
            </a:r>
            <a:r>
              <a:rPr lang="en-US" b="1" dirty="0">
                <a:solidFill>
                  <a:srgbClr val="FFFF6D"/>
                </a:solidFill>
                <a:latin typeface="Courier New" pitchFamily="49" charset="0"/>
              </a:rPr>
              <a:t>5/17   (+ 1/3 1/6) (max 5 7 3)</a:t>
            </a:r>
          </a:p>
          <a:p>
            <a:pPr lvl="1"/>
            <a:r>
              <a:rPr lang="en-US" dirty="0">
                <a:solidFill>
                  <a:srgbClr val="FFFF6D"/>
                </a:solidFill>
              </a:rPr>
              <a:t>     </a:t>
            </a:r>
            <a:r>
              <a:rPr lang="en-US" b="1" dirty="0">
                <a:solidFill>
                  <a:srgbClr val="FFFF6D"/>
                </a:solidFill>
                <a:latin typeface="Courier New" pitchFamily="49" charset="0"/>
              </a:rPr>
              <a:t>7.05   3.5e7   (+ 2e3 3e2)</a:t>
            </a:r>
          </a:p>
          <a:p>
            <a:pPr lvl="1"/>
            <a:r>
              <a:rPr lang="en-US" dirty="0"/>
              <a:t>    TSPL section 6.3 lists the available </a:t>
            </a:r>
            <a:br>
              <a:rPr lang="en-US" dirty="0"/>
            </a:br>
            <a:r>
              <a:rPr lang="en-US" dirty="0"/>
              <a:t>    operations on numbers.</a:t>
            </a:r>
          </a:p>
          <a:p>
            <a:r>
              <a:rPr lang="en-US" dirty="0"/>
              <a:t>Boolean (note that </a:t>
            </a:r>
            <a:r>
              <a:rPr lang="en-US" sz="2800" b="1" dirty="0">
                <a:solidFill>
                  <a:srgbClr val="FFFF6D"/>
                </a:solidFill>
                <a:latin typeface="Courier New" pitchFamily="49" charset="0"/>
              </a:rPr>
              <a:t>if</a:t>
            </a:r>
            <a:r>
              <a:rPr lang="en-US" dirty="0"/>
              <a:t> returns a value)  </a:t>
            </a:r>
          </a:p>
          <a:p>
            <a:pPr lvl="1"/>
            <a:r>
              <a:rPr lang="en-US" dirty="0">
                <a:solidFill>
                  <a:srgbClr val="FFFF6D"/>
                </a:solidFill>
              </a:rPr>
              <a:t>   </a:t>
            </a:r>
            <a:r>
              <a:rPr lang="en-US" b="1" dirty="0">
                <a:solidFill>
                  <a:srgbClr val="FFFF6D"/>
                </a:solidFill>
                <a:latin typeface="Courier New" pitchFamily="49" charset="0"/>
              </a:rPr>
              <a:t>#t  #f   (if (&lt; a b) a (+ b 1))</a:t>
            </a:r>
          </a:p>
          <a:p>
            <a:r>
              <a:rPr lang="en-US" dirty="0"/>
              <a:t>String</a:t>
            </a:r>
          </a:p>
          <a:p>
            <a:pPr lvl="1"/>
            <a:r>
              <a:rPr lang="en-US" dirty="0"/>
              <a:t>       </a:t>
            </a:r>
            <a:r>
              <a:rPr lang="en-US" b="1" dirty="0">
                <a:solidFill>
                  <a:srgbClr val="FFFF6D"/>
                </a:solidFill>
                <a:latin typeface="Courier New" pitchFamily="49" charset="0"/>
                <a:cs typeface="Arial" charset="0"/>
              </a:rPr>
              <a:t>″</a:t>
            </a:r>
            <a:r>
              <a:rPr lang="en-US" b="1" dirty="0">
                <a:solidFill>
                  <a:srgbClr val="FFFF6D"/>
                </a:solidFill>
                <a:latin typeface="Courier New" pitchFamily="49" charset="0"/>
              </a:rPr>
              <a:t>This is a String</a:t>
            </a:r>
            <a:r>
              <a:rPr lang="en-US" b="1" dirty="0">
                <a:solidFill>
                  <a:srgbClr val="FFFF6D"/>
                </a:solidFill>
                <a:latin typeface="Courier New" pitchFamily="49" charset="0"/>
                <a:cs typeface="Arial" charset="0"/>
              </a:rPr>
              <a:t>″</a:t>
            </a:r>
            <a:r>
              <a:rPr lang="en-US" b="1" dirty="0">
                <a:solidFill>
                  <a:srgbClr val="FFFF6D"/>
                </a:solidFill>
                <a:latin typeface="Courier New" pitchFamily="49" charset="0"/>
              </a:rPr>
              <a:t>      </a:t>
            </a:r>
            <a:br>
              <a:rPr lang="en-US" b="1" dirty="0">
                <a:solidFill>
                  <a:srgbClr val="FFFF6D"/>
                </a:solidFill>
                <a:latin typeface="Courier New" pitchFamily="49" charset="0"/>
              </a:rPr>
            </a:br>
            <a:r>
              <a:rPr lang="en-US" b="1" dirty="0">
                <a:solidFill>
                  <a:srgbClr val="FFFF6D"/>
                </a:solidFill>
                <a:latin typeface="Courier New" pitchFamily="49" charset="0"/>
              </a:rPr>
              <a:t>   (string-length  </a:t>
            </a:r>
            <a:r>
              <a:rPr lang="en-US" b="1" dirty="0">
                <a:solidFill>
                  <a:srgbClr val="FFFF6D"/>
                </a:solidFill>
                <a:latin typeface="Courier New" pitchFamily="49" charset="0"/>
                <a:cs typeface="Arial" charset="0"/>
              </a:rPr>
              <a:t>″</a:t>
            </a:r>
            <a:r>
              <a:rPr lang="en-US" b="1" dirty="0">
                <a:solidFill>
                  <a:srgbClr val="FFFF6D"/>
                </a:solidFill>
                <a:latin typeface="Courier New" pitchFamily="49" charset="0"/>
              </a:rPr>
              <a:t>Hello</a:t>
            </a:r>
            <a:r>
              <a:rPr lang="en-US" b="1" dirty="0">
                <a:solidFill>
                  <a:srgbClr val="FFFF6D"/>
                </a:solidFill>
                <a:latin typeface="Courier New" pitchFamily="49" charset="0"/>
                <a:cs typeface="Arial" charset="0"/>
              </a:rPr>
              <a:t>″</a:t>
            </a:r>
            <a:r>
              <a:rPr lang="en-US" b="1" dirty="0">
                <a:solidFill>
                  <a:srgbClr val="FFFF6D"/>
                </a:solidFill>
                <a:latin typeface="Courier New" pitchFamily="49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9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9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38400" y="838200"/>
            <a:ext cx="8382000" cy="5867400"/>
          </a:xfrm>
        </p:spPr>
        <p:txBody>
          <a:bodyPr/>
          <a:lstStyle/>
          <a:p>
            <a:r>
              <a:rPr lang="en-US" sz="2800" dirty="0"/>
              <a:t>Character</a:t>
            </a:r>
          </a:p>
          <a:p>
            <a:pPr lvl="1"/>
            <a:r>
              <a:rPr lang="en-US" sz="2400" dirty="0"/>
              <a:t>  </a:t>
            </a:r>
            <a:r>
              <a:rPr lang="en-US" sz="2400" b="1" dirty="0">
                <a:solidFill>
                  <a:srgbClr val="EF1740"/>
                </a:solidFill>
                <a:latin typeface="Courier New" pitchFamily="49" charset="0"/>
              </a:rPr>
              <a:t> </a:t>
            </a:r>
            <a:r>
              <a:rPr lang="en-US" sz="2400" b="1" dirty="0">
                <a:solidFill>
                  <a:srgbClr val="FFFF6D"/>
                </a:solidFill>
                <a:latin typeface="Courier New" pitchFamily="49" charset="0"/>
              </a:rPr>
              <a:t>#\A  #\newline   (char-&gt;integer #\A)</a:t>
            </a:r>
          </a:p>
          <a:p>
            <a:r>
              <a:rPr lang="en-US" sz="2800" dirty="0"/>
              <a:t>Symbol     </a:t>
            </a:r>
            <a:r>
              <a:rPr lang="en-US" sz="2400" b="1" dirty="0">
                <a:solidFill>
                  <a:srgbClr val="FFFF6D"/>
                </a:solidFill>
                <a:latin typeface="Courier New" pitchFamily="49" charset="0"/>
              </a:rPr>
              <a:t>(quote hello)</a:t>
            </a:r>
            <a:r>
              <a:rPr lang="en-US" sz="2400" dirty="0">
                <a:solidFill>
                  <a:srgbClr val="FFFF6D"/>
                </a:solidFill>
              </a:rPr>
              <a:t>    </a:t>
            </a:r>
            <a:r>
              <a:rPr lang="en-US" sz="2400" b="1" dirty="0">
                <a:solidFill>
                  <a:srgbClr val="FFFF6D"/>
                </a:solidFill>
                <a:latin typeface="Courier New" pitchFamily="49" charset="0"/>
              </a:rPr>
              <a:t> </a:t>
            </a:r>
            <a:r>
              <a:rPr lang="en-US" sz="2400" b="1" dirty="0">
                <a:solidFill>
                  <a:srgbClr val="FFFF6D"/>
                </a:solidFill>
                <a:latin typeface="Courier New" pitchFamily="49" charset="0"/>
                <a:cs typeface="Arial" charset="0"/>
              </a:rPr>
              <a:t>′</a:t>
            </a:r>
            <a:r>
              <a:rPr lang="en-US" sz="2400" b="1" dirty="0">
                <a:solidFill>
                  <a:srgbClr val="FFFF6D"/>
                </a:solidFill>
                <a:latin typeface="Courier New" pitchFamily="49" charset="0"/>
              </a:rPr>
              <a:t>hello</a:t>
            </a:r>
            <a:r>
              <a:rPr lang="en-US" sz="2800" dirty="0">
                <a:solidFill>
                  <a:srgbClr val="FFFF6D"/>
                </a:solidFill>
              </a:rPr>
              <a:t>   </a:t>
            </a:r>
          </a:p>
          <a:p>
            <a:r>
              <a:rPr lang="en-US" sz="2800" dirty="0"/>
              <a:t>Vector (like an array in other languages)</a:t>
            </a:r>
          </a:p>
          <a:p>
            <a:pPr lvl="1"/>
            <a:r>
              <a:rPr lang="en-US" sz="2400" dirty="0"/>
              <a:t>  </a:t>
            </a:r>
            <a:r>
              <a:rPr lang="en-US" sz="2400" b="1" dirty="0">
                <a:solidFill>
                  <a:srgbClr val="EF1740"/>
                </a:solidFill>
                <a:latin typeface="Courier New" pitchFamily="49" charset="0"/>
              </a:rPr>
              <a:t> </a:t>
            </a:r>
            <a:r>
              <a:rPr lang="en-US" sz="2400" b="1" dirty="0">
                <a:solidFill>
                  <a:srgbClr val="FFFF6D"/>
                </a:solidFill>
                <a:latin typeface="Courier New" pitchFamily="49" charset="0"/>
              </a:rPr>
              <a:t>#(1 3 2)</a:t>
            </a:r>
            <a:r>
              <a:rPr lang="en-US" sz="2400" dirty="0">
                <a:solidFill>
                  <a:srgbClr val="FFFF6D"/>
                </a:solidFill>
              </a:rPr>
              <a:t>   </a:t>
            </a:r>
            <a:r>
              <a:rPr lang="en-US" sz="2400" b="1" dirty="0">
                <a:solidFill>
                  <a:srgbClr val="FFFF6D"/>
                </a:solidFill>
                <a:latin typeface="Courier New" pitchFamily="49" charset="0"/>
              </a:rPr>
              <a:t>     (make-vector 5 7)     </a:t>
            </a:r>
            <a:br>
              <a:rPr lang="en-US" sz="2400" b="1" dirty="0">
                <a:solidFill>
                  <a:srgbClr val="F896A9"/>
                </a:solidFill>
                <a:latin typeface="Courier New" pitchFamily="49" charset="0"/>
              </a:rPr>
            </a:br>
            <a:r>
              <a:rPr lang="en-US" sz="2400" b="1" dirty="0">
                <a:solidFill>
                  <a:srgbClr val="F896A9"/>
                </a:solidFill>
                <a:latin typeface="Courier New" pitchFamily="49" charset="0"/>
              </a:rPr>
              <a:t>  </a:t>
            </a:r>
            <a:r>
              <a:rPr lang="en-US" sz="2400" b="1" dirty="0">
                <a:solidFill>
                  <a:srgbClr val="FFFF6D"/>
                </a:solidFill>
                <a:latin typeface="Courier New" pitchFamily="49" charset="0"/>
              </a:rPr>
              <a:t>(vector-ref v 4)</a:t>
            </a:r>
          </a:p>
          <a:p>
            <a:r>
              <a:rPr lang="en-US" sz="2800" dirty="0"/>
              <a:t>Empty List  </a:t>
            </a:r>
            <a:r>
              <a:rPr lang="en-US" sz="2400" b="1" dirty="0">
                <a:solidFill>
                  <a:srgbClr val="FFFF6D"/>
                </a:solidFill>
                <a:latin typeface="Courier New" pitchFamily="49" charset="0"/>
              </a:rPr>
              <a:t>( )</a:t>
            </a:r>
          </a:p>
          <a:p>
            <a:r>
              <a:rPr lang="en-US" sz="2800" dirty="0"/>
              <a:t>Pair  </a:t>
            </a:r>
            <a:r>
              <a:rPr lang="en-US" sz="2400" b="1" dirty="0">
                <a:solidFill>
                  <a:srgbClr val="FFFF6D"/>
                </a:solidFill>
                <a:latin typeface="Courier New" pitchFamily="49" charset="0"/>
              </a:rPr>
              <a:t>(3 . 5)</a:t>
            </a:r>
          </a:p>
          <a:p>
            <a:r>
              <a:rPr lang="en-US" sz="2800" dirty="0"/>
              <a:t>List of three elements:  </a:t>
            </a:r>
            <a:r>
              <a:rPr lang="en-US" sz="2400" b="1" dirty="0">
                <a:solidFill>
                  <a:srgbClr val="FFFF6D"/>
                </a:solidFill>
                <a:latin typeface="Courier New" pitchFamily="49" charset="0"/>
              </a:rPr>
              <a:t>(3  5  7)</a:t>
            </a:r>
          </a:p>
          <a:p>
            <a:r>
              <a:rPr lang="en-US" sz="2800" dirty="0"/>
              <a:t>Improper list  </a:t>
            </a:r>
            <a:r>
              <a:rPr lang="en-US" sz="2400" b="1" dirty="0">
                <a:solidFill>
                  <a:srgbClr val="FFFF6D"/>
                </a:solidFill>
                <a:latin typeface="Courier New" pitchFamily="49" charset="0"/>
              </a:rPr>
              <a:t>(3  5  7 . 8)</a:t>
            </a:r>
          </a:p>
          <a:p>
            <a:r>
              <a:rPr lang="en-US" sz="2400" dirty="0"/>
              <a:t>List of lists:  </a:t>
            </a:r>
            <a:r>
              <a:rPr lang="en-US" sz="2400" b="1" dirty="0">
                <a:solidFill>
                  <a:srgbClr val="FFFF6D"/>
                </a:solidFill>
                <a:latin typeface="Courier New" pitchFamily="49" charset="0"/>
              </a:rPr>
              <a:t>((2 4) (5 6 7) (8) ())</a:t>
            </a:r>
          </a:p>
          <a:p>
            <a:endParaRPr lang="en-US" sz="2400" dirty="0">
              <a:latin typeface="Courier New" pitchFamily="49" charset="0"/>
            </a:endParaRPr>
          </a:p>
        </p:txBody>
      </p:sp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-152400"/>
            <a:ext cx="8915400" cy="1066800"/>
          </a:xfrm>
        </p:spPr>
        <p:txBody>
          <a:bodyPr/>
          <a:lstStyle/>
          <a:p>
            <a:r>
              <a:rPr lang="en-US" dirty="0"/>
              <a:t>Data types and constants 2</a:t>
            </a:r>
          </a:p>
        </p:txBody>
      </p:sp>
      <p:sp>
        <p:nvSpPr>
          <p:cNvPr id="43013" name="Text Box 5"/>
          <p:cNvSpPr txBox="1">
            <a:spLocks noChangeArrowheads="1"/>
          </p:cNvSpPr>
          <p:nvPr/>
        </p:nvSpPr>
        <p:spPr bwMode="auto">
          <a:xfrm>
            <a:off x="6172200" y="3886200"/>
            <a:ext cx="3505200" cy="523220"/>
          </a:xfrm>
          <a:prstGeom prst="rect">
            <a:avLst/>
          </a:prstGeom>
          <a:solidFill>
            <a:srgbClr val="CBEFFD"/>
          </a:solidFill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>
                <a:solidFill>
                  <a:srgbClr val="0033CC"/>
                </a:solidFill>
              </a:rPr>
              <a:t>Draw pictures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0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0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1" grpId="0" uiExpand="1" build="p"/>
      <p:bldP spid="430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-304800"/>
            <a:ext cx="7772400" cy="1066800"/>
          </a:xfrm>
        </p:spPr>
        <p:txBody>
          <a:bodyPr/>
          <a:lstStyle/>
          <a:p>
            <a:r>
              <a:rPr lang="en-US" dirty="0"/>
              <a:t>Live demo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609600"/>
            <a:ext cx="8763000" cy="39624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ts val="1020"/>
              </a:spcBef>
              <a:buNone/>
            </a:pPr>
            <a:r>
              <a:rPr lang="en-US" sz="3000" dirty="0"/>
              <a:t>Scheme source file-name extensions</a:t>
            </a:r>
          </a:p>
          <a:p>
            <a:pPr lvl="1">
              <a:lnSpc>
                <a:spcPct val="80000"/>
              </a:lnSpc>
              <a:spcBef>
                <a:spcPts val="1020"/>
              </a:spcBef>
            </a:pPr>
            <a:r>
              <a:rPr lang="en-US" sz="3000" dirty="0"/>
              <a:t>.ss ,  .</a:t>
            </a:r>
            <a:r>
              <a:rPr lang="en-US" sz="3000" dirty="0" err="1"/>
              <a:t>scm</a:t>
            </a:r>
            <a:r>
              <a:rPr lang="en-US" sz="3000" dirty="0"/>
              <a:t>       </a:t>
            </a:r>
            <a:r>
              <a:rPr lang="en-US" sz="3000" b="1" dirty="0">
                <a:solidFill>
                  <a:srgbClr val="FFFF00"/>
                </a:solidFill>
                <a:ea typeface="+mn-ea"/>
                <a:cs typeface="+mn-cs"/>
              </a:rPr>
              <a:t>I’ll use .ss</a:t>
            </a:r>
            <a:br>
              <a:rPr lang="en-US" sz="3000" b="1" dirty="0">
                <a:solidFill>
                  <a:srgbClr val="FFFF00"/>
                </a:solidFill>
                <a:ea typeface="+mn-ea"/>
                <a:cs typeface="+mn-cs"/>
              </a:rPr>
            </a:br>
            <a:endParaRPr lang="en-US" sz="3000" b="1" dirty="0">
              <a:solidFill>
                <a:srgbClr val="FFFF00"/>
              </a:solidFill>
              <a:ea typeface="+mn-ea"/>
              <a:cs typeface="+mn-cs"/>
            </a:endParaRPr>
          </a:p>
          <a:p>
            <a:pPr>
              <a:lnSpc>
                <a:spcPct val="80000"/>
              </a:lnSpc>
              <a:spcBef>
                <a:spcPts val="1020"/>
              </a:spcBef>
            </a:pPr>
            <a:r>
              <a:rPr lang="en-US" sz="3000" dirty="0"/>
              <a:t>I'll demonstrate SWL and the Emacs editor.</a:t>
            </a:r>
            <a:br>
              <a:rPr lang="en-US" sz="3000" dirty="0"/>
            </a:br>
            <a:endParaRPr lang="en-US" sz="3000" dirty="0"/>
          </a:p>
          <a:p>
            <a:pPr>
              <a:lnSpc>
                <a:spcPct val="80000"/>
              </a:lnSpc>
              <a:spcBef>
                <a:spcPts val="1020"/>
              </a:spcBef>
            </a:pPr>
            <a:r>
              <a:rPr lang="en-US" sz="3000" dirty="0"/>
              <a:t>In-class coding will be in the Live-in-class folder, linked from Resources column of Day 1 of the schedule page.</a:t>
            </a:r>
            <a:br>
              <a:rPr lang="en-US" sz="3000" dirty="0"/>
            </a:br>
            <a:endParaRPr lang="en-US" sz="3000" dirty="0"/>
          </a:p>
          <a:p>
            <a:pPr>
              <a:lnSpc>
                <a:spcPct val="80000"/>
              </a:lnSpc>
              <a:spcBef>
                <a:spcPts val="1020"/>
              </a:spcBef>
            </a:pPr>
            <a:r>
              <a:rPr lang="en-US" sz="3000" dirty="0"/>
              <a:t>We will continue this demo/discussion tomorrow.</a:t>
            </a:r>
            <a:br>
              <a:rPr lang="en-US" sz="3000" dirty="0"/>
            </a:br>
            <a:endParaRPr lang="en-US" sz="3000" dirty="0"/>
          </a:p>
          <a:p>
            <a:pPr>
              <a:lnSpc>
                <a:spcPct val="80000"/>
              </a:lnSpc>
              <a:spcBef>
                <a:spcPts val="1020"/>
              </a:spcBef>
            </a:pPr>
            <a:r>
              <a:rPr lang="en-US" sz="3000" b="1" dirty="0">
                <a:solidFill>
                  <a:srgbClr val="FFFF00"/>
                </a:solidFill>
              </a:rPr>
              <a:t>You can follow along on your computer, </a:t>
            </a:r>
            <a:br>
              <a:rPr lang="en-US" sz="3000" b="1" dirty="0">
                <a:solidFill>
                  <a:srgbClr val="FFFF00"/>
                </a:solidFill>
              </a:rPr>
            </a:br>
            <a:r>
              <a:rPr lang="en-US" sz="3000" b="1" dirty="0">
                <a:solidFill>
                  <a:srgbClr val="FFFF00"/>
                </a:solidFill>
              </a:rPr>
              <a:t>       or you can just watch, think, and ask </a:t>
            </a:r>
            <a:br>
              <a:rPr lang="en-US" sz="3000" b="1" dirty="0">
                <a:solidFill>
                  <a:srgbClr val="FFFF00"/>
                </a:solidFill>
              </a:rPr>
            </a:br>
            <a:r>
              <a:rPr lang="en-US" sz="3000" b="1" dirty="0">
                <a:solidFill>
                  <a:srgbClr val="FFFF00"/>
                </a:solidFill>
              </a:rPr>
              <a:t>       questions.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-76200"/>
            <a:ext cx="7772400" cy="762000"/>
          </a:xfrm>
        </p:spPr>
        <p:txBody>
          <a:bodyPr/>
          <a:lstStyle/>
          <a:p>
            <a:r>
              <a:rPr lang="en-US" dirty="0"/>
              <a:t>TAs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609600"/>
            <a:ext cx="11963400" cy="4191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dirty="0"/>
              <a:t>TA lab hours begin today. A bit trickier when everything is online.  M-F 2:00-4:50 and 7:00-11:00. Sunday 4:00-11:00</a:t>
            </a:r>
            <a:br>
              <a:rPr lang="en-US" dirty="0"/>
            </a:br>
            <a:endParaRPr lang="en-US" sz="1400" dirty="0"/>
          </a:p>
          <a:p>
            <a:pPr>
              <a:lnSpc>
                <a:spcPct val="80000"/>
              </a:lnSpc>
            </a:pPr>
            <a:r>
              <a:rPr lang="en-US" dirty="0"/>
              <a:t>Please give me feedback on how the assistants are doing.</a:t>
            </a:r>
          </a:p>
          <a:p>
            <a:pPr>
              <a:lnSpc>
                <a:spcPct val="80000"/>
              </a:lnSpc>
            </a:pPr>
            <a:r>
              <a:rPr lang="en-US" dirty="0"/>
              <a:t>There is an anonymous feedback survey on Moodle.</a:t>
            </a:r>
          </a:p>
          <a:p>
            <a:pPr>
              <a:lnSpc>
                <a:spcPct val="80000"/>
              </a:lnSpc>
            </a:pPr>
            <a:endParaRPr lang="en-US" dirty="0"/>
          </a:p>
          <a:p>
            <a:pPr>
              <a:lnSpc>
                <a:spcPct val="80000"/>
              </a:lnSpc>
            </a:pPr>
            <a:r>
              <a:rPr lang="en-US" dirty="0"/>
              <a:t>And another one for feedback on the course itself.</a:t>
            </a:r>
          </a:p>
          <a:p>
            <a:pPr>
              <a:lnSpc>
                <a:spcPct val="80000"/>
              </a:lnSpc>
            </a:pPr>
            <a:r>
              <a:rPr lang="en-US" dirty="0"/>
              <a:t>            </a:t>
            </a:r>
            <a:br>
              <a:rPr lang="en-US" b="1" dirty="0">
                <a:solidFill>
                  <a:srgbClr val="FFFF6D"/>
                </a:solidFill>
              </a:rPr>
            </a:br>
            <a:r>
              <a:rPr lang="en-US" b="1" dirty="0">
                <a:solidFill>
                  <a:srgbClr val="FFFF6D"/>
                </a:solidFill>
              </a:rPr>
              <a:t>            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152400"/>
            <a:ext cx="7772400" cy="1066800"/>
          </a:xfrm>
        </p:spPr>
        <p:txBody>
          <a:bodyPr/>
          <a:lstStyle/>
          <a:p>
            <a:r>
              <a:rPr lang="en-US" dirty="0"/>
              <a:t>Scheme-</a:t>
            </a:r>
            <a:r>
              <a:rPr lang="en-US" dirty="0" err="1"/>
              <a:t>athon</a:t>
            </a:r>
            <a:r>
              <a:rPr lang="en-US" dirty="0"/>
              <a:t> begins!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8923" y="1371600"/>
            <a:ext cx="9595154" cy="3581400"/>
          </a:xfrm>
        </p:spPr>
        <p:txBody>
          <a:bodyPr/>
          <a:lstStyle/>
          <a:p>
            <a:r>
              <a:rPr lang="en-US" dirty="0"/>
              <a:t>First 2.5 weeks of the course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         </a:t>
            </a:r>
            <a:br>
              <a:rPr lang="en-US" sz="2000" dirty="0"/>
            </a:br>
            <a:r>
              <a:rPr lang="en-US" dirty="0"/>
              <a:t>       If you are a member of NPS, plan  </a:t>
            </a:r>
            <a:br>
              <a:rPr lang="en-US" dirty="0"/>
            </a:br>
            <a:r>
              <a:rPr lang="en-US" dirty="0"/>
              <a:t>        to suspend your membership for this term!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1" y="2362200"/>
            <a:ext cx="8950477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903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63368-BA23-45F3-B231-6BCF71F60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68E3A8-EF7B-4ED1-B542-31610B3116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Elementary Scheme (things that were covered in the five intro videos).</a:t>
            </a:r>
          </a:p>
          <a:p>
            <a:pPr lvl="1"/>
            <a:r>
              <a:rPr lang="en-US" dirty="0"/>
              <a:t>Save more advanced questions for later, or ask on Piazza</a:t>
            </a:r>
          </a:p>
          <a:p>
            <a:r>
              <a:rPr lang="en-US" dirty="0"/>
              <a:t>Course policies and procedures</a:t>
            </a:r>
          </a:p>
          <a:p>
            <a:r>
              <a:rPr lang="en-US" dirty="0"/>
              <a:t>Finding things on the web</a:t>
            </a:r>
          </a:p>
        </p:txBody>
      </p:sp>
    </p:spTree>
    <p:extLst>
      <p:ext uri="{BB962C8B-B14F-4D97-AF65-F5344CB8AC3E}">
        <p14:creationId xmlns:p14="http://schemas.microsoft.com/office/powerpoint/2010/main" val="3428807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DC391-B198-48FF-AA35-C96EE443E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62000"/>
            <a:ext cx="10363200" cy="1066800"/>
          </a:xfrm>
        </p:spPr>
        <p:txBody>
          <a:bodyPr/>
          <a:lstStyle/>
          <a:p>
            <a:r>
              <a:rPr lang="en-US" dirty="0"/>
              <a:t>This is from </a:t>
            </a:r>
            <a:r>
              <a:rPr lang="en-US" i="1" dirty="0"/>
              <a:t>The Scheme Programming Language </a:t>
            </a:r>
            <a:r>
              <a:rPr lang="en-US" dirty="0"/>
              <a:t>“Summary of Forms”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A5C0A-86EC-4841-8849-638B474681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8400" y="1143000"/>
            <a:ext cx="10363200" cy="3581400"/>
          </a:xfrm>
        </p:spPr>
        <p:txBody>
          <a:bodyPr/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endParaRPr lang="en-US" sz="3600" dirty="0"/>
          </a:p>
          <a:p>
            <a:r>
              <a:rPr lang="en-US" sz="3600" dirty="0"/>
              <a:t>What’s the difference between “procedure” </a:t>
            </a:r>
            <a:br>
              <a:rPr lang="en-US" sz="3600" dirty="0"/>
            </a:br>
            <a:r>
              <a:rPr lang="en-US" sz="3600" dirty="0"/>
              <a:t>and “syntax”?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7CC7FD-A7F1-4542-9D98-16A798B5CC1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61999" y="1861457"/>
            <a:ext cx="10668001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009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9A8A5-AD40-4702-920B-4B4CA2889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6200"/>
            <a:ext cx="10363200" cy="1066800"/>
          </a:xfrm>
        </p:spPr>
        <p:txBody>
          <a:bodyPr/>
          <a:lstStyle/>
          <a:p>
            <a:r>
              <a:rPr lang="en-US" dirty="0"/>
              <a:t>Review a few things from the videos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EF5107-883D-4781-BC54-A65231DB96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212" y="990600"/>
            <a:ext cx="10363200" cy="838200"/>
          </a:xfrm>
        </p:spPr>
        <p:txBody>
          <a:bodyPr/>
          <a:lstStyle/>
          <a:p>
            <a:r>
              <a:rPr lang="en-US" dirty="0"/>
              <a:t>Draw pictures and show what is printed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81C755-04CB-4C04-B707-03527B8B45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600200"/>
            <a:ext cx="4114800" cy="216497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11EF4D0-76DD-4797-8BC4-C7AEA5E27D8A}"/>
              </a:ext>
            </a:extLst>
          </p:cNvPr>
          <p:cNvSpPr/>
          <p:nvPr/>
        </p:nvSpPr>
        <p:spPr bwMode="auto">
          <a:xfrm>
            <a:off x="4876800" y="1676400"/>
            <a:ext cx="7086600" cy="48006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CB000F-F0CD-49AA-838F-C4763F26B428}"/>
              </a:ext>
            </a:extLst>
          </p:cNvPr>
          <p:cNvSpPr/>
          <p:nvPr/>
        </p:nvSpPr>
        <p:spPr bwMode="auto">
          <a:xfrm>
            <a:off x="152400" y="3844636"/>
            <a:ext cx="4572000" cy="263236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6382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4372A-89CC-471F-9CA1-6BC47F181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Scheme overview at end of this slide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8986AF-7EAE-4AFB-9569-81A776DD54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752600"/>
            <a:ext cx="10363200" cy="3581400"/>
          </a:xfrm>
        </p:spPr>
        <p:txBody>
          <a:bodyPr/>
          <a:lstStyle/>
          <a:p>
            <a:r>
              <a:rPr lang="en-US" dirty="0"/>
              <a:t>After </a:t>
            </a:r>
            <a:r>
              <a:rPr lang="en-US"/>
              <a:t>the next </a:t>
            </a:r>
            <a:r>
              <a:rPr lang="en-US" dirty="0"/>
              <a:t>“Live Demo” slide, there are 8 more slides that give a high-level overview of Scheme.</a:t>
            </a:r>
          </a:p>
          <a:p>
            <a:r>
              <a:rPr lang="en-US" dirty="0"/>
              <a:t>I don’t usually go over these slides in class, but I suggest that you read through them quickly when you get time.</a:t>
            </a:r>
          </a:p>
          <a:p>
            <a:r>
              <a:rPr lang="en-US" dirty="0"/>
              <a:t>I’ll be happy to answer  any questions that you may have on these at the beginning of tomorrow’s class.</a:t>
            </a:r>
          </a:p>
        </p:txBody>
      </p:sp>
    </p:spTree>
    <p:extLst>
      <p:ext uri="{BB962C8B-B14F-4D97-AF65-F5344CB8AC3E}">
        <p14:creationId xmlns:p14="http://schemas.microsoft.com/office/powerpoint/2010/main" val="3379068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A10D8-FBA6-4978-9F11-39493D0FB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545" y="-228600"/>
            <a:ext cx="10363200" cy="1066800"/>
          </a:xfrm>
        </p:spPr>
        <p:txBody>
          <a:bodyPr/>
          <a:lstStyle/>
          <a:p>
            <a:r>
              <a:rPr lang="en-US" dirty="0"/>
              <a:t>Live demo and group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1A2BB-484A-4A24-9C4D-761EF7E3CC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8255" y="838200"/>
            <a:ext cx="11111345" cy="3581400"/>
          </a:xfrm>
        </p:spPr>
        <p:txBody>
          <a:bodyPr/>
          <a:lstStyle/>
          <a:p>
            <a:r>
              <a:rPr lang="en-US" dirty="0"/>
              <a:t>We’ll go a little bit farther with Scheme</a:t>
            </a:r>
          </a:p>
          <a:p>
            <a:r>
              <a:rPr lang="en-US" dirty="0"/>
              <a:t>After the live demo I will split you up into breakout rooms.  </a:t>
            </a:r>
          </a:p>
          <a:p>
            <a:r>
              <a:rPr lang="en-US" dirty="0"/>
              <a:t>Work on some aspect of HW1 in the time that you have.  </a:t>
            </a:r>
          </a:p>
          <a:p>
            <a:r>
              <a:rPr lang="en-US" dirty="0"/>
              <a:t>Someone who has Scheme installed should be the driver.</a:t>
            </a:r>
          </a:p>
          <a:p>
            <a:r>
              <a:rPr lang="en-US" dirty="0"/>
              <a:t>Driver can share code (by email) with others at the end of class time.</a:t>
            </a:r>
          </a:p>
          <a:p>
            <a:r>
              <a:rPr lang="en-US" dirty="0"/>
              <a:t>It is possible (because I am still not an expert on managing an online class session) that we won’t get to the group work.</a:t>
            </a:r>
          </a:p>
        </p:txBody>
      </p:sp>
    </p:spTree>
    <p:extLst>
      <p:ext uri="{BB962C8B-B14F-4D97-AF65-F5344CB8AC3E}">
        <p14:creationId xmlns:p14="http://schemas.microsoft.com/office/powerpoint/2010/main" val="38741363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B95BB-41D9-4ECA-878D-1BDA5CA70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0"/>
            <a:ext cx="7772400" cy="1066800"/>
          </a:xfrm>
        </p:spPr>
        <p:txBody>
          <a:bodyPr/>
          <a:lstStyle/>
          <a:p>
            <a:r>
              <a:rPr lang="en-US" dirty="0"/>
              <a:t>Overview of Scheme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84F4A-22E3-4E63-A6ED-21D6DB4EA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9800" y="1066800"/>
            <a:ext cx="8382000" cy="3581400"/>
          </a:xfrm>
        </p:spPr>
        <p:txBody>
          <a:bodyPr/>
          <a:lstStyle/>
          <a:p>
            <a:r>
              <a:rPr lang="en-US" dirty="0"/>
              <a:t>The next six slides give an overview of the Scheme language.</a:t>
            </a:r>
          </a:p>
          <a:p>
            <a:r>
              <a:rPr lang="en-US" dirty="0"/>
              <a:t>Good stuff!  Pretty self-explanatory.</a:t>
            </a:r>
          </a:p>
          <a:p>
            <a:r>
              <a:rPr lang="en-US" dirty="0"/>
              <a:t>Duplicated on your class notes hand-out.</a:t>
            </a:r>
          </a:p>
          <a:p>
            <a:r>
              <a:rPr lang="en-US" dirty="0"/>
              <a:t>Read it before tomorrow’s class; if you have questions, ask them in tomorrow’s class.</a:t>
            </a:r>
          </a:p>
          <a:p>
            <a:r>
              <a:rPr lang="en-US" dirty="0"/>
              <a:t>Now we are going to jump right into more Scheme exploration.</a:t>
            </a:r>
          </a:p>
        </p:txBody>
      </p:sp>
    </p:spTree>
    <p:extLst>
      <p:ext uri="{BB962C8B-B14F-4D97-AF65-F5344CB8AC3E}">
        <p14:creationId xmlns:p14="http://schemas.microsoft.com/office/powerpoint/2010/main" val="408608333"/>
      </p:ext>
    </p:extLst>
  </p:cSld>
  <p:clrMapOvr>
    <a:masterClrMapping/>
  </p:clrMapOvr>
</p:sld>
</file>

<file path=ppt/theme/theme1.xml><?xml version="1.0" encoding="utf-8"?>
<a:theme xmlns:a="http://schemas.openxmlformats.org/drawingml/2006/main" name="Light House">
  <a:themeElements>
    <a:clrScheme name="Light House 3">
      <a:dk1>
        <a:srgbClr val="000000"/>
      </a:dk1>
      <a:lt1>
        <a:srgbClr val="FFFFFF"/>
      </a:lt1>
      <a:dk2>
        <a:srgbClr val="000000"/>
      </a:dk2>
      <a:lt2>
        <a:srgbClr val="B2B2B2"/>
      </a:lt2>
      <a:accent1>
        <a:srgbClr val="B2B2B2"/>
      </a:accent1>
      <a:accent2>
        <a:srgbClr val="808080"/>
      </a:accent2>
      <a:accent3>
        <a:srgbClr val="FFFFFF"/>
      </a:accent3>
      <a:accent4>
        <a:srgbClr val="000000"/>
      </a:accent4>
      <a:accent5>
        <a:srgbClr val="D5D5D5"/>
      </a:accent5>
      <a:accent6>
        <a:srgbClr val="737373"/>
      </a:accent6>
      <a:hlink>
        <a:srgbClr val="969696"/>
      </a:hlink>
      <a:folHlink>
        <a:srgbClr val="4D4D4D"/>
      </a:folHlink>
    </a:clrScheme>
    <a:fontScheme name="Light Hous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bg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bg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ight House 1">
        <a:dk1>
          <a:srgbClr val="00458A"/>
        </a:dk1>
        <a:lt1>
          <a:srgbClr val="D7D6AE"/>
        </a:lt1>
        <a:dk2>
          <a:srgbClr val="000066"/>
        </a:dk2>
        <a:lt2>
          <a:srgbClr val="006666"/>
        </a:lt2>
        <a:accent1>
          <a:srgbClr val="007A77"/>
        </a:accent1>
        <a:accent2>
          <a:srgbClr val="005856"/>
        </a:accent2>
        <a:accent3>
          <a:srgbClr val="AAAAB8"/>
        </a:accent3>
        <a:accent4>
          <a:srgbClr val="B7B794"/>
        </a:accent4>
        <a:accent5>
          <a:srgbClr val="AABEBD"/>
        </a:accent5>
        <a:accent6>
          <a:srgbClr val="004F4D"/>
        </a:accent6>
        <a:hlink>
          <a:srgbClr val="A8A884"/>
        </a:hlink>
        <a:folHlink>
          <a:srgbClr val="867E5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ight House 2">
        <a:dk1>
          <a:srgbClr val="000066"/>
        </a:dk1>
        <a:lt1>
          <a:srgbClr val="FFFFFF"/>
        </a:lt1>
        <a:dk2>
          <a:srgbClr val="660066"/>
        </a:dk2>
        <a:lt2>
          <a:srgbClr val="FFFFCC"/>
        </a:lt2>
        <a:accent1>
          <a:srgbClr val="666699"/>
        </a:accent1>
        <a:accent2>
          <a:srgbClr val="000099"/>
        </a:accent2>
        <a:accent3>
          <a:srgbClr val="FFFFFF"/>
        </a:accent3>
        <a:accent4>
          <a:srgbClr val="000056"/>
        </a:accent4>
        <a:accent5>
          <a:srgbClr val="B8B8CA"/>
        </a:accent5>
        <a:accent6>
          <a:srgbClr val="00008A"/>
        </a:accent6>
        <a:hlink>
          <a:srgbClr val="006666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ight House 3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B2B2B2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737373"/>
        </a:accent6>
        <a:hlink>
          <a:srgbClr val="969696"/>
        </a:hlink>
        <a:folHlink>
          <a:srgbClr val="4D4D4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ight House 4">
        <a:dk1>
          <a:srgbClr val="003300"/>
        </a:dk1>
        <a:lt1>
          <a:srgbClr val="DBD0B9"/>
        </a:lt1>
        <a:dk2>
          <a:srgbClr val="09472B"/>
        </a:dk2>
        <a:lt2>
          <a:srgbClr val="A38955"/>
        </a:lt2>
        <a:accent1>
          <a:srgbClr val="B8A378"/>
        </a:accent1>
        <a:accent2>
          <a:srgbClr val="8E774A"/>
        </a:accent2>
        <a:accent3>
          <a:srgbClr val="AAB1AC"/>
        </a:accent3>
        <a:accent4>
          <a:srgbClr val="BBB19E"/>
        </a:accent4>
        <a:accent5>
          <a:srgbClr val="D8CEBE"/>
        </a:accent5>
        <a:accent6>
          <a:srgbClr val="806B42"/>
        </a:accent6>
        <a:hlink>
          <a:srgbClr val="A7A743"/>
        </a:hlink>
        <a:folHlink>
          <a:srgbClr val="91977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ight House 5">
        <a:dk1>
          <a:srgbClr val="5F5F5F"/>
        </a:dk1>
        <a:lt1>
          <a:srgbClr val="DDDDDD"/>
        </a:lt1>
        <a:dk2>
          <a:srgbClr val="000000"/>
        </a:dk2>
        <a:lt2>
          <a:srgbClr val="5F5F5F"/>
        </a:lt2>
        <a:accent1>
          <a:srgbClr val="B2B2B2"/>
        </a:accent1>
        <a:accent2>
          <a:srgbClr val="808080"/>
        </a:accent2>
        <a:accent3>
          <a:srgbClr val="AAAAAA"/>
        </a:accent3>
        <a:accent4>
          <a:srgbClr val="BDBDBD"/>
        </a:accent4>
        <a:accent5>
          <a:srgbClr val="D5D5D5"/>
        </a:accent5>
        <a:accent6>
          <a:srgbClr val="737373"/>
        </a:accent6>
        <a:hlink>
          <a:srgbClr val="B2B2B2"/>
        </a:hlink>
        <a:folHlink>
          <a:srgbClr val="777777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25703</TotalTime>
  <Words>809</Words>
  <Application>Microsoft Office PowerPoint</Application>
  <PresentationFormat>Widescreen</PresentationFormat>
  <Paragraphs>140</Paragraphs>
  <Slides>16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Courier New</vt:lpstr>
      <vt:lpstr>Times New Roman</vt:lpstr>
      <vt:lpstr>Light House</vt:lpstr>
      <vt:lpstr>CSSE 304 Programming Language Concepts</vt:lpstr>
      <vt:lpstr>TAs</vt:lpstr>
      <vt:lpstr>Scheme-athon begins!</vt:lpstr>
      <vt:lpstr>Your questions</vt:lpstr>
      <vt:lpstr>This is from The Scheme Programming Language “Summary of Forms” </vt:lpstr>
      <vt:lpstr>Review a few things from the videos</vt:lpstr>
      <vt:lpstr>Scheme overview at end of this slide set</vt:lpstr>
      <vt:lpstr>Live demo and group work</vt:lpstr>
      <vt:lpstr>Overview of Scheme</vt:lpstr>
      <vt:lpstr>Overview of Scheme 1</vt:lpstr>
      <vt:lpstr>Overview of Scheme  2</vt:lpstr>
      <vt:lpstr>Overview of Scheme 3</vt:lpstr>
      <vt:lpstr>Overview of Scheme 4</vt:lpstr>
      <vt:lpstr>Scheme data types and constants</vt:lpstr>
      <vt:lpstr>Data types and constants 2</vt:lpstr>
      <vt:lpstr>Live demo</vt:lpstr>
    </vt:vector>
  </TitlesOfParts>
  <Company>Rose-Hulman Institute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Programming</dc:title>
  <dc:creator>RHIT</dc:creator>
  <cp:lastModifiedBy>Claude Anderson</cp:lastModifiedBy>
  <cp:revision>212</cp:revision>
  <cp:lastPrinted>2015-09-03T14:35:18Z</cp:lastPrinted>
  <dcterms:created xsi:type="dcterms:W3CDTF">2002-07-02T15:57:21Z</dcterms:created>
  <dcterms:modified xsi:type="dcterms:W3CDTF">2020-11-29T20:02:47Z</dcterms:modified>
</cp:coreProperties>
</file>