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81" r:id="rId3"/>
    <p:sldId id="282" r:id="rId4"/>
    <p:sldId id="283" r:id="rId5"/>
    <p:sldId id="325" r:id="rId6"/>
    <p:sldId id="327" r:id="rId7"/>
    <p:sldId id="328" r:id="rId8"/>
    <p:sldId id="326" r:id="rId9"/>
    <p:sldId id="286" r:id="rId10"/>
    <p:sldId id="319" r:id="rId11"/>
    <p:sldId id="320" r:id="rId12"/>
    <p:sldId id="321" r:id="rId13"/>
    <p:sldId id="289" r:id="rId14"/>
    <p:sldId id="291" r:id="rId15"/>
    <p:sldId id="324" r:id="rId1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DFFF"/>
    <a:srgbClr val="ECEC6D"/>
    <a:srgbClr val="D8D96B"/>
    <a:srgbClr val="FFFF6D"/>
    <a:srgbClr val="82E6FA"/>
    <a:srgbClr val="0033CC"/>
    <a:srgbClr val="F896A9"/>
    <a:srgbClr val="ABEFFF"/>
    <a:srgbClr val="CBEFFD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85691-8283-4DA8-95FB-148144D4E4A2}" v="100" dt="2020-08-26T12:52:17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 autoAdjust="0"/>
    <p:restoredTop sz="77133" autoAdjust="0"/>
  </p:normalViewPr>
  <p:slideViewPr>
    <p:cSldViewPr>
      <p:cViewPr varScale="1">
        <p:scale>
          <a:sx n="67" d="100"/>
          <a:sy n="67" d="100"/>
        </p:scale>
        <p:origin x="612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3" Type="http://schemas.openxmlformats.org/officeDocument/2006/relationships/slide" Target="slides/slide3.xml"/><Relationship Id="rId7" Type="http://schemas.openxmlformats.org/officeDocument/2006/relationships/slide" Target="slides/slide11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10.xml"/><Relationship Id="rId5" Type="http://schemas.openxmlformats.org/officeDocument/2006/relationships/slide" Target="slides/slide9.xml"/><Relationship Id="rId4" Type="http://schemas.openxmlformats.org/officeDocument/2006/relationships/slide" Target="slides/slide4.xml"/><Relationship Id="rId9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Claude" userId="a89c5a5f-62c2-479f-83f1-e87c52628400" providerId="ADAL" clId="{34D85691-8283-4DA8-95FB-148144D4E4A2}"/>
    <pc:docChg chg="modSld">
      <pc:chgData name="Anderson, Claude" userId="a89c5a5f-62c2-479f-83f1-e87c52628400" providerId="ADAL" clId="{34D85691-8283-4DA8-95FB-148144D4E4A2}" dt="2020-08-26T12:52:17.416" v="98" actId="20577"/>
      <pc:docMkLst>
        <pc:docMk/>
      </pc:docMkLst>
      <pc:sldChg chg="modSp">
        <pc:chgData name="Anderson, Claude" userId="a89c5a5f-62c2-479f-83f1-e87c52628400" providerId="ADAL" clId="{34D85691-8283-4DA8-95FB-148144D4E4A2}" dt="2020-08-26T12:52:17.416" v="98" actId="20577"/>
        <pc:sldMkLst>
          <pc:docMk/>
          <pc:sldMk cId="0" sldId="256"/>
        </pc:sldMkLst>
        <pc:spChg chg="mod">
          <ac:chgData name="Anderson, Claude" userId="a89c5a5f-62c2-479f-83f1-e87c52628400" providerId="ADAL" clId="{34D85691-8283-4DA8-95FB-148144D4E4A2}" dt="2020-08-26T12:47:54.599" v="0" actId="6549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Anderson, Claude" userId="a89c5a5f-62c2-479f-83f1-e87c52628400" providerId="ADAL" clId="{34D85691-8283-4DA8-95FB-148144D4E4A2}" dt="2020-08-26T12:52:17.416" v="98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">
        <pc:chgData name="Anderson, Claude" userId="a89c5a5f-62c2-479f-83f1-e87c52628400" providerId="ADAL" clId="{34D85691-8283-4DA8-95FB-148144D4E4A2}" dt="2020-08-26T12:49:02.838" v="29" actId="20577"/>
        <pc:sldMkLst>
          <pc:docMk/>
          <pc:sldMk cId="3903903070" sldId="325"/>
        </pc:sldMkLst>
        <pc:spChg chg="mod">
          <ac:chgData name="Anderson, Claude" userId="a89c5a5f-62c2-479f-83f1-e87c52628400" providerId="ADAL" clId="{34D85691-8283-4DA8-95FB-148144D4E4A2}" dt="2020-08-26T12:49:02.838" v="29" actId="20577"/>
          <ac:spMkLst>
            <pc:docMk/>
            <pc:sldMk cId="3903903070" sldId="32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t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l" defTabSz="955897">
              <a:defRPr sz="1200"/>
            </a:lvl1pPr>
          </a:lstStyle>
          <a:p>
            <a:endParaRPr lang="en-US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85" tIns="47793" rIns="95585" bIns="47793" numCol="1" anchor="b" anchorCtr="0" compatLnSpc="1">
            <a:prstTxWarp prst="textNoShape">
              <a:avLst/>
            </a:prstTxWarp>
          </a:bodyPr>
          <a:lstStyle>
            <a:lvl1pPr algn="r" defTabSz="955897">
              <a:defRPr sz="1200"/>
            </a:lvl1pPr>
          </a:lstStyle>
          <a:p>
            <a:fld id="{18B4C91F-6B57-4547-A6A1-F784C586C8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0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225" y="2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endParaRPr lang="en-US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495" y="4561864"/>
            <a:ext cx="5851834" cy="4319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l" defTabSz="965603">
              <a:defRPr sz="1200"/>
            </a:lvl1pPr>
          </a:lstStyle>
          <a:p>
            <a:endParaRPr lang="en-US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225" y="9118885"/>
            <a:ext cx="3170353" cy="480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9" tIns="48318" rIns="96639" bIns="48318" numCol="1" anchor="b" anchorCtr="0" compatLnSpc="1">
            <a:prstTxWarp prst="textNoShape">
              <a:avLst/>
            </a:prstTxWarp>
          </a:bodyPr>
          <a:lstStyle>
            <a:lvl1pPr algn="r" defTabSz="965603">
              <a:defRPr sz="1200"/>
            </a:lvl1pPr>
          </a:lstStyle>
          <a:p>
            <a:fld id="{C5B7D4F8-BAB4-41B3-BA43-7C65ACC6C0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041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Take to Class:</a:t>
            </a:r>
          </a:p>
          <a:p>
            <a:r>
              <a:rPr lang="en-US" dirty="0"/>
              <a:t>Printout of these slides</a:t>
            </a:r>
          </a:p>
          <a:p>
            <a:r>
              <a:rPr lang="en-US" baseline="0" dirty="0"/>
              <a:t>Student pictures from Banner</a:t>
            </a:r>
          </a:p>
          <a:p>
            <a:r>
              <a:rPr lang="en-US" baseline="0" dirty="0"/>
              <a:t>Printout of Day01-02_transcript</a:t>
            </a:r>
          </a:p>
          <a:p>
            <a:endParaRPr lang="en-US" dirty="0"/>
          </a:p>
          <a:p>
            <a:r>
              <a:rPr lang="en-US" dirty="0"/>
              <a:t>Handouts for everyone:</a:t>
            </a:r>
          </a:p>
          <a:p>
            <a:r>
              <a:rPr lang="en-US" dirty="0"/>
              <a:t>   Announcements page</a:t>
            </a:r>
          </a:p>
          <a:p>
            <a:r>
              <a:rPr lang="en-US" baseline="0" dirty="0"/>
              <a:t>   EoPL-1 excerpt</a:t>
            </a:r>
          </a:p>
          <a:p>
            <a:r>
              <a:rPr lang="en-US" baseline="0" dirty="0"/>
              <a:t>   Assignment 0 Handin sheet</a:t>
            </a:r>
          </a:p>
          <a:p>
            <a:endParaRPr lang="en-US" baseline="0" dirty="0"/>
          </a:p>
          <a:p>
            <a:r>
              <a:rPr lang="en-US" baseline="0" dirty="0"/>
              <a:t>Spend a while on this slide.  Pass around </a:t>
            </a:r>
            <a:r>
              <a:rPr lang="en-US" baseline="0" dirty="0" err="1"/>
              <a:t>th</a:t>
            </a:r>
            <a:r>
              <a:rPr lang="en-US" baseline="0" dirty="0"/>
              <a:t> attendance roster</a:t>
            </a:r>
          </a:p>
          <a:p>
            <a:r>
              <a:rPr lang="en-US" baseline="0" dirty="0"/>
              <a:t>   </a:t>
            </a:r>
          </a:p>
          <a:p>
            <a:pPr defTabSz="931635">
              <a:defRPr/>
            </a:pPr>
            <a:r>
              <a:rPr lang="en-US" sz="1300" b="1" dirty="0"/>
              <a:t>After Class:</a:t>
            </a:r>
          </a:p>
          <a:p>
            <a:pPr defTabSz="931635">
              <a:defRPr/>
            </a:pPr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79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45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09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Class:</a:t>
            </a:r>
          </a:p>
          <a:p>
            <a:endParaRPr lang="en-US" dirty="0"/>
          </a:p>
          <a:p>
            <a:r>
              <a:rPr lang="en-US" dirty="0"/>
              <a:t>Edit the Resources/Day01_scheme_intro.ss file to reflect</a:t>
            </a:r>
            <a:r>
              <a:rPr lang="en-US" baseline="0" dirty="0"/>
              <a:t> what we got through today, and put it on-line.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25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37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A1C0F-E840-47F7-AC63-9BA21A81B3EA}" type="slidenum">
              <a:rPr lang="en-US"/>
              <a:pPr/>
              <a:t>3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31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87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through these slides quickly so we can get to the </a:t>
            </a:r>
            <a:r>
              <a:rPr lang="en-US"/>
              <a:t>live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26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on first-class</a:t>
            </a:r>
            <a:r>
              <a:rPr lang="en-US" baseline="0" dirty="0"/>
              <a:t> procedures next week.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4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524000"/>
            <a:ext cx="8128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43667" y="4076700"/>
            <a:ext cx="7814733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8448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55880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753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fld id="{1CC6BA9B-798B-4D28-AA89-14145C91AA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1BAAF0-C370-46AC-BE31-CEA2CD8D6F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533400"/>
            <a:ext cx="25908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33400"/>
            <a:ext cx="75692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65232-67B1-4F12-8EF4-BD1E797C68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996DB-E7A6-46A7-A303-6FAC361FE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916FD7-A51E-4FC2-942B-D750DF5DD9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514600"/>
            <a:ext cx="508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E340CC-F4E3-447C-B395-8C03A4AD0C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5C863-0A75-4CB0-BF2A-59BCF2F8FB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C86927-0FDA-4282-B59F-C79806D38A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28F95-D7D3-4BAF-B548-0E4F48A4DC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E8766B-0197-4E2C-BD3D-AC6E46C0A4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1542FA-9E85-42F6-AF07-8CE681E604F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533400"/>
            <a:ext cx="10363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10363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7432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89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BFDFFF"/>
                </a:solidFill>
              </a:defRPr>
            </a:lvl1pPr>
          </a:lstStyle>
          <a:p>
            <a:endParaRPr 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956800" y="62484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BFDFFF"/>
                </a:solidFill>
              </a:defRPr>
            </a:lvl1pPr>
          </a:lstStyle>
          <a:p>
            <a:fld id="{2B6DFE48-FD73-463E-97B8-653318ED8FE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127" name="FormatShape" descr="SKIING" hidden="1"/>
          <p:cNvSpPr>
            <a:spLocks noChangeArrowheads="1"/>
          </p:cNvSpPr>
          <p:nvPr/>
        </p:nvSpPr>
        <p:spPr bwMode="auto">
          <a:xfrm>
            <a:off x="-1778000" y="1701800"/>
            <a:ext cx="15748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>
              <a:solidFill>
                <a:srgbClr val="BFD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BFD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rgbClr val="BFD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rgbClr val="BFD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BFD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BFD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BFD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6DJgNR-FepTT8PgWfmqAeuX5fGchfpDAKYoKuiiah6A/edi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sse304-staff@rose-hulman.edu" TargetMode="External"/><Relationship Id="rId4" Type="http://schemas.openxmlformats.org/officeDocument/2006/relationships/hyperlink" Target="mailto:anderson@rose-hulman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xkcd.com/859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cheme.com/tspl4/summar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0" y="-152400"/>
            <a:ext cx="8763000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CSSE 304</a:t>
            </a:r>
            <a:br>
              <a:rPr lang="en-US" sz="2800" dirty="0"/>
            </a:br>
            <a:r>
              <a:rPr lang="en-US" sz="2800" dirty="0"/>
              <a:t>Programming Language Concepts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762000"/>
            <a:ext cx="11734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Claude Anderson</a:t>
            </a:r>
            <a:br>
              <a:rPr lang="en-US" sz="2000" dirty="0"/>
            </a:br>
            <a:r>
              <a:rPr lang="en-US" sz="2000" dirty="0"/>
              <a:t>Professor of Computer Science and Software Engineering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dirty="0"/>
              <a:t>Typical virtual office hours MTWRF 1:30-3:30 (plus additional hours many days)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My </a:t>
            </a:r>
            <a:r>
              <a:rPr lang="en-US" sz="2400" dirty="0">
                <a:hlinkClick r:id="rId3"/>
              </a:rPr>
              <a:t>weekly schedule </a:t>
            </a:r>
            <a:r>
              <a:rPr lang="en-US" sz="2400" dirty="0"/>
              <a:t>is also linked from the course Schedule Page and Moodle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hlinkClick r:id="rId4"/>
              </a:rPr>
              <a:t>anderson@rose-hulman.edu</a:t>
            </a:r>
            <a:r>
              <a:rPr lang="en-US" sz="2400" dirty="0"/>
              <a:t>  </a:t>
            </a:r>
            <a:br>
              <a:rPr lang="en-US" sz="2400" dirty="0"/>
            </a:br>
            <a:r>
              <a:rPr lang="en-US" sz="2400" dirty="0">
                <a:hlinkClick r:id="rId5"/>
              </a:rPr>
              <a:t>csse304-staff@rose-hulman.edu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FFFF6D"/>
                </a:solidFill>
              </a:rPr>
              <a:t>TAs for Fall, 2020: </a:t>
            </a:r>
            <a:r>
              <a:rPr lang="en-US" sz="2200" dirty="0"/>
              <a:t>Nathan Greiner, Achintya Gupta, Valerie Liu, </a:t>
            </a:r>
            <a:br>
              <a:rPr lang="en-US" sz="2200"/>
            </a:br>
            <a:r>
              <a:rPr lang="en-US" sz="2200"/>
              <a:t>Andy </a:t>
            </a:r>
            <a:r>
              <a:rPr lang="en-US" sz="2200" dirty="0"/>
              <a:t>Sadler, Fisher Shen, Andrea Wynn, Michael Zhao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br>
              <a:rPr lang="en-US" sz="2200" b="1" dirty="0"/>
            </a:b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??? and ??? – </a:t>
            </a:r>
            <a:r>
              <a:rPr lang="en-US" sz="2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PercopoTutors</a:t>
            </a: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 for the Learning Center</a:t>
            </a:r>
            <a:br>
              <a:rPr 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endParaRPr lang="en-US" sz="22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 2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Data and programs have the same syntax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http://xkcd.com/859/</a:t>
            </a:r>
            <a:r>
              <a:rPr lang="en-US" sz="2800" dirty="0"/>
              <a:t> 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(Linked) </a:t>
            </a:r>
            <a:r>
              <a:rPr lang="en-US" sz="2800" b="1" dirty="0">
                <a:solidFill>
                  <a:srgbClr val="FFFF6D"/>
                </a:solidFill>
              </a:rPr>
              <a:t>lists</a:t>
            </a:r>
            <a:r>
              <a:rPr lang="en-US" sz="2800" dirty="0">
                <a:solidFill>
                  <a:srgbClr val="FFFF6D"/>
                </a:solidFill>
              </a:rPr>
              <a:t> </a:t>
            </a:r>
            <a:r>
              <a:rPr lang="en-US" sz="2800" dirty="0"/>
              <a:t>are a fundamental, built-in data type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Not statically typed (similar to Python, Maple, PHP, JavaScript; unlike C and Java)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dirty="0"/>
              <a:t>Everything is in prefix form:  </a:t>
            </a:r>
            <a:br>
              <a:rPr lang="en-US" sz="2800" dirty="0"/>
            </a:br>
            <a:r>
              <a:rPr lang="en-US" sz="2800" dirty="0"/>
              <a:t>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a b)  </a:t>
            </a:r>
            <a:r>
              <a:rPr lang="en-US" sz="2800" dirty="0"/>
              <a:t>instead of     </a:t>
            </a:r>
            <a:r>
              <a:rPr lang="en-US" sz="2800" b="1" dirty="0">
                <a:solidFill>
                  <a:srgbClr val="FFFF6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+ b</a:t>
            </a:r>
          </a:p>
          <a:p>
            <a:pPr>
              <a:lnSpc>
                <a:spcPct val="95000"/>
              </a:lnSpc>
              <a:spcBef>
                <a:spcPts val="600"/>
              </a:spcBef>
            </a:pPr>
            <a:r>
              <a:rPr lang="en-US" sz="2800" b="1" dirty="0">
                <a:latin typeface="Times New Roman" pitchFamily="18" charset="0"/>
              </a:rPr>
              <a:t>Argument passing is similar to Java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primitives are passed to procedures by value</a:t>
            </a:r>
          </a:p>
          <a:p>
            <a:pPr lvl="1">
              <a:lnSpc>
                <a:spcPct val="95000"/>
              </a:lnSpc>
              <a:spcBef>
                <a:spcPts val="600"/>
              </a:spcBef>
            </a:pPr>
            <a:r>
              <a:rPr lang="en-US" b="1" dirty="0">
                <a:latin typeface="Times New Roman" pitchFamily="18" charset="0"/>
              </a:rPr>
              <a:t>others (lists, vectors*, etc.): references passed by value.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6073914"/>
            <a:ext cx="4876800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33CC"/>
                </a:solidFill>
              </a:rPr>
              <a:t>* vector</a:t>
            </a:r>
            <a:r>
              <a:rPr lang="en-US" sz="2000" dirty="0">
                <a:solidFill>
                  <a:srgbClr val="0033CC"/>
                </a:solidFill>
              </a:rPr>
              <a:t> is Scheme's array type.  </a:t>
            </a:r>
          </a:p>
          <a:p>
            <a:pPr algn="l"/>
            <a:r>
              <a:rPr lang="en-US" sz="2000" dirty="0">
                <a:solidFill>
                  <a:srgbClr val="0033CC"/>
                </a:solidFill>
              </a:rPr>
              <a:t>   Similar to Java arrays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/>
              <a:t>Overview of Scheme 3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Symbols can be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Somewhat similar to Maple</a:t>
            </a:r>
          </a:p>
          <a:p>
            <a:r>
              <a:rPr lang="en-US" b="1" dirty="0">
                <a:latin typeface="Times New Roman" pitchFamily="18" charset="0"/>
              </a:rPr>
              <a:t>Procedures are (first-class) data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pass them as arguments to other procedures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A procedure can create and return another procedure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Can store a procedure in a data structure (such as a list or array of procedures)</a:t>
            </a:r>
          </a:p>
          <a:p>
            <a:pPr lvl="1"/>
            <a:r>
              <a:rPr lang="en-US" b="1" dirty="0">
                <a:solidFill>
                  <a:srgbClr val="FFFF6D"/>
                </a:solidFill>
                <a:latin typeface="Times New Roman" pitchFamily="18" charset="0"/>
              </a:rPr>
              <a:t>More on this soon!</a:t>
            </a:r>
          </a:p>
          <a:p>
            <a:r>
              <a:rPr lang="en-US" b="1" dirty="0">
                <a:latin typeface="Times New Roman" pitchFamily="18" charset="0"/>
              </a:rPr>
              <a:t>Minimal procedure overloading.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914400"/>
          </a:xfrm>
        </p:spPr>
        <p:txBody>
          <a:bodyPr/>
          <a:lstStyle/>
          <a:p>
            <a:r>
              <a:rPr lang="en-US" dirty="0"/>
              <a:t>Overview of Scheme 4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9144000" cy="5867400"/>
          </a:xfrm>
        </p:spPr>
        <p:txBody>
          <a:bodyPr/>
          <a:lstStyle/>
          <a:p>
            <a:r>
              <a:rPr lang="en-US" dirty="0"/>
              <a:t>Java’s </a:t>
            </a:r>
            <a:r>
              <a:rPr lang="en-US" sz="2400" b="1" i="1" dirty="0">
                <a:solidFill>
                  <a:srgbClr val="FFFF6D"/>
                </a:solidFill>
              </a:rPr>
              <a:t>new</a:t>
            </a:r>
            <a:r>
              <a:rPr lang="en-US" sz="2400" dirty="0"/>
              <a:t> </a:t>
            </a:r>
            <a:r>
              <a:rPr lang="en-US" dirty="0"/>
              <a:t>operator has no Scheme equivalent </a:t>
            </a:r>
          </a:p>
          <a:p>
            <a:pPr lvl="1"/>
            <a:r>
              <a:rPr lang="en-US" b="1" dirty="0">
                <a:latin typeface="Times New Roman" pitchFamily="18" charset="0"/>
              </a:rPr>
              <a:t>Instead there are specific procedures for creating objects of each type: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cons</a:t>
            </a:r>
            <a:r>
              <a:rPr lang="en-US" b="1" dirty="0">
                <a:latin typeface="Times New Roman" pitchFamily="18" charset="0"/>
              </a:rPr>
              <a:t>     creates a pair (</a:t>
            </a:r>
            <a:r>
              <a:rPr lang="en-US" b="1" i="1" dirty="0">
                <a:latin typeface="Times New Roman" pitchFamily="18" charset="0"/>
              </a:rPr>
              <a:t>pair</a:t>
            </a:r>
            <a:r>
              <a:rPr lang="en-US" b="1" dirty="0">
                <a:latin typeface="Times New Roman" pitchFamily="18" charset="0"/>
              </a:rPr>
              <a:t> is Scheme's main data type)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vector</a:t>
            </a:r>
            <a:r>
              <a:rPr lang="en-US" b="1" dirty="0">
                <a:latin typeface="Times New Roman" pitchFamily="18" charset="0"/>
              </a:rPr>
              <a:t>  creates a vector (like a C or Java array)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list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     </a:t>
            </a:r>
            <a:r>
              <a:rPr lang="en-US" b="1" dirty="0">
                <a:latin typeface="Times New Roman" pitchFamily="18" charset="0"/>
              </a:rPr>
              <a:t>creates a (proper) list of its arguments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string</a:t>
            </a:r>
            <a:r>
              <a:rPr lang="en-US" b="1" dirty="0">
                <a:solidFill>
                  <a:srgbClr val="EF1740"/>
                </a:solidFill>
                <a:latin typeface="Times New Roman" pitchFamily="18" charset="0"/>
              </a:rPr>
              <a:t>   </a:t>
            </a:r>
            <a:r>
              <a:rPr lang="en-US" b="1" dirty="0">
                <a:latin typeface="Times New Roman" pitchFamily="18" charset="0"/>
              </a:rPr>
              <a:t>creates a string from zero or more characters</a:t>
            </a:r>
            <a:endParaRPr lang="en-US" b="1" dirty="0">
              <a:solidFill>
                <a:srgbClr val="EF1740"/>
              </a:solidFill>
              <a:latin typeface="Times New Roman" pitchFamily="18" charset="0"/>
            </a:endParaRP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lambda</a:t>
            </a:r>
            <a:r>
              <a:rPr lang="en-US" b="1" dirty="0">
                <a:latin typeface="Times New Roman" pitchFamily="18" charset="0"/>
              </a:rPr>
              <a:t> (which is not a procedure*) creates a procedure</a:t>
            </a:r>
          </a:p>
          <a:p>
            <a:pPr lvl="2"/>
            <a:r>
              <a:rPr lang="en-US" b="1" i="1" dirty="0">
                <a:solidFill>
                  <a:srgbClr val="FFFF6D"/>
                </a:solidFill>
                <a:ea typeface="+mn-ea"/>
                <a:cs typeface="+mn-cs"/>
              </a:rPr>
              <a:t>define-syntax</a:t>
            </a:r>
            <a:r>
              <a:rPr lang="en-US" b="1" dirty="0">
                <a:latin typeface="Times New Roman" pitchFamily="18" charset="0"/>
              </a:rPr>
              <a:t> (also not a procedure) creates new syntax that extends the Scheme language itself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5410201"/>
            <a:ext cx="6858000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*In the Summary of Forms at the end of TSPL,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b="1" dirty="0">
                <a:solidFill>
                  <a:srgbClr val="FF0000"/>
                </a:solidFill>
              </a:rPr>
              <a:t>not a procedure"</a:t>
            </a:r>
            <a:r>
              <a:rPr lang="en-US" dirty="0"/>
              <a:t> is denoted by </a:t>
            </a:r>
            <a:r>
              <a:rPr lang="en-US" b="1" dirty="0">
                <a:solidFill>
                  <a:srgbClr val="FF0000"/>
                </a:solidFill>
              </a:rPr>
              <a:t>"syntax"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38600" y="632460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6D"/>
                </a:solidFill>
                <a:hlinkClick r:id="rId3"/>
              </a:rPr>
              <a:t>http://</a:t>
            </a:r>
            <a:r>
              <a:rPr lang="en-US" b="1" i="1" dirty="0">
                <a:solidFill>
                  <a:srgbClr val="FFFF6D"/>
                </a:solidFill>
                <a:latin typeface="+mn-lt"/>
                <a:hlinkClick r:id="rId3"/>
              </a:rPr>
              <a:t>scheme.com/tspl4/summary.html</a:t>
            </a:r>
            <a:r>
              <a:rPr lang="en-US" dirty="0">
                <a:solidFill>
                  <a:srgbClr val="FFFF6D"/>
                </a:solidFill>
                <a:hlinkClick r:id="rId3"/>
              </a:rPr>
              <a:t> </a:t>
            </a:r>
            <a:endParaRPr lang="en-US" dirty="0">
              <a:solidFill>
                <a:srgbClr val="FFFF6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915400" cy="1066800"/>
          </a:xfrm>
        </p:spPr>
        <p:txBody>
          <a:bodyPr/>
          <a:lstStyle/>
          <a:p>
            <a:r>
              <a:rPr lang="en-US"/>
              <a:t>Scheme data types and constants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990600"/>
            <a:ext cx="8382000" cy="5867400"/>
          </a:xfrm>
        </p:spPr>
        <p:txBody>
          <a:bodyPr/>
          <a:lstStyle/>
          <a:p>
            <a:r>
              <a:rPr lang="en-US" dirty="0"/>
              <a:t>Numbers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sz="2400" dirty="0">
                <a:solidFill>
                  <a:srgbClr val="FFFF6D"/>
                </a:solidFill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6   -12  14283917850923094767626456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5/17   (+ 1/3 1/6) (max 5 7 3)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7.05   3.5e7   (+ 2e3 3e2)</a:t>
            </a:r>
          </a:p>
          <a:p>
            <a:pPr lvl="1"/>
            <a:r>
              <a:rPr lang="en-US" dirty="0"/>
              <a:t>    TSPL section 6.3 lists the available </a:t>
            </a:r>
            <a:br>
              <a:rPr lang="en-US" dirty="0"/>
            </a:br>
            <a:r>
              <a:rPr lang="en-US" dirty="0"/>
              <a:t>    operations on numbers.</a:t>
            </a:r>
          </a:p>
          <a:p>
            <a:r>
              <a:rPr lang="en-US" dirty="0"/>
              <a:t>Boolean (note that </a:t>
            </a:r>
            <a:r>
              <a:rPr lang="en-US" sz="2800" b="1" dirty="0">
                <a:solidFill>
                  <a:srgbClr val="FFFF6D"/>
                </a:solidFill>
                <a:latin typeface="Courier New" pitchFamily="49" charset="0"/>
              </a:rPr>
              <a:t>if</a:t>
            </a:r>
            <a:r>
              <a:rPr lang="en-US" dirty="0"/>
              <a:t> returns a value)  </a:t>
            </a:r>
          </a:p>
          <a:p>
            <a:pPr lvl="1"/>
            <a:r>
              <a:rPr lang="en-US" dirty="0">
                <a:solidFill>
                  <a:srgbClr val="FFFF6D"/>
                </a:solidFill>
              </a:rPr>
              <a:t>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#t  #f   (if (&lt; a b) a (+ b 1))</a:t>
            </a:r>
          </a:p>
          <a:p>
            <a:r>
              <a:rPr lang="en-US" dirty="0"/>
              <a:t>String</a:t>
            </a:r>
          </a:p>
          <a:p>
            <a:pPr lvl="1"/>
            <a:r>
              <a:rPr lang="en-US" dirty="0"/>
              <a:t>     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This is a String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   </a:t>
            </a:r>
            <a:br>
              <a:rPr lang="en-US" b="1" dirty="0">
                <a:solidFill>
                  <a:srgbClr val="FFFF6D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   (string-length  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″</a:t>
            </a:r>
            <a:r>
              <a:rPr lang="en-US" b="1" dirty="0">
                <a:solidFill>
                  <a:srgbClr val="FFFF6D"/>
                </a:solidFill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838200"/>
            <a:ext cx="8382000" cy="5867400"/>
          </a:xfrm>
        </p:spPr>
        <p:txBody>
          <a:bodyPr/>
          <a:lstStyle/>
          <a:p>
            <a:r>
              <a:rPr lang="en-US" sz="2800" dirty="0"/>
              <a:t>Character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#\A  #\newline   (char-&gt;integer #\A)</a:t>
            </a:r>
          </a:p>
          <a:p>
            <a:r>
              <a:rPr lang="en-US" sz="2800" dirty="0"/>
              <a:t>Symbol 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(quote hello)</a:t>
            </a:r>
            <a:r>
              <a:rPr lang="en-US" sz="2400" dirty="0">
                <a:solidFill>
                  <a:srgbClr val="FFFF6D"/>
                </a:solidFill>
              </a:rPr>
              <a:t> 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  <a:cs typeface="Arial" charset="0"/>
              </a:rPr>
              <a:t>′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hello</a:t>
            </a:r>
            <a:r>
              <a:rPr lang="en-US" sz="2800" dirty="0">
                <a:solidFill>
                  <a:srgbClr val="FFFF6D"/>
                </a:solidFill>
              </a:rPr>
              <a:t>   </a:t>
            </a:r>
          </a:p>
          <a:p>
            <a:r>
              <a:rPr lang="en-US" sz="2800" dirty="0"/>
              <a:t>Vector (like an array in other languages)</a:t>
            </a:r>
          </a:p>
          <a:p>
            <a:pPr lvl="1"/>
            <a:r>
              <a:rPr lang="en-US" sz="2400" dirty="0"/>
              <a:t>  </a:t>
            </a:r>
            <a:r>
              <a:rPr lang="en-US" sz="2400" b="1" dirty="0">
                <a:solidFill>
                  <a:srgbClr val="EF174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#(1 3 2)</a:t>
            </a:r>
            <a:r>
              <a:rPr lang="en-US" sz="2400" dirty="0">
                <a:solidFill>
                  <a:srgbClr val="FFFF6D"/>
                </a:solidFill>
              </a:rPr>
              <a:t> 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     (make-vector 5 7)     </a:t>
            </a:r>
            <a:b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F896A9"/>
                </a:solidFill>
                <a:latin typeface="Courier New" pitchFamily="49" charset="0"/>
              </a:rPr>
              <a:t>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(vector-ref v 4)</a:t>
            </a:r>
          </a:p>
          <a:p>
            <a:r>
              <a:rPr lang="en-US" sz="2800" dirty="0"/>
              <a:t>Empty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 )</a:t>
            </a:r>
          </a:p>
          <a:p>
            <a:r>
              <a:rPr lang="en-US" sz="2800" dirty="0"/>
              <a:t>Pair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(3 . 5)</a:t>
            </a:r>
          </a:p>
          <a:p>
            <a:r>
              <a:rPr lang="en-US" sz="2800" dirty="0"/>
              <a:t>List of three elements: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(3  5  7)</a:t>
            </a:r>
          </a:p>
          <a:p>
            <a:r>
              <a:rPr lang="en-US" sz="2800" dirty="0"/>
              <a:t>Improper list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(3  5  7 . 8)</a:t>
            </a:r>
          </a:p>
          <a:p>
            <a:r>
              <a:rPr lang="en-US" sz="2400" dirty="0"/>
              <a:t>List of lists:  </a:t>
            </a:r>
            <a:r>
              <a:rPr lang="en-US" sz="2400" b="1" dirty="0">
                <a:solidFill>
                  <a:srgbClr val="FFFF6D"/>
                </a:solidFill>
                <a:latin typeface="Courier New" pitchFamily="49" charset="0"/>
              </a:rPr>
              <a:t>((2 4) (5 6 7) (8) ())</a:t>
            </a:r>
          </a:p>
          <a:p>
            <a:endParaRPr lang="en-US" sz="2400" dirty="0">
              <a:latin typeface="Courier New" pitchFamily="49" charset="0"/>
            </a:endParaRP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-152400"/>
            <a:ext cx="8915400" cy="1066800"/>
          </a:xfrm>
        </p:spPr>
        <p:txBody>
          <a:bodyPr/>
          <a:lstStyle/>
          <a:p>
            <a:r>
              <a:rPr lang="en-US" dirty="0"/>
              <a:t>Data types and constants 2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172200" y="3886200"/>
            <a:ext cx="3505200" cy="523220"/>
          </a:xfrm>
          <a:prstGeom prst="rect">
            <a:avLst/>
          </a:prstGeom>
          <a:solidFill>
            <a:srgbClr val="CBEFFD"/>
          </a:solidFill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0033CC"/>
                </a:solidFill>
              </a:rPr>
              <a:t>Draw pictures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  <p:bldP spid="430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304800"/>
            <a:ext cx="7772400" cy="1066800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763000" cy="3962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020"/>
              </a:spcBef>
              <a:buNone/>
            </a:pPr>
            <a:r>
              <a:rPr lang="en-US" sz="3000" dirty="0"/>
              <a:t>Scheme source file-name extensions</a:t>
            </a:r>
          </a:p>
          <a:p>
            <a:pPr lvl="1"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.ss ,  .</a:t>
            </a:r>
            <a:r>
              <a:rPr lang="en-US" sz="3000" dirty="0" err="1"/>
              <a:t>scm</a:t>
            </a:r>
            <a:r>
              <a:rPr lang="en-US" sz="3000" dirty="0"/>
              <a:t>       </a:t>
            </a:r>
            <a: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  <a:t>I’ll use .ss</a:t>
            </a:r>
            <a:br>
              <a:rPr lang="en-US" sz="3000" b="1" dirty="0">
                <a:solidFill>
                  <a:srgbClr val="FFFF00"/>
                </a:solidFill>
                <a:ea typeface="+mn-ea"/>
                <a:cs typeface="+mn-cs"/>
              </a:rPr>
            </a:br>
            <a:endParaRPr lang="en-US" sz="3000" b="1" dirty="0">
              <a:solidFill>
                <a:srgbClr val="FFFF00"/>
              </a:solidFill>
              <a:ea typeface="+mn-ea"/>
              <a:cs typeface="+mn-cs"/>
            </a:endParaRPr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I'll demonstrate SWL and the Emacs editor.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In-class coding will be in the Live-in-class folder, linked from Resources column of Day 1 of the schedule page.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dirty="0"/>
              <a:t>We will continue this demo/discussion tomorrow.</a:t>
            </a:r>
            <a:br>
              <a:rPr lang="en-US" sz="3000" dirty="0"/>
            </a:br>
            <a:endParaRPr lang="en-US" sz="3000" dirty="0"/>
          </a:p>
          <a:p>
            <a:pPr>
              <a:lnSpc>
                <a:spcPct val="80000"/>
              </a:lnSpc>
              <a:spcBef>
                <a:spcPts val="1020"/>
              </a:spcBef>
            </a:pPr>
            <a:r>
              <a:rPr lang="en-US" sz="3000" b="1" dirty="0">
                <a:solidFill>
                  <a:srgbClr val="FFFF00"/>
                </a:solidFill>
              </a:rPr>
              <a:t>You can follow along on your computer,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or you can just watch, think, and ask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      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CSSE 304 Day 1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10972800" cy="4191000"/>
          </a:xfrm>
        </p:spPr>
        <p:txBody>
          <a:bodyPr/>
          <a:lstStyle/>
          <a:p>
            <a:r>
              <a:rPr lang="en-US" dirty="0"/>
              <a:t>Pass the attendance sheet (daily)</a:t>
            </a:r>
          </a:p>
          <a:p>
            <a:pPr lvl="1"/>
            <a:r>
              <a:rPr lang="en-US" b="1" dirty="0"/>
              <a:t>Today's sheet</a:t>
            </a:r>
            <a:r>
              <a:rPr lang="en-US" dirty="0"/>
              <a:t>: tell me what name you'd like to be called by me and by other students.</a:t>
            </a:r>
          </a:p>
          <a:p>
            <a:r>
              <a:rPr lang="en-US" dirty="0"/>
              <a:t>Brief Announcements</a:t>
            </a:r>
          </a:p>
          <a:p>
            <a:r>
              <a:rPr lang="en-US" dirty="0"/>
              <a:t>What's on the web?</a:t>
            </a:r>
          </a:p>
          <a:p>
            <a:r>
              <a:rPr lang="en-US" dirty="0"/>
              <a:t>Scheme Intro (assumes that you viewed the five videos)</a:t>
            </a:r>
          </a:p>
          <a:p>
            <a:r>
              <a:rPr lang="en-US" dirty="0"/>
              <a:t>Instructor/course intro: </a:t>
            </a:r>
            <a:r>
              <a:rPr lang="en-US" b="1" dirty="0">
                <a:solidFill>
                  <a:srgbClr val="FFFF6D"/>
                </a:solidFill>
              </a:rPr>
              <a:t>will happen Day 3</a:t>
            </a:r>
          </a:p>
          <a:p>
            <a:pPr lvl="1"/>
            <a:r>
              <a:rPr lang="en-US" dirty="0"/>
              <a:t>because we will dive into Scheme for the first  two class days.</a:t>
            </a:r>
          </a:p>
          <a:p>
            <a:r>
              <a:rPr lang="en-US" dirty="0"/>
              <a:t>                   </a:t>
            </a:r>
            <a:r>
              <a:rPr lang="en-US" b="1" dirty="0">
                <a:solidFill>
                  <a:srgbClr val="D8D96B"/>
                </a:solidFill>
              </a:rPr>
              <a:t>Scheme-a-thon</a:t>
            </a:r>
            <a:r>
              <a:rPr lang="en-US" dirty="0"/>
              <a:t>:  Days 1-12.</a:t>
            </a:r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76200"/>
            <a:ext cx="7772400" cy="762000"/>
          </a:xfrm>
        </p:spPr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119634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TA lab hours begin today.</a:t>
            </a:r>
          </a:p>
          <a:p>
            <a:pPr>
              <a:lnSpc>
                <a:spcPct val="80000"/>
              </a:lnSpc>
            </a:pPr>
            <a:r>
              <a:rPr lang="en-US" sz="2600" dirty="0"/>
              <a:t>Student assistants can give you help on installing Scheme and/or editors, getting started with Scheme programming.</a:t>
            </a:r>
            <a:br>
              <a:rPr lang="en-US" sz="2600" dirty="0"/>
            </a:br>
            <a:br>
              <a:rPr lang="en-US" sz="2300" dirty="0"/>
            </a:br>
            <a:endParaRPr lang="en-US" sz="2300" dirty="0"/>
          </a:p>
          <a:p>
            <a:pPr>
              <a:lnSpc>
                <a:spcPct val="80000"/>
              </a:lnSpc>
            </a:pPr>
            <a:endParaRPr lang="en-US" sz="1400" dirty="0"/>
          </a:p>
          <a:p>
            <a:pPr>
              <a:lnSpc>
                <a:spcPct val="80000"/>
              </a:lnSpc>
            </a:pPr>
            <a:r>
              <a:rPr lang="en-US" dirty="0"/>
              <a:t>Please give me feedback on how the assistants are doing.</a:t>
            </a:r>
          </a:p>
          <a:p>
            <a:pPr>
              <a:lnSpc>
                <a:spcPct val="80000"/>
              </a:lnSpc>
            </a:pPr>
            <a:r>
              <a:rPr lang="en-US" dirty="0"/>
              <a:t>            </a:t>
            </a:r>
            <a:r>
              <a:rPr lang="en-US" b="1" dirty="0">
                <a:solidFill>
                  <a:srgbClr val="FFFF6D"/>
                </a:solidFill>
              </a:rPr>
              <a:t>If something else  is going on in F-217, the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assistants may be in  F-225.  If  you don't know 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who the assistant is, be bold and ask. </a:t>
            </a:r>
            <a:br>
              <a:rPr lang="en-US" b="1" dirty="0">
                <a:solidFill>
                  <a:srgbClr val="FFFF6D"/>
                </a:solidFill>
              </a:rPr>
            </a:br>
            <a:r>
              <a:rPr lang="en-US" b="1" dirty="0">
                <a:solidFill>
                  <a:srgbClr val="FFFF6D"/>
                </a:solidFill>
              </a:rPr>
              <a:t>            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609600"/>
          </a:xfrm>
        </p:spPr>
        <p:txBody>
          <a:bodyPr/>
          <a:lstStyle/>
          <a:p>
            <a:r>
              <a:rPr lang="en-US" dirty="0"/>
              <a:t>Daily Course Announcements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914400"/>
            <a:ext cx="8305800" cy="4724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/>
              <a:t>Each Day's announcements will be in the </a:t>
            </a:r>
            <a:r>
              <a:rPr lang="en-US" b="1" dirty="0">
                <a:solidFill>
                  <a:srgbClr val="FFFF6D"/>
                </a:solidFill>
              </a:rPr>
              <a:t>announcements.html</a:t>
            </a:r>
            <a:r>
              <a:rPr lang="en-US" dirty="0"/>
              <a:t> document, linked from the Resources column of the Schedule page.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endParaRPr lang="en-US" sz="3600" b="1" dirty="0">
              <a:solidFill>
                <a:srgbClr val="F896A9"/>
              </a:solidFill>
            </a:endParaRP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/>
              <a:t>Announcements In-between class times: Piazza or email</a:t>
            </a:r>
            <a:br>
              <a:rPr lang="en-US" dirty="0"/>
            </a:br>
            <a:r>
              <a:rPr lang="en-US" dirty="0"/>
              <a:t>Mostly Piazza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772400" cy="1066800"/>
          </a:xfrm>
        </p:spPr>
        <p:txBody>
          <a:bodyPr/>
          <a:lstStyle/>
          <a:p>
            <a:r>
              <a:rPr lang="en-US" dirty="0"/>
              <a:t>Scheme-</a:t>
            </a:r>
            <a:r>
              <a:rPr lang="en-US" dirty="0" err="1"/>
              <a:t>athon</a:t>
            </a:r>
            <a:r>
              <a:rPr lang="en-US" dirty="0"/>
              <a:t> begins!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8923" y="1371600"/>
            <a:ext cx="9595154" cy="3581400"/>
          </a:xfrm>
        </p:spPr>
        <p:txBody>
          <a:bodyPr/>
          <a:lstStyle/>
          <a:p>
            <a:r>
              <a:rPr lang="en-US" dirty="0"/>
              <a:t>First 2.5 weeks of the course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br>
              <a:rPr lang="en-US" sz="2000" dirty="0"/>
            </a:br>
            <a:r>
              <a:rPr lang="en-US" dirty="0"/>
              <a:t>       If you are a member of NPS, plan  </a:t>
            </a:r>
            <a:br>
              <a:rPr lang="en-US" dirty="0"/>
            </a:br>
            <a:r>
              <a:rPr lang="en-US" dirty="0"/>
              <a:t>        to suspend your membership for this term!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2362200"/>
            <a:ext cx="895047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3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C391-B198-48FF-AA35-C96EE443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A5C0A-86EC-4841-8849-638B47468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143000"/>
            <a:ext cx="10363200" cy="3581400"/>
          </a:xfrm>
        </p:spPr>
        <p:txBody>
          <a:bodyPr/>
          <a:lstStyle/>
          <a:p>
            <a:r>
              <a:rPr lang="en-US" sz="3600" dirty="0"/>
              <a:t>This is from </a:t>
            </a:r>
            <a:r>
              <a:rPr lang="en-US" sz="3600" i="1" dirty="0"/>
              <a:t>The Scheme Programming Language </a:t>
            </a:r>
            <a:r>
              <a:rPr lang="en-US" sz="3600" dirty="0"/>
              <a:t>“Summary of Forms”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sz="3600" dirty="0"/>
              <a:t>What’s the difference between “procedure” </a:t>
            </a:r>
            <a:br>
              <a:rPr lang="en-US" sz="3600" dirty="0"/>
            </a:br>
            <a:r>
              <a:rPr lang="en-US" sz="3600" dirty="0"/>
              <a:t>and “syntax”?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CC7FD-A7F1-4542-9D98-16A798B5CC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47799" y="2362200"/>
            <a:ext cx="1066800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009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A8A5-AD40-4702-920B-4B4CA28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6200"/>
            <a:ext cx="10363200" cy="1066800"/>
          </a:xfrm>
        </p:spPr>
        <p:txBody>
          <a:bodyPr/>
          <a:lstStyle/>
          <a:p>
            <a:r>
              <a:rPr lang="en-US" dirty="0"/>
              <a:t>From today’s class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5107-883D-4781-BC54-A65231DB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212" y="990600"/>
            <a:ext cx="10363200" cy="1233488"/>
          </a:xfrm>
        </p:spPr>
        <p:txBody>
          <a:bodyPr/>
          <a:lstStyle/>
          <a:p>
            <a:r>
              <a:rPr lang="en-US" dirty="0"/>
              <a:t>Talk with the other student(s) at your table.</a:t>
            </a:r>
          </a:p>
          <a:p>
            <a:r>
              <a:rPr lang="en-US" dirty="0"/>
              <a:t>What will Scheme print when we enter each of these?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1C755-04CB-4C04-B707-03527B8B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224088"/>
            <a:ext cx="7848600" cy="412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82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95BB-41D9-4ECA-878D-1BDA5CA70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Overview of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84F4A-22E3-4E63-A6ED-21D6DB4EA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066800"/>
            <a:ext cx="8382000" cy="3581400"/>
          </a:xfrm>
        </p:spPr>
        <p:txBody>
          <a:bodyPr/>
          <a:lstStyle/>
          <a:p>
            <a:r>
              <a:rPr lang="en-US" dirty="0"/>
              <a:t>The next six slides give an overview of the Scheme language.</a:t>
            </a:r>
          </a:p>
          <a:p>
            <a:r>
              <a:rPr lang="en-US" dirty="0"/>
              <a:t>Good stuff!  Pretty self-explanatory.</a:t>
            </a:r>
          </a:p>
          <a:p>
            <a:r>
              <a:rPr lang="en-US" dirty="0"/>
              <a:t>Duplicated on your class notes hand-out.</a:t>
            </a:r>
          </a:p>
          <a:p>
            <a:r>
              <a:rPr lang="en-US" dirty="0"/>
              <a:t>Read it before tomorrow’s class; if you have questions, ask them in tomorrow’s class.</a:t>
            </a:r>
          </a:p>
          <a:p>
            <a:r>
              <a:rPr lang="en-US" dirty="0"/>
              <a:t>Now we are going to jump right into more Scheme exploration.</a:t>
            </a:r>
          </a:p>
        </p:txBody>
      </p:sp>
    </p:spTree>
    <p:extLst>
      <p:ext uri="{BB962C8B-B14F-4D97-AF65-F5344CB8AC3E}">
        <p14:creationId xmlns:p14="http://schemas.microsoft.com/office/powerpoint/2010/main" val="408608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066800"/>
          </a:xfrm>
        </p:spPr>
        <p:txBody>
          <a:bodyPr/>
          <a:lstStyle/>
          <a:p>
            <a:r>
              <a:rPr lang="en-US" dirty="0"/>
              <a:t>Overview of Scheme 1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382000" cy="5867400"/>
          </a:xfrm>
        </p:spPr>
        <p:txBody>
          <a:bodyPr/>
          <a:lstStyle/>
          <a:p>
            <a:r>
              <a:rPr lang="en-US" dirty="0"/>
              <a:t>Invented in 1975 by Guy Steele and Gerald </a:t>
            </a:r>
            <a:r>
              <a:rPr lang="en-US" dirty="0" err="1"/>
              <a:t>Sussman</a:t>
            </a:r>
            <a:r>
              <a:rPr lang="en-US" dirty="0"/>
              <a:t> at MIT.</a:t>
            </a:r>
          </a:p>
          <a:p>
            <a:r>
              <a:rPr lang="en-US" dirty="0"/>
              <a:t>Syntax similar to LISP, semantics more like the </a:t>
            </a:r>
            <a:r>
              <a:rPr lang="en-US" dirty="0" err="1"/>
              <a:t>Algol</a:t>
            </a:r>
            <a:r>
              <a:rPr lang="en-US" dirty="0"/>
              <a:t> family (Pascal, </a:t>
            </a:r>
            <a:r>
              <a:rPr lang="en-US" dirty="0" err="1"/>
              <a:t>Ada</a:t>
            </a:r>
            <a:r>
              <a:rPr lang="en-US" dirty="0"/>
              <a:t>, C, Java …)</a:t>
            </a:r>
          </a:p>
          <a:p>
            <a:r>
              <a:rPr lang="en-US" dirty="0"/>
              <a:t>Expression-oriented and interactive (like Maple, Python, </a:t>
            </a:r>
            <a:r>
              <a:rPr lang="en-US" dirty="0" err="1"/>
              <a:t>MatLab</a:t>
            </a:r>
            <a:r>
              <a:rPr lang="en-US" dirty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theme/theme1.xml><?xml version="1.0" encoding="utf-8"?>
<a:theme xmlns:a="http://schemas.openxmlformats.org/drawingml/2006/main" name="Light House">
  <a:themeElements>
    <a:clrScheme name="Light House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Light Hous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ight House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ght House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ght House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19842</TotalTime>
  <Words>740</Words>
  <Application>Microsoft Office PowerPoint</Application>
  <PresentationFormat>Widescreen</PresentationFormat>
  <Paragraphs>137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Times New Roman</vt:lpstr>
      <vt:lpstr>Light House</vt:lpstr>
      <vt:lpstr>CSSE 304 Programming Language Concepts</vt:lpstr>
      <vt:lpstr>CSSE 304 Day 1</vt:lpstr>
      <vt:lpstr>Announcements</vt:lpstr>
      <vt:lpstr>Daily Course Announcements</vt:lpstr>
      <vt:lpstr>Scheme-athon begins!</vt:lpstr>
      <vt:lpstr>From today’s class notes</vt:lpstr>
      <vt:lpstr>From today’s class notes</vt:lpstr>
      <vt:lpstr>Overview of Scheme</vt:lpstr>
      <vt:lpstr>Overview of Scheme 1</vt:lpstr>
      <vt:lpstr>Overview of Scheme  2</vt:lpstr>
      <vt:lpstr>Overview of Scheme 3</vt:lpstr>
      <vt:lpstr>Overview of Scheme 4</vt:lpstr>
      <vt:lpstr>Scheme data types and constants</vt:lpstr>
      <vt:lpstr>Data types and constants 2</vt:lpstr>
      <vt:lpstr>Live demo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</dc:title>
  <dc:creator>RHIT</dc:creator>
  <cp:lastModifiedBy>Claude Anderson</cp:lastModifiedBy>
  <cp:revision>200</cp:revision>
  <cp:lastPrinted>2015-09-03T14:35:18Z</cp:lastPrinted>
  <dcterms:created xsi:type="dcterms:W3CDTF">2002-07-02T15:57:21Z</dcterms:created>
  <dcterms:modified xsi:type="dcterms:W3CDTF">2020-09-02T19:06:37Z</dcterms:modified>
</cp:coreProperties>
</file>