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4"/>
  </p:notesMasterIdLst>
  <p:handoutMasterIdLst>
    <p:handoutMasterId r:id="rId15"/>
  </p:handoutMasterIdLst>
  <p:sldIdLst>
    <p:sldId id="257" r:id="rId2"/>
    <p:sldId id="426" r:id="rId3"/>
    <p:sldId id="422" r:id="rId4"/>
    <p:sldId id="427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6699FF"/>
    <a:srgbClr val="DDDDDD"/>
    <a:srgbClr val="FF0000"/>
    <a:srgbClr val="53955C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245" autoAdjust="0"/>
    <p:restoredTop sz="86010" autoAdjust="0"/>
  </p:normalViewPr>
  <p:slideViewPr>
    <p:cSldViewPr>
      <p:cViewPr varScale="1">
        <p:scale>
          <a:sx n="74" d="100"/>
          <a:sy n="74" d="100"/>
        </p:scale>
        <p:origin x="10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1"/>
            <a:ext cx="5850195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3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there are no extra keywords.</a:t>
            </a:r>
            <a:r>
              <a:rPr lang="en-US" baseline="0" dirty="0"/>
              <a:t>  </a:t>
            </a:r>
          </a:p>
          <a:p>
            <a:r>
              <a:rPr lang="en-US" baseline="0" dirty="0"/>
              <a:t>Exception: </a:t>
            </a:r>
            <a:r>
              <a:rPr lang="en-US" b="1" baseline="0" dirty="0" err="1"/>
              <a:t>cond</a:t>
            </a:r>
            <a:r>
              <a:rPr lang="en-US" b="0" baseline="0" dirty="0"/>
              <a:t> as part of </a:t>
            </a:r>
            <a:r>
              <a:rPr lang="en-US" b="1" baseline="0" dirty="0"/>
              <a:t>else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13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students that they don't have to know the details of any of this; it is just a little "cultural foray" in to language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define, no </a:t>
            </a:r>
            <a:r>
              <a:rPr lang="en-US" dirty="0" err="1"/>
              <a:t>letrec</a:t>
            </a:r>
            <a:r>
              <a:rPr lang="en-US" dirty="0"/>
              <a:t>.  It's truly an anonymous recursive 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113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ambda_calculus#Arithmetic_in_lambda_calcul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falra.com/science/lambda-calculus/integer-arithmetic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-76200"/>
            <a:ext cx="6096000" cy="1879600"/>
          </a:xfrm>
        </p:spPr>
        <p:txBody>
          <a:bodyPr/>
          <a:lstStyle/>
          <a:p>
            <a:r>
              <a:rPr lang="en-US" dirty="0"/>
              <a:t>CSSE 304 </a:t>
            </a:r>
            <a:r>
              <a:rPr lang="en-US"/>
              <a:t>Day 14</a:t>
            </a:r>
            <a:endParaRPr lang="en-US" dirty="0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685800" y="23622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What questions do </a:t>
            </a:r>
            <a:r>
              <a:rPr lang="en-US" sz="3600">
                <a:solidFill>
                  <a:srgbClr val="EAEAEA"/>
                </a:solidFill>
              </a:rPr>
              <a:t>you have?</a:t>
            </a:r>
            <a:endParaRPr lang="en-US" sz="3600" dirty="0">
              <a:solidFill>
                <a:srgbClr val="EAEAEA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Extending a language's syntax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Scheme's </a:t>
            </a:r>
            <a:r>
              <a:rPr lang="en-US" sz="3600" dirty="0">
                <a:solidFill>
                  <a:srgbClr val="EAEA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define-syntax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("recursion maker")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(define Y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(lambda (f)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((lambda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3600" dirty="0"/>
            </a:br>
            <a:r>
              <a:rPr lang="en-US" sz="3600" dirty="0"/>
              <a:t>Note that while Y is unusual, </a:t>
            </a:r>
            <a:br>
              <a:rPr lang="en-US" sz="3600" dirty="0"/>
            </a:br>
            <a:r>
              <a:rPr lang="en-US" sz="3600" dirty="0"/>
              <a:t>there is nothing that looks recursive about it.</a:t>
            </a:r>
          </a:p>
        </p:txBody>
      </p:sp>
    </p:spTree>
    <p:extLst>
      <p:ext uri="{BB962C8B-B14F-4D97-AF65-F5344CB8AC3E}">
        <p14:creationId xmlns:p14="http://schemas.microsoft.com/office/powerpoint/2010/main" val="75161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5925"/>
            <a:ext cx="7620000" cy="498475"/>
          </a:xfrm>
        </p:spPr>
        <p:txBody>
          <a:bodyPr/>
          <a:lstStyle/>
          <a:p>
            <a:r>
              <a:rPr lang="en-US" sz="4000" dirty="0"/>
              <a:t>Y-combinator can be  applied to …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305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(define H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(lambda (g)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(lambda (n)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(if (zero?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1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(* n (g (- n 1)))))))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pt-BR" sz="16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dirty="0"/>
              <a:t>Note that there is nothing recursive about H.  We simply pass in g and possibly call it.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b="1" dirty="0"/>
              <a:t>But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((Y H)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120</a:t>
            </a:r>
            <a:endParaRPr lang="pt-BR" sz="24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4114800"/>
            <a:ext cx="6248400" cy="2400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FFFF00"/>
                </a:solidFill>
              </a:rPr>
              <a:t>Note:</a:t>
            </a:r>
            <a:r>
              <a:rPr lang="en-US" sz="2800" dirty="0">
                <a:solidFill>
                  <a:srgbClr val="FFFF00"/>
                </a:solidFill>
              </a:rPr>
              <a:t> 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This is the "applicative-order Y-</a:t>
            </a: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combinator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 which works in Scheme.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 the pure lambda-calculus, in which parameters are passed "by name".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Y-</a:t>
            </a: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combinator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is simpler.</a:t>
            </a:r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600" y="2362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(for example)</a:t>
            </a:r>
          </a:p>
        </p:txBody>
      </p:sp>
    </p:spTree>
    <p:extLst>
      <p:ext uri="{BB962C8B-B14F-4D97-AF65-F5344CB8AC3E}">
        <p14:creationId xmlns:p14="http://schemas.microsoft.com/office/powerpoint/2010/main" val="2374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8800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generates “recursion” without using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4000" dirty="0"/>
              <a:t> or other naming mechanisms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905000"/>
            <a:ext cx="5105400" cy="45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05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1" y="-304800"/>
            <a:ext cx="12869333" cy="7239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248400" y="1752600"/>
            <a:ext cx="2438400" cy="167640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89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define-syntax and syntax-rules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General form: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(define-syntax &lt;identifier&gt;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(syntax-rules ( {&lt;keyword&gt;}</a:t>
            </a:r>
            <a:r>
              <a:rPr lang="en-US" b="1" baseline="30000" dirty="0">
                <a:latin typeface="Courier New" pitchFamily="49" charset="0"/>
              </a:rPr>
              <a:t>* 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{ [pattern template] }</a:t>
            </a:r>
            <a:r>
              <a:rPr lang="en-US" b="1" baseline="30000" dirty="0">
                <a:latin typeface="Courier New" pitchFamily="49" charset="0"/>
              </a:rPr>
              <a:t>+ </a:t>
            </a:r>
            <a:r>
              <a:rPr lang="en-US" b="1" dirty="0">
                <a:latin typeface="Courier New" pitchFamily="49" charset="0"/>
              </a:rPr>
              <a:t>))</a:t>
            </a:r>
            <a:endParaRPr lang="en-US" b="1" baseline="30000" dirty="0">
              <a:latin typeface="Courier New" pitchFamily="49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04800" y="5257800"/>
            <a:ext cx="251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What gets expanded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486400" y="5334000"/>
            <a:ext cx="2209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How to expand it</a:t>
            </a:r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V="1">
            <a:off x="2438400" y="4800600"/>
            <a:ext cx="533400" cy="685800"/>
          </a:xfrm>
          <a:prstGeom prst="line">
            <a:avLst/>
          </a:prstGeom>
          <a:noFill/>
          <a:ln w="53975">
            <a:solidFill>
              <a:srgbClr val="FFFF00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H="1" flipV="1">
            <a:off x="5181600" y="4800600"/>
            <a:ext cx="1295400" cy="533400"/>
          </a:xfrm>
          <a:prstGeom prst="line">
            <a:avLst/>
          </a:prstGeom>
          <a:noFill/>
          <a:ln w="53975">
            <a:solidFill>
              <a:srgbClr val="FFFF00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my-let</a:t>
            </a:r>
          </a:p>
          <a:p>
            <a:r>
              <a:rPr lang="en-US" dirty="0"/>
              <a:t>my-if</a:t>
            </a:r>
          </a:p>
          <a:p>
            <a:r>
              <a:rPr lang="en-US" dirty="0"/>
              <a:t>++</a:t>
            </a:r>
          </a:p>
          <a:p>
            <a:r>
              <a:rPr lang="en-US" b="1" dirty="0">
                <a:solidFill>
                  <a:srgbClr val="FFFF00"/>
                </a:solidFill>
              </a:rPr>
              <a:t>++-post</a:t>
            </a:r>
          </a:p>
          <a:p>
            <a:r>
              <a:rPr lang="en-US" b="1" dirty="0">
                <a:solidFill>
                  <a:srgbClr val="FFFF00"/>
                </a:solidFill>
              </a:rPr>
              <a:t>my-and</a:t>
            </a:r>
          </a:p>
          <a:p>
            <a:r>
              <a:rPr lang="en-US" b="1" dirty="0">
                <a:solidFill>
                  <a:srgbClr val="FFFF00"/>
                </a:solidFill>
              </a:rPr>
              <a:t>for loop</a:t>
            </a:r>
          </a:p>
        </p:txBody>
      </p:sp>
    </p:spTree>
    <p:extLst>
      <p:ext uri="{BB962C8B-B14F-4D97-AF65-F5344CB8AC3E}">
        <p14:creationId xmlns:p14="http://schemas.microsoft.com/office/powerpoint/2010/main" val="381891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066800"/>
          </a:xfrm>
        </p:spPr>
        <p:txBody>
          <a:bodyPr/>
          <a:lstStyle/>
          <a:p>
            <a:r>
              <a:rPr lang="en-US" dirty="0"/>
              <a:t>Computation in 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7772400" cy="4953000"/>
          </a:xfrm>
        </p:spPr>
        <p:txBody>
          <a:bodyPr/>
          <a:lstStyle/>
          <a:p>
            <a:r>
              <a:rPr lang="en-US" dirty="0"/>
              <a:t>Number representation</a:t>
            </a:r>
            <a:br>
              <a:rPr lang="en-US" dirty="0"/>
            </a:br>
            <a:r>
              <a:rPr lang="el-GR" sz="2400" dirty="0"/>
              <a:t>0 := 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x</a:t>
            </a:r>
            <a:r>
              <a:rPr lang="en-US" sz="2400" dirty="0"/>
              <a:t>            1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2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      3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)) 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pt-BR" sz="2400" dirty="0"/>
              <a:t>SUCC := λ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pt-BR" sz="2400" dirty="0"/>
              <a:t>PLUS := λ 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en-US" sz="2400" dirty="0"/>
              <a:t>MULT := </a:t>
            </a:r>
            <a:r>
              <a:rPr lang="el-GR" sz="2400" dirty="0"/>
              <a:t>λ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  <a:r>
              <a:rPr lang="en-US" sz="2400" i="1" dirty="0"/>
              <a:t>m</a:t>
            </a:r>
            <a:r>
              <a:rPr lang="en-US" sz="2400" dirty="0"/>
              <a:t> (PLUS </a:t>
            </a:r>
            <a:r>
              <a:rPr lang="en-US" sz="2400" i="1" dirty="0"/>
              <a:t>n</a:t>
            </a:r>
            <a:r>
              <a:rPr lang="en-US" sz="2400" dirty="0"/>
              <a:t>) 0</a:t>
            </a:r>
          </a:p>
          <a:p>
            <a:pPr lvl="1"/>
            <a:r>
              <a:rPr lang="en-US" sz="2400" dirty="0"/>
              <a:t>AND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q p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OR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</a:t>
            </a:r>
            <a:r>
              <a:rPr lang="en-US" sz="2400" i="1" dirty="0" err="1"/>
              <a:t>p</a:t>
            </a:r>
            <a:r>
              <a:rPr lang="en-US" sz="2400" i="1" dirty="0"/>
              <a:t> q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NOT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b 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IFTHENELSE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a b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0" y="3276600"/>
            <a:ext cx="3048000" cy="2862322"/>
          </a:xfrm>
          <a:prstGeom prst="rect">
            <a:avLst/>
          </a:prstGeom>
          <a:solidFill>
            <a:srgbClr val="FFD9D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linkClick r:id="rId3"/>
              </a:rPr>
              <a:t>http://en.wikipedia.org/wiki/Lambda_calculus#Arithmetic_in_lambda_calculus</a:t>
            </a:r>
            <a:br>
              <a:rPr lang="en-US" sz="2000" dirty="0">
                <a:solidFill>
                  <a:srgbClr val="FF0000"/>
                </a:solidFill>
                <a:hlinkClick r:id="rId4"/>
              </a:rPr>
            </a:br>
            <a:br>
              <a:rPr lang="en-US" sz="2000" dirty="0">
                <a:solidFill>
                  <a:srgbClr val="FF0000"/>
                </a:solidFill>
                <a:hlinkClick r:id="rId4"/>
              </a:rPr>
            </a:br>
            <a:r>
              <a:rPr lang="en-US" sz="2000" dirty="0">
                <a:solidFill>
                  <a:srgbClr val="FF0000"/>
                </a:solidFill>
                <a:hlinkClick r:id="rId4"/>
              </a:rPr>
              <a:t>http://safalra.com/science/lambda-calculus/integer-arithmetic/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  <a:hlinkClick r:id="rId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0" y="1143000"/>
            <a:ext cx="2286000" cy="1384995"/>
          </a:xfrm>
          <a:prstGeom prst="rect">
            <a:avLst/>
          </a:prstGeom>
          <a:solidFill>
            <a:srgbClr val="A5C9F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Key ideas: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beta reduction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alpha conversion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eta reduction</a:t>
            </a:r>
          </a:p>
        </p:txBody>
      </p:sp>
    </p:spTree>
    <p:extLst>
      <p:ext uri="{BB962C8B-B14F-4D97-AF65-F5344CB8AC3E}">
        <p14:creationId xmlns:p14="http://schemas.microsoft.com/office/powerpoint/2010/main" val="371192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458200" cy="1066800"/>
          </a:xfrm>
        </p:spPr>
        <p:txBody>
          <a:bodyPr/>
          <a:lstStyle/>
          <a:p>
            <a:r>
              <a:rPr lang="el-GR" sz="4000">
                <a:cs typeface="Arial" charset="0"/>
              </a:rPr>
              <a:t>λ</a:t>
            </a:r>
            <a:r>
              <a:rPr lang="en-US" sz="4000"/>
              <a:t>-calculus and Turing completeness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untyped</a:t>
            </a:r>
            <a:r>
              <a:rPr lang="en-US" dirty="0"/>
              <a:t> lambda-calculus is Turing complete (meaning that we can compute anything with it that we can compute with any other accepted formal model of computation)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http://en.wikipedia.org/wiki/Turing_completeness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This article may also be helpful: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http://en.wikipedia.org/wiki/Lambda_calculus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7813"/>
            <a:ext cx="8915400" cy="1139825"/>
          </a:xfrm>
        </p:spPr>
        <p:txBody>
          <a:bodyPr/>
          <a:lstStyle/>
          <a:p>
            <a:r>
              <a:rPr lang="en-US" sz="4000" dirty="0"/>
              <a:t>Expressions with no </a:t>
            </a:r>
            <a:br>
              <a:rPr lang="en-US" sz="4000" dirty="0"/>
            </a:br>
            <a:r>
              <a:rPr lang="en-US" sz="4000" dirty="0"/>
              <a:t>free variables …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3" y="2362200"/>
            <a:ext cx="7340600" cy="2830513"/>
          </a:xfrm>
        </p:spPr>
        <p:txBody>
          <a:bodyPr/>
          <a:lstStyle/>
          <a:p>
            <a:r>
              <a:rPr lang="en-US" dirty="0"/>
              <a:t>… are called combinators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(f g)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(x)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(f (g x))))</a:t>
            </a:r>
          </a:p>
          <a:p>
            <a:r>
              <a:rPr lang="en-US" dirty="0"/>
              <a:t>A famous combinator, Y, is the “recursion maker”. 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5334000" y="2971800"/>
            <a:ext cx="2971800" cy="1371600"/>
          </a:xfrm>
          <a:prstGeom prst="rect">
            <a:avLst/>
          </a:prstGeom>
          <a:solidFill>
            <a:srgbClr val="E8E8E8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What is a good name for this combinator?</a:t>
            </a:r>
          </a:p>
        </p:txBody>
      </p:sp>
    </p:spTree>
    <p:extLst>
      <p:ext uri="{BB962C8B-B14F-4D97-AF65-F5344CB8AC3E}">
        <p14:creationId xmlns:p14="http://schemas.microsoft.com/office/powerpoint/2010/main" val="21135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Y-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265430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hlinkClick r:id="" action="ppaction://noaction"/>
              </a:rPr>
              <a:t>http://dangermouse.brynmawr.edu/cs245/ycomb_jim.html </a:t>
            </a:r>
            <a:br>
              <a:rPr lang="en-US" dirty="0">
                <a:solidFill>
                  <a:srgbClr val="FFFF00"/>
                </a:solidFill>
                <a:hlinkClick r:id="" action="ppaction://noaction"/>
              </a:rPr>
            </a:br>
            <a:endParaRPr lang="en-US" dirty="0">
              <a:solidFill>
                <a:srgbClr val="FFFF00"/>
              </a:solidFill>
              <a:hlinkClick r:id="" action="ppaction://noaction"/>
            </a:endParaRPr>
          </a:p>
          <a:p>
            <a:r>
              <a:rPr lang="en-US" dirty="0">
                <a:solidFill>
                  <a:srgbClr val="FFFF00"/>
                </a:solidFill>
                <a:hlinkClick r:id="" action="ppaction://noaction"/>
              </a:rPr>
              <a:t>http://www.ece.uc.edu/~franco/C511/html/Scheme/ycomb.html</a:t>
            </a:r>
            <a:r>
              <a:rPr lang="en-US"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9314"/>
      </p:ext>
    </p:extLst>
  </p:cSld>
  <p:clrMapOvr>
    <a:masterClrMapping/>
  </p:clrMapOvr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12303</TotalTime>
  <Words>414</Words>
  <Application>Microsoft Office PowerPoint</Application>
  <PresentationFormat>On-screen Show (4:3)</PresentationFormat>
  <Paragraphs>81</Paragraphs>
  <Slides>12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Brick Wall</vt:lpstr>
      <vt:lpstr>CSSE 304 Day 14</vt:lpstr>
      <vt:lpstr>PowerPoint Presentation</vt:lpstr>
      <vt:lpstr>define-syntax and syntax-rules</vt:lpstr>
      <vt:lpstr>Live coding time</vt:lpstr>
      <vt:lpstr>Computation in lambda calculus</vt:lpstr>
      <vt:lpstr>λ-calculus and Turing completeness</vt:lpstr>
      <vt:lpstr>Combinators</vt:lpstr>
      <vt:lpstr>Expressions with no  free variables …</vt:lpstr>
      <vt:lpstr>The Y-combinator</vt:lpstr>
      <vt:lpstr>Y-combinator ("recursion maker")</vt:lpstr>
      <vt:lpstr>Y-combinator can be  applied to …</vt:lpstr>
      <vt:lpstr>Y-combinator generates “recursion” without using define or other naming mechanisms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201</cp:revision>
  <cp:lastPrinted>2017-03-27T22:12:40Z</cp:lastPrinted>
  <dcterms:created xsi:type="dcterms:W3CDTF">2002-09-17T12:37:32Z</dcterms:created>
  <dcterms:modified xsi:type="dcterms:W3CDTF">2020-01-06T20:56:55Z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