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329" r:id="rId2"/>
    <p:sldId id="256" r:id="rId3"/>
    <p:sldId id="281" r:id="rId4"/>
    <p:sldId id="282" r:id="rId5"/>
    <p:sldId id="283" r:id="rId6"/>
    <p:sldId id="325" r:id="rId7"/>
    <p:sldId id="327" r:id="rId8"/>
    <p:sldId id="328" r:id="rId9"/>
    <p:sldId id="326" r:id="rId10"/>
    <p:sldId id="286" r:id="rId11"/>
    <p:sldId id="319" r:id="rId12"/>
    <p:sldId id="320" r:id="rId13"/>
    <p:sldId id="321" r:id="rId14"/>
    <p:sldId id="289" r:id="rId15"/>
    <p:sldId id="291" r:id="rId16"/>
    <p:sldId id="324" r:id="rId17"/>
  </p:sldIdLst>
  <p:sldSz cx="12192000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FFF"/>
    <a:srgbClr val="ECEC6D"/>
    <a:srgbClr val="D8D96B"/>
    <a:srgbClr val="FFFF6D"/>
    <a:srgbClr val="82E6FA"/>
    <a:srgbClr val="0033CC"/>
    <a:srgbClr val="F896A9"/>
    <a:srgbClr val="ABEFFF"/>
    <a:srgbClr val="CBEFFD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FE265-D291-49B1-A92E-32DB1FFC2C68}" v="11" dt="2021-09-02T13:24:19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7" autoAdjust="0"/>
    <p:restoredTop sz="77133" autoAdjust="0"/>
  </p:normalViewPr>
  <p:slideViewPr>
    <p:cSldViewPr>
      <p:cViewPr varScale="1">
        <p:scale>
          <a:sx n="59" d="100"/>
          <a:sy n="59" d="100"/>
        </p:scale>
        <p:origin x="70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3" Type="http://schemas.openxmlformats.org/officeDocument/2006/relationships/slide" Target="slides/slide4.xml"/><Relationship Id="rId7" Type="http://schemas.openxmlformats.org/officeDocument/2006/relationships/slide" Target="slides/slide12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11.xml"/><Relationship Id="rId5" Type="http://schemas.openxmlformats.org/officeDocument/2006/relationships/slide" Target="slides/slide10.xml"/><Relationship Id="rId4" Type="http://schemas.openxmlformats.org/officeDocument/2006/relationships/slide" Target="slides/slide5.xml"/><Relationship Id="rId9" Type="http://schemas.openxmlformats.org/officeDocument/2006/relationships/slide" Target="slides/slide1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, Claude" userId="a89c5a5f-62c2-479f-83f1-e87c52628400" providerId="ADAL" clId="{34D85691-8283-4DA8-95FB-148144D4E4A2}"/>
    <pc:docChg chg="modSld">
      <pc:chgData name="Anderson, Claude" userId="a89c5a5f-62c2-479f-83f1-e87c52628400" providerId="ADAL" clId="{34D85691-8283-4DA8-95FB-148144D4E4A2}" dt="2020-08-26T12:52:17.416" v="98" actId="20577"/>
      <pc:docMkLst>
        <pc:docMk/>
      </pc:docMkLst>
      <pc:sldChg chg="modSp">
        <pc:chgData name="Anderson, Claude" userId="a89c5a5f-62c2-479f-83f1-e87c52628400" providerId="ADAL" clId="{34D85691-8283-4DA8-95FB-148144D4E4A2}" dt="2020-08-26T12:52:17.416" v="98" actId="20577"/>
        <pc:sldMkLst>
          <pc:docMk/>
          <pc:sldMk cId="0" sldId="256"/>
        </pc:sldMkLst>
        <pc:spChg chg="mod">
          <ac:chgData name="Anderson, Claude" userId="a89c5a5f-62c2-479f-83f1-e87c52628400" providerId="ADAL" clId="{34D85691-8283-4DA8-95FB-148144D4E4A2}" dt="2020-08-26T12:47:54.599" v="0" actId="6549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Anderson, Claude" userId="a89c5a5f-62c2-479f-83f1-e87c52628400" providerId="ADAL" clId="{34D85691-8283-4DA8-95FB-148144D4E4A2}" dt="2020-08-26T12:52:17.416" v="98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">
        <pc:chgData name="Anderson, Claude" userId="a89c5a5f-62c2-479f-83f1-e87c52628400" providerId="ADAL" clId="{34D85691-8283-4DA8-95FB-148144D4E4A2}" dt="2020-08-26T12:49:02.838" v="29" actId="20577"/>
        <pc:sldMkLst>
          <pc:docMk/>
          <pc:sldMk cId="3903903070" sldId="325"/>
        </pc:sldMkLst>
        <pc:spChg chg="mod">
          <ac:chgData name="Anderson, Claude" userId="a89c5a5f-62c2-479f-83f1-e87c52628400" providerId="ADAL" clId="{34D85691-8283-4DA8-95FB-148144D4E4A2}" dt="2020-08-26T12:49:02.838" v="29" actId="20577"/>
          <ac:spMkLst>
            <pc:docMk/>
            <pc:sldMk cId="3903903070" sldId="325"/>
            <ac:spMk id="3" creationId="{00000000-0000-0000-0000-000000000000}"/>
          </ac:spMkLst>
        </pc:spChg>
      </pc:sldChg>
    </pc:docChg>
  </pc:docChgLst>
  <pc:docChgLst>
    <pc:chgData name="Hewner, Mike" userId="7f3f83dd-6dfb-4127-a87f-c1714bd4fac9" providerId="ADAL" clId="{259FE265-D291-49B1-A92E-32DB1FFC2C68}"/>
    <pc:docChg chg="addSld modSld sldOrd">
      <pc:chgData name="Hewner, Mike" userId="7f3f83dd-6dfb-4127-a87f-c1714bd4fac9" providerId="ADAL" clId="{259FE265-D291-49B1-A92E-32DB1FFC2C68}" dt="2021-09-02T14:25:45.717" v="358" actId="20577"/>
      <pc:docMkLst>
        <pc:docMk/>
      </pc:docMkLst>
      <pc:sldChg chg="modSp mod">
        <pc:chgData name="Hewner, Mike" userId="7f3f83dd-6dfb-4127-a87f-c1714bd4fac9" providerId="ADAL" clId="{259FE265-D291-49B1-A92E-32DB1FFC2C68}" dt="2021-09-02T13:14:35.535" v="285" actId="20577"/>
        <pc:sldMkLst>
          <pc:docMk/>
          <pc:sldMk cId="0" sldId="256"/>
        </pc:sldMkLst>
        <pc:spChg chg="mod">
          <ac:chgData name="Hewner, Mike" userId="7f3f83dd-6dfb-4127-a87f-c1714bd4fac9" providerId="ADAL" clId="{259FE265-D291-49B1-A92E-32DB1FFC2C68}" dt="2021-09-02T13:14:35.535" v="285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Hewner, Mike" userId="7f3f83dd-6dfb-4127-a87f-c1714bd4fac9" providerId="ADAL" clId="{259FE265-D291-49B1-A92E-32DB1FFC2C68}" dt="2021-09-02T14:24:20.417" v="349" actId="20577"/>
        <pc:sldMkLst>
          <pc:docMk/>
          <pc:sldMk cId="0" sldId="281"/>
        </pc:sldMkLst>
        <pc:spChg chg="mod">
          <ac:chgData name="Hewner, Mike" userId="7f3f83dd-6dfb-4127-a87f-c1714bd4fac9" providerId="ADAL" clId="{259FE265-D291-49B1-A92E-32DB1FFC2C68}" dt="2021-09-02T14:24:20.417" v="349" actId="20577"/>
          <ac:spMkLst>
            <pc:docMk/>
            <pc:sldMk cId="0" sldId="281"/>
            <ac:spMk id="32771" creationId="{00000000-0000-0000-0000-000000000000}"/>
          </ac:spMkLst>
        </pc:spChg>
      </pc:sldChg>
      <pc:sldChg chg="modSp">
        <pc:chgData name="Hewner, Mike" userId="7f3f83dd-6dfb-4127-a87f-c1714bd4fac9" providerId="ADAL" clId="{259FE265-D291-49B1-A92E-32DB1FFC2C68}" dt="2021-09-02T13:24:08.175" v="346" actId="20577"/>
        <pc:sldMkLst>
          <pc:docMk/>
          <pc:sldMk cId="0" sldId="282"/>
        </pc:sldMkLst>
        <pc:spChg chg="mod">
          <ac:chgData name="Hewner, Mike" userId="7f3f83dd-6dfb-4127-a87f-c1714bd4fac9" providerId="ADAL" clId="{259FE265-D291-49B1-A92E-32DB1FFC2C68}" dt="2021-09-02T13:24:08.175" v="346" actId="20577"/>
          <ac:spMkLst>
            <pc:docMk/>
            <pc:sldMk cId="0" sldId="282"/>
            <ac:spMk id="33795" creationId="{00000000-0000-0000-0000-000000000000}"/>
          </ac:spMkLst>
        </pc:spChg>
      </pc:sldChg>
      <pc:sldChg chg="modSp modAnim">
        <pc:chgData name="Hewner, Mike" userId="7f3f83dd-6dfb-4127-a87f-c1714bd4fac9" providerId="ADAL" clId="{259FE265-D291-49B1-A92E-32DB1FFC2C68}" dt="2021-09-02T13:24:19.576" v="348" actId="6549"/>
        <pc:sldMkLst>
          <pc:docMk/>
          <pc:sldMk cId="0" sldId="283"/>
        </pc:sldMkLst>
        <pc:spChg chg="mod">
          <ac:chgData name="Hewner, Mike" userId="7f3f83dd-6dfb-4127-a87f-c1714bd4fac9" providerId="ADAL" clId="{259FE265-D291-49B1-A92E-32DB1FFC2C68}" dt="2021-09-02T13:24:19.576" v="348" actId="6549"/>
          <ac:spMkLst>
            <pc:docMk/>
            <pc:sldMk cId="0" sldId="283"/>
            <ac:spMk id="34819" creationId="{00000000-0000-0000-0000-000000000000}"/>
          </ac:spMkLst>
        </pc:spChg>
      </pc:sldChg>
      <pc:sldChg chg="modSp mod">
        <pc:chgData name="Hewner, Mike" userId="7f3f83dd-6dfb-4127-a87f-c1714bd4fac9" providerId="ADAL" clId="{259FE265-D291-49B1-A92E-32DB1FFC2C68}" dt="2021-09-02T14:25:45.717" v="358" actId="20577"/>
        <pc:sldMkLst>
          <pc:docMk/>
          <pc:sldMk cId="408608333" sldId="326"/>
        </pc:sldMkLst>
        <pc:spChg chg="mod">
          <ac:chgData name="Hewner, Mike" userId="7f3f83dd-6dfb-4127-a87f-c1714bd4fac9" providerId="ADAL" clId="{259FE265-D291-49B1-A92E-32DB1FFC2C68}" dt="2021-09-02T14:25:45.717" v="358" actId="20577"/>
          <ac:spMkLst>
            <pc:docMk/>
            <pc:sldMk cId="408608333" sldId="326"/>
            <ac:spMk id="3" creationId="{8A684F4A-22E3-4E63-A6ED-21D6DB4EACC9}"/>
          </ac:spMkLst>
        </pc:spChg>
      </pc:sldChg>
      <pc:sldChg chg="modSp mod">
        <pc:chgData name="Hewner, Mike" userId="7f3f83dd-6dfb-4127-a87f-c1714bd4fac9" providerId="ADAL" clId="{259FE265-D291-49B1-A92E-32DB1FFC2C68}" dt="2021-09-02T14:25:19.248" v="357" actId="20577"/>
        <pc:sldMkLst>
          <pc:docMk/>
          <pc:sldMk cId="656382770" sldId="328"/>
        </pc:sldMkLst>
        <pc:spChg chg="mod">
          <ac:chgData name="Hewner, Mike" userId="7f3f83dd-6dfb-4127-a87f-c1714bd4fac9" providerId="ADAL" clId="{259FE265-D291-49B1-A92E-32DB1FFC2C68}" dt="2021-09-02T14:25:19.248" v="357" actId="20577"/>
          <ac:spMkLst>
            <pc:docMk/>
            <pc:sldMk cId="656382770" sldId="328"/>
            <ac:spMk id="2" creationId="{D8D9A8A5-AD40-4702-920B-4B4CA2889477}"/>
          </ac:spMkLst>
        </pc:spChg>
      </pc:sldChg>
      <pc:sldChg chg="modSp new mod ord">
        <pc:chgData name="Hewner, Mike" userId="7f3f83dd-6dfb-4127-a87f-c1714bd4fac9" providerId="ADAL" clId="{259FE265-D291-49B1-A92E-32DB1FFC2C68}" dt="2021-09-02T13:23:12.796" v="337" actId="1076"/>
        <pc:sldMkLst>
          <pc:docMk/>
          <pc:sldMk cId="885300306" sldId="329"/>
        </pc:sldMkLst>
        <pc:spChg chg="mod">
          <ac:chgData name="Hewner, Mike" userId="7f3f83dd-6dfb-4127-a87f-c1714bd4fac9" providerId="ADAL" clId="{259FE265-D291-49B1-A92E-32DB1FFC2C68}" dt="2021-09-02T13:23:12.796" v="337" actId="1076"/>
          <ac:spMkLst>
            <pc:docMk/>
            <pc:sldMk cId="885300306" sldId="329"/>
            <ac:spMk id="2" creationId="{6D9A7653-104A-4684-9A52-60036E30CA8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5" tIns="47793" rIns="95585" bIns="47793" numCol="1" anchor="t" anchorCtr="0" compatLnSpc="1">
            <a:prstTxWarp prst="textNoShape">
              <a:avLst/>
            </a:prstTxWarp>
          </a:bodyPr>
          <a:lstStyle>
            <a:lvl1pPr algn="l" defTabSz="955897">
              <a:defRPr sz="1200"/>
            </a:lvl1pPr>
          </a:lstStyle>
          <a:p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225" y="2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5" tIns="47793" rIns="95585" bIns="47793" numCol="1" anchor="t" anchorCtr="0" compatLnSpc="1">
            <a:prstTxWarp prst="textNoShape">
              <a:avLst/>
            </a:prstTxWarp>
          </a:bodyPr>
          <a:lstStyle>
            <a:lvl1pPr algn="r" defTabSz="955897">
              <a:defRPr sz="1200"/>
            </a:lvl1pPr>
          </a:lstStyle>
          <a:p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18885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5" tIns="47793" rIns="95585" bIns="47793" numCol="1" anchor="b" anchorCtr="0" compatLnSpc="1">
            <a:prstTxWarp prst="textNoShape">
              <a:avLst/>
            </a:prstTxWarp>
          </a:bodyPr>
          <a:lstStyle>
            <a:lvl1pPr algn="l" defTabSz="955897">
              <a:defRPr sz="1200"/>
            </a:lvl1pPr>
          </a:lstStyle>
          <a:p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225" y="9118885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5" tIns="47793" rIns="95585" bIns="47793" numCol="1" anchor="b" anchorCtr="0" compatLnSpc="1">
            <a:prstTxWarp prst="textNoShape">
              <a:avLst/>
            </a:prstTxWarp>
          </a:bodyPr>
          <a:lstStyle>
            <a:lvl1pPr algn="r" defTabSz="955897">
              <a:defRPr sz="1200"/>
            </a:lvl1pPr>
          </a:lstStyle>
          <a:p>
            <a:fld id="{18B4C91F-6B57-4547-A6A1-F784C586C8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0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 algn="l" defTabSz="965603">
              <a:defRPr sz="1200"/>
            </a:lvl1pPr>
          </a:lstStyle>
          <a:p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225" y="2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 algn="r" defTabSz="965603">
              <a:defRPr sz="1200"/>
            </a:lvl1pPr>
          </a:lstStyle>
          <a:p>
            <a:endParaRPr lang="en-US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495" y="4561864"/>
            <a:ext cx="5851834" cy="4319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18885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 algn="l" defTabSz="965603">
              <a:defRPr sz="1200"/>
            </a:lvl1pPr>
          </a:lstStyle>
          <a:p>
            <a:endParaRPr lang="en-US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225" y="9118885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 algn="r" defTabSz="965603">
              <a:defRPr sz="1200"/>
            </a:lvl1pPr>
          </a:lstStyle>
          <a:p>
            <a:fld id="{C5B7D4F8-BAB4-41B3-BA43-7C65ACC6C0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041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Take to Class:</a:t>
            </a:r>
          </a:p>
          <a:p>
            <a:r>
              <a:rPr lang="en-US" dirty="0"/>
              <a:t>Printout of these slides</a:t>
            </a:r>
          </a:p>
          <a:p>
            <a:r>
              <a:rPr lang="en-US" baseline="0" dirty="0"/>
              <a:t>Student pictures from Banner</a:t>
            </a:r>
          </a:p>
          <a:p>
            <a:r>
              <a:rPr lang="en-US" baseline="0" dirty="0"/>
              <a:t>Printout of Day01-02_transcript</a:t>
            </a:r>
          </a:p>
          <a:p>
            <a:endParaRPr lang="en-US" dirty="0"/>
          </a:p>
          <a:p>
            <a:r>
              <a:rPr lang="en-US" dirty="0"/>
              <a:t>Handouts for everyone:</a:t>
            </a:r>
          </a:p>
          <a:p>
            <a:r>
              <a:rPr lang="en-US" dirty="0"/>
              <a:t>   Announcements page</a:t>
            </a:r>
          </a:p>
          <a:p>
            <a:r>
              <a:rPr lang="en-US" baseline="0" dirty="0"/>
              <a:t>   EoPL-1 excerpt</a:t>
            </a:r>
          </a:p>
          <a:p>
            <a:r>
              <a:rPr lang="en-US" baseline="0" dirty="0"/>
              <a:t>   Assignment 0 Handin sheet</a:t>
            </a:r>
          </a:p>
          <a:p>
            <a:endParaRPr lang="en-US" baseline="0" dirty="0"/>
          </a:p>
          <a:p>
            <a:r>
              <a:rPr lang="en-US" baseline="0" dirty="0"/>
              <a:t>Spend a while on this slide.  Pass around </a:t>
            </a:r>
            <a:r>
              <a:rPr lang="en-US" baseline="0" dirty="0" err="1"/>
              <a:t>th</a:t>
            </a:r>
            <a:r>
              <a:rPr lang="en-US" baseline="0" dirty="0"/>
              <a:t> attendance roster</a:t>
            </a:r>
          </a:p>
          <a:p>
            <a:r>
              <a:rPr lang="en-US" baseline="0" dirty="0"/>
              <a:t>   </a:t>
            </a:r>
          </a:p>
          <a:p>
            <a:pPr defTabSz="931635">
              <a:defRPr/>
            </a:pPr>
            <a:r>
              <a:rPr lang="en-US" sz="1300" b="1" dirty="0"/>
              <a:t>After Class:</a:t>
            </a:r>
          </a:p>
          <a:p>
            <a:pPr defTabSz="931635">
              <a:defRPr/>
            </a:pPr>
            <a:r>
              <a:rPr lang="en-US" dirty="0"/>
              <a:t>Edit the Resources/Day01_scheme_intro.ss file to reflect</a:t>
            </a:r>
            <a:r>
              <a:rPr lang="en-US" baseline="0" dirty="0"/>
              <a:t> what we got through today, and put it on-line.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9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45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09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Class:</a:t>
            </a:r>
          </a:p>
          <a:p>
            <a:endParaRPr lang="en-US" dirty="0"/>
          </a:p>
          <a:p>
            <a:r>
              <a:rPr lang="en-US" dirty="0"/>
              <a:t>Edit the Resources/Day01_scheme_intro.ss file to reflect</a:t>
            </a:r>
            <a:r>
              <a:rPr lang="en-US" baseline="0" dirty="0"/>
              <a:t> what we got through today, and put it on-line.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2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37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A1C0F-E840-47F7-AC63-9BA21A81B3EA}" type="slidenum">
              <a:rPr lang="en-US"/>
              <a:pPr/>
              <a:t>4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31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87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91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through these slides quickly so we can get to the </a:t>
            </a:r>
            <a:r>
              <a:rPr lang="en-US"/>
              <a:t>live demo.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26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0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on first-class</a:t>
            </a:r>
            <a:r>
              <a:rPr lang="en-US" baseline="0" dirty="0"/>
              <a:t> procedures next week.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4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54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524000"/>
            <a:ext cx="8128000" cy="1879600"/>
          </a:xfrm>
        </p:spPr>
        <p:txBody>
          <a:bodyPr anchor="b"/>
          <a:lstStyle>
            <a:lvl1pPr>
              <a:lnSpc>
                <a:spcPct val="95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43667" y="4076700"/>
            <a:ext cx="7814733" cy="12573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844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5880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753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fld id="{1CC6BA9B-798B-4D28-AA89-14145C91AA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1BAAF0-C370-46AC-BE31-CEA2CD8D6F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533400"/>
            <a:ext cx="2590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33400"/>
            <a:ext cx="75692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E65232-67B1-4F12-8EF4-BD1E797C68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996DB-E7A6-46A7-A303-6FAC361FE3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916FD7-A51E-4FC2-942B-D750DF5DD9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514600"/>
            <a:ext cx="508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514600"/>
            <a:ext cx="508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E340CC-F4E3-447C-B395-8C03A4AD0C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5C863-0A75-4CB0-BF2A-59BCF2F8FB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C86927-0FDA-4282-B59F-C79806D38A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28F95-D7D3-4BAF-B548-0E4F48A4DC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8766B-0197-4E2C-BD3D-AC6E46C0A4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1542FA-9E85-42F6-AF07-8CE681E604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533400"/>
            <a:ext cx="10363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514600"/>
            <a:ext cx="10363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432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BFDFFF"/>
                </a:solidFill>
              </a:defRPr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89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BFDFFF"/>
                </a:solidFill>
              </a:defRPr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956800" y="6248400"/>
            <a:ext cx="162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BFDFFF"/>
                </a:solidFill>
              </a:defRPr>
            </a:lvl1pPr>
          </a:lstStyle>
          <a:p>
            <a:fld id="{2B6DFE48-FD73-463E-97B8-653318ED8FE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27" name="FormatShape" descr="SKIING" hidden="1"/>
          <p:cNvSpPr>
            <a:spLocks noChangeArrowheads="1"/>
          </p:cNvSpPr>
          <p:nvPr/>
        </p:nvSpPr>
        <p:spPr bwMode="auto">
          <a:xfrm>
            <a:off x="-1778000" y="1701800"/>
            <a:ext cx="1574800" cy="825500"/>
          </a:xfrm>
          <a:prstGeom prst="rect">
            <a:avLst/>
          </a:prstGeom>
          <a:noFill/>
          <a:ln w="101600" cmpd="thinThick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solidFill>
                <a:srgbClr val="BFD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BFDFF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BFDFFF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BFDFFF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BFDF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FDF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FDF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FDF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FDF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FD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859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e.com/tspl4/summary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hewner@rose-hulman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7653-104A-4684-9A52-60036E30C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914400"/>
            <a:ext cx="9525000" cy="1066800"/>
          </a:xfrm>
        </p:spPr>
        <p:txBody>
          <a:bodyPr/>
          <a:lstStyle/>
          <a:p>
            <a:r>
              <a:rPr lang="en-US" dirty="0"/>
              <a:t>Please mark yourself in attendance on Moodle!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2E9FB-F4D3-4B8E-AFD4-DAA48670E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00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066800"/>
          </a:xfrm>
        </p:spPr>
        <p:txBody>
          <a:bodyPr/>
          <a:lstStyle/>
          <a:p>
            <a:r>
              <a:rPr lang="en-US" dirty="0"/>
              <a:t>Overview of Scheme 1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990600"/>
            <a:ext cx="8382000" cy="5867400"/>
          </a:xfrm>
        </p:spPr>
        <p:txBody>
          <a:bodyPr/>
          <a:lstStyle/>
          <a:p>
            <a:r>
              <a:rPr lang="en-US" dirty="0"/>
              <a:t>Invented in 1975 by Guy Steele and Gerald </a:t>
            </a:r>
            <a:r>
              <a:rPr lang="en-US" dirty="0" err="1"/>
              <a:t>Sussman</a:t>
            </a:r>
            <a:r>
              <a:rPr lang="en-US" dirty="0"/>
              <a:t> at MIT.</a:t>
            </a:r>
          </a:p>
          <a:p>
            <a:r>
              <a:rPr lang="en-US" dirty="0"/>
              <a:t>Syntax similar to LISP, semantics more like the </a:t>
            </a:r>
            <a:r>
              <a:rPr lang="en-US" dirty="0" err="1"/>
              <a:t>Algol</a:t>
            </a:r>
            <a:r>
              <a:rPr lang="en-US" dirty="0"/>
              <a:t> family (Pascal, </a:t>
            </a:r>
            <a:r>
              <a:rPr lang="en-US" dirty="0" err="1"/>
              <a:t>Ada</a:t>
            </a:r>
            <a:r>
              <a:rPr lang="en-US" dirty="0"/>
              <a:t>, C, Java …)</a:t>
            </a:r>
          </a:p>
          <a:p>
            <a:r>
              <a:rPr lang="en-US" dirty="0"/>
              <a:t>Expression-oriented and interactive (like Maple, Python, </a:t>
            </a:r>
            <a:r>
              <a:rPr lang="en-US" dirty="0" err="1"/>
              <a:t>MatLab</a:t>
            </a:r>
            <a:r>
              <a:rPr lang="en-US" dirty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066800"/>
          </a:xfrm>
        </p:spPr>
        <p:txBody>
          <a:bodyPr/>
          <a:lstStyle/>
          <a:p>
            <a:r>
              <a:rPr lang="en-US" dirty="0"/>
              <a:t>Overview of Scheme  2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990600"/>
            <a:ext cx="8382000" cy="5867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800" dirty="0"/>
              <a:t>Data and programs have the same syntax</a:t>
            </a:r>
            <a:br>
              <a:rPr lang="en-US" sz="2800" dirty="0"/>
            </a:br>
            <a:r>
              <a:rPr lang="en-US" sz="2800" dirty="0">
                <a:hlinkClick r:id="rId3"/>
              </a:rPr>
              <a:t>http://xkcd.com/859/</a:t>
            </a:r>
            <a:r>
              <a:rPr lang="en-US" sz="2800" dirty="0"/>
              <a:t> 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800" dirty="0"/>
              <a:t>(Linked) </a:t>
            </a:r>
            <a:r>
              <a:rPr lang="en-US" sz="2800" b="1" dirty="0">
                <a:solidFill>
                  <a:srgbClr val="FFFF6D"/>
                </a:solidFill>
              </a:rPr>
              <a:t>lists</a:t>
            </a:r>
            <a:r>
              <a:rPr lang="en-US" sz="2800" dirty="0">
                <a:solidFill>
                  <a:srgbClr val="FFFF6D"/>
                </a:solidFill>
              </a:rPr>
              <a:t> </a:t>
            </a:r>
            <a:r>
              <a:rPr lang="en-US" sz="2800" dirty="0"/>
              <a:t>are a fundamental, built-in data type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800" dirty="0"/>
              <a:t>Not statically typed (similar to Python, Maple, PHP, JavaScript; unlike C and Java)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800" dirty="0"/>
              <a:t>Everything is in prefix form:  </a:t>
            </a:r>
            <a:br>
              <a:rPr lang="en-US" sz="2800" dirty="0"/>
            </a:br>
            <a:r>
              <a:rPr lang="en-US" sz="2800" dirty="0"/>
              <a:t>     </a:t>
            </a:r>
            <a:r>
              <a:rPr lang="en-US" sz="2800" b="1" dirty="0">
                <a:solidFill>
                  <a:srgbClr val="FFFF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 a b)  </a:t>
            </a:r>
            <a:r>
              <a:rPr lang="en-US" sz="2800" dirty="0"/>
              <a:t>instead of     </a:t>
            </a:r>
            <a:r>
              <a:rPr lang="en-US" sz="2800" b="1" dirty="0">
                <a:solidFill>
                  <a:srgbClr val="FFFF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+ b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800" b="1" dirty="0">
                <a:latin typeface="Times New Roman" pitchFamily="18" charset="0"/>
              </a:rPr>
              <a:t>Argument passing is similar to Java</a:t>
            </a:r>
          </a:p>
          <a:p>
            <a:pPr lvl="1">
              <a:lnSpc>
                <a:spcPct val="95000"/>
              </a:lnSpc>
              <a:spcBef>
                <a:spcPts val="600"/>
              </a:spcBef>
            </a:pPr>
            <a:r>
              <a:rPr lang="en-US" b="1" dirty="0">
                <a:latin typeface="Times New Roman" pitchFamily="18" charset="0"/>
              </a:rPr>
              <a:t>primitives are passed to procedures by value</a:t>
            </a:r>
          </a:p>
          <a:p>
            <a:pPr lvl="1">
              <a:lnSpc>
                <a:spcPct val="95000"/>
              </a:lnSpc>
              <a:spcBef>
                <a:spcPts val="600"/>
              </a:spcBef>
            </a:pPr>
            <a:r>
              <a:rPr lang="en-US" b="1" dirty="0">
                <a:latin typeface="Times New Roman" pitchFamily="18" charset="0"/>
              </a:rPr>
              <a:t>others (lists, vectors*, etc.): references passed by value.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0" y="6073914"/>
            <a:ext cx="4876800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0033CC"/>
                </a:solidFill>
              </a:rPr>
              <a:t>* vector</a:t>
            </a:r>
            <a:r>
              <a:rPr lang="en-US" sz="2000" dirty="0">
                <a:solidFill>
                  <a:srgbClr val="0033CC"/>
                </a:solidFill>
              </a:rPr>
              <a:t> is Scheme's array type.  </a:t>
            </a:r>
          </a:p>
          <a:p>
            <a:pPr algn="l"/>
            <a:r>
              <a:rPr lang="en-US" sz="2000" dirty="0">
                <a:solidFill>
                  <a:srgbClr val="0033CC"/>
                </a:solidFill>
              </a:rPr>
              <a:t>   Similar to Java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066800"/>
          </a:xfrm>
        </p:spPr>
        <p:txBody>
          <a:bodyPr/>
          <a:lstStyle/>
          <a:p>
            <a:r>
              <a:rPr lang="en-US"/>
              <a:t>Overview of Scheme 3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990600"/>
            <a:ext cx="8382000" cy="5867400"/>
          </a:xfrm>
        </p:spPr>
        <p:txBody>
          <a:bodyPr/>
          <a:lstStyle/>
          <a:p>
            <a:r>
              <a:rPr lang="en-US" dirty="0"/>
              <a:t>Symbols can be data</a:t>
            </a:r>
          </a:p>
          <a:p>
            <a:pPr lvl="1"/>
            <a:r>
              <a:rPr lang="en-US" b="1" dirty="0">
                <a:latin typeface="Times New Roman" pitchFamily="18" charset="0"/>
              </a:rPr>
              <a:t>Somewhat similar to Maple</a:t>
            </a:r>
          </a:p>
          <a:p>
            <a:r>
              <a:rPr lang="en-US" b="1" dirty="0">
                <a:latin typeface="Times New Roman" pitchFamily="18" charset="0"/>
              </a:rPr>
              <a:t>Procedures are (first-class) data</a:t>
            </a:r>
          </a:p>
          <a:p>
            <a:pPr lvl="1"/>
            <a:r>
              <a:rPr lang="en-US" b="1" dirty="0">
                <a:latin typeface="Times New Roman" pitchFamily="18" charset="0"/>
              </a:rPr>
              <a:t>Can pass them as arguments to other procedures</a:t>
            </a:r>
          </a:p>
          <a:p>
            <a:pPr lvl="1"/>
            <a:r>
              <a:rPr lang="en-US" b="1" dirty="0">
                <a:latin typeface="Times New Roman" pitchFamily="18" charset="0"/>
              </a:rPr>
              <a:t>A procedure can create and return another procedure</a:t>
            </a:r>
          </a:p>
          <a:p>
            <a:pPr lvl="1"/>
            <a:r>
              <a:rPr lang="en-US" b="1" dirty="0">
                <a:latin typeface="Times New Roman" pitchFamily="18" charset="0"/>
              </a:rPr>
              <a:t>Can store a procedure in a data structure (such as a list or array of procedures)</a:t>
            </a:r>
          </a:p>
          <a:p>
            <a:pPr lvl="1"/>
            <a:r>
              <a:rPr lang="en-US" b="1" dirty="0">
                <a:solidFill>
                  <a:srgbClr val="FFFF6D"/>
                </a:solidFill>
                <a:latin typeface="Times New Roman" pitchFamily="18" charset="0"/>
              </a:rPr>
              <a:t>More on this soon!</a:t>
            </a:r>
          </a:p>
          <a:p>
            <a:r>
              <a:rPr lang="en-US" b="1" dirty="0">
                <a:latin typeface="Times New Roman" pitchFamily="18" charset="0"/>
              </a:rPr>
              <a:t>Minimal procedure overloading.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914400"/>
          </a:xfrm>
        </p:spPr>
        <p:txBody>
          <a:bodyPr/>
          <a:lstStyle/>
          <a:p>
            <a:r>
              <a:rPr lang="en-US" dirty="0"/>
              <a:t>Overview of Scheme 4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838200"/>
            <a:ext cx="9144000" cy="5867400"/>
          </a:xfrm>
        </p:spPr>
        <p:txBody>
          <a:bodyPr/>
          <a:lstStyle/>
          <a:p>
            <a:r>
              <a:rPr lang="en-US" dirty="0"/>
              <a:t>Java’s </a:t>
            </a:r>
            <a:r>
              <a:rPr lang="en-US" sz="2400" b="1" i="1" dirty="0">
                <a:solidFill>
                  <a:srgbClr val="FFFF6D"/>
                </a:solidFill>
              </a:rPr>
              <a:t>new</a:t>
            </a:r>
            <a:r>
              <a:rPr lang="en-US" sz="2400" dirty="0"/>
              <a:t> </a:t>
            </a:r>
            <a:r>
              <a:rPr lang="en-US" dirty="0"/>
              <a:t>operator has no Scheme equivalent </a:t>
            </a:r>
          </a:p>
          <a:p>
            <a:pPr lvl="1"/>
            <a:r>
              <a:rPr lang="en-US" b="1" dirty="0">
                <a:latin typeface="Times New Roman" pitchFamily="18" charset="0"/>
              </a:rPr>
              <a:t>Instead there are specific procedures for creating objects of each type:</a:t>
            </a: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cons</a:t>
            </a:r>
            <a:r>
              <a:rPr lang="en-US" b="1" dirty="0">
                <a:latin typeface="Times New Roman" pitchFamily="18" charset="0"/>
              </a:rPr>
              <a:t>     creates a pair (</a:t>
            </a:r>
            <a:r>
              <a:rPr lang="en-US" b="1" i="1" dirty="0">
                <a:latin typeface="Times New Roman" pitchFamily="18" charset="0"/>
              </a:rPr>
              <a:t>pair</a:t>
            </a:r>
            <a:r>
              <a:rPr lang="en-US" b="1" dirty="0">
                <a:latin typeface="Times New Roman" pitchFamily="18" charset="0"/>
              </a:rPr>
              <a:t> is Scheme's main data type)</a:t>
            </a: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vector</a:t>
            </a:r>
            <a:r>
              <a:rPr lang="en-US" b="1" dirty="0">
                <a:latin typeface="Times New Roman" pitchFamily="18" charset="0"/>
              </a:rPr>
              <a:t>  creates a vector (like a C or Java array)</a:t>
            </a: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list</a:t>
            </a:r>
            <a:r>
              <a:rPr lang="en-US" b="1" dirty="0">
                <a:solidFill>
                  <a:srgbClr val="EF1740"/>
                </a:solidFill>
                <a:latin typeface="Times New Roman" pitchFamily="18" charset="0"/>
              </a:rPr>
              <a:t>        </a:t>
            </a:r>
            <a:r>
              <a:rPr lang="en-US" b="1" dirty="0">
                <a:latin typeface="Times New Roman" pitchFamily="18" charset="0"/>
              </a:rPr>
              <a:t>creates a (proper) list of its arguments</a:t>
            </a:r>
            <a:endParaRPr lang="en-US" b="1" dirty="0">
              <a:solidFill>
                <a:srgbClr val="EF1740"/>
              </a:solidFill>
              <a:latin typeface="Times New Roman" pitchFamily="18" charset="0"/>
            </a:endParaRP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string</a:t>
            </a:r>
            <a:r>
              <a:rPr lang="en-US" b="1" dirty="0">
                <a:solidFill>
                  <a:srgbClr val="EF1740"/>
                </a:solidFill>
                <a:latin typeface="Times New Roman" pitchFamily="18" charset="0"/>
              </a:rPr>
              <a:t>   </a:t>
            </a:r>
            <a:r>
              <a:rPr lang="en-US" b="1" dirty="0">
                <a:latin typeface="Times New Roman" pitchFamily="18" charset="0"/>
              </a:rPr>
              <a:t>creates a string from zero or more characters</a:t>
            </a:r>
            <a:endParaRPr lang="en-US" b="1" dirty="0">
              <a:solidFill>
                <a:srgbClr val="EF1740"/>
              </a:solidFill>
              <a:latin typeface="Times New Roman" pitchFamily="18" charset="0"/>
            </a:endParaRP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lambda</a:t>
            </a:r>
            <a:r>
              <a:rPr lang="en-US" b="1" dirty="0">
                <a:latin typeface="Times New Roman" pitchFamily="18" charset="0"/>
              </a:rPr>
              <a:t> (which is not a procedure*) creates a procedure</a:t>
            </a: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define-syntax</a:t>
            </a:r>
            <a:r>
              <a:rPr lang="en-US" b="1" dirty="0">
                <a:latin typeface="Times New Roman" pitchFamily="18" charset="0"/>
              </a:rPr>
              <a:t> (also not a procedure) creates new syntax that extends the Scheme language itself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0" y="5410201"/>
            <a:ext cx="6858000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*In the Summary of Forms at the end of TSPL, 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b="1" dirty="0">
                <a:solidFill>
                  <a:srgbClr val="FF0000"/>
                </a:solidFill>
              </a:rPr>
              <a:t>not a procedure"</a:t>
            </a:r>
            <a:r>
              <a:rPr lang="en-US" dirty="0"/>
              <a:t> is denoted by </a:t>
            </a:r>
            <a:r>
              <a:rPr lang="en-US" b="1" dirty="0">
                <a:solidFill>
                  <a:srgbClr val="FF0000"/>
                </a:solidFill>
              </a:rPr>
              <a:t>"syntax"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600" y="6324601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6D"/>
                </a:solidFill>
                <a:hlinkClick r:id="rId3"/>
              </a:rPr>
              <a:t>http://</a:t>
            </a:r>
            <a:r>
              <a:rPr lang="en-US" b="1" i="1" dirty="0">
                <a:solidFill>
                  <a:srgbClr val="FFFF6D"/>
                </a:solidFill>
                <a:latin typeface="+mn-lt"/>
                <a:hlinkClick r:id="rId3"/>
              </a:rPr>
              <a:t>scheme.com/tspl4/summary.html</a:t>
            </a:r>
            <a:r>
              <a:rPr lang="en-US" dirty="0">
                <a:solidFill>
                  <a:srgbClr val="FFFF6D"/>
                </a:solidFill>
                <a:hlinkClick r:id="rId3"/>
              </a:rPr>
              <a:t> </a:t>
            </a:r>
            <a:endParaRPr lang="en-US" dirty="0">
              <a:solidFill>
                <a:srgbClr val="FFFF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915400" cy="1066800"/>
          </a:xfrm>
        </p:spPr>
        <p:txBody>
          <a:bodyPr/>
          <a:lstStyle/>
          <a:p>
            <a:r>
              <a:rPr lang="en-US"/>
              <a:t>Scheme data types and constants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990600"/>
            <a:ext cx="8382000" cy="5867400"/>
          </a:xfrm>
        </p:spPr>
        <p:txBody>
          <a:bodyPr/>
          <a:lstStyle/>
          <a:p>
            <a:r>
              <a:rPr lang="en-US" dirty="0"/>
              <a:t>Numbers</a:t>
            </a:r>
          </a:p>
          <a:p>
            <a:pPr lvl="1"/>
            <a:r>
              <a:rPr lang="en-US" dirty="0">
                <a:solidFill>
                  <a:srgbClr val="FFFF6D"/>
                </a:solidFill>
              </a:rPr>
              <a:t>   </a:t>
            </a:r>
            <a:r>
              <a:rPr lang="en-US" sz="2400" dirty="0">
                <a:solidFill>
                  <a:srgbClr val="FFFF6D"/>
                </a:solidFill>
              </a:rPr>
              <a:t>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6   -12  14283917850923094767626456</a:t>
            </a:r>
          </a:p>
          <a:p>
            <a:pPr lvl="1"/>
            <a:r>
              <a:rPr lang="en-US" dirty="0">
                <a:solidFill>
                  <a:srgbClr val="FFFF6D"/>
                </a:solidFill>
              </a:rPr>
              <a:t>    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5/17   (+ 1/3 1/6) (max 5 7 3)</a:t>
            </a:r>
          </a:p>
          <a:p>
            <a:pPr lvl="1"/>
            <a:r>
              <a:rPr lang="en-US" dirty="0">
                <a:solidFill>
                  <a:srgbClr val="FFFF6D"/>
                </a:solidFill>
              </a:rPr>
              <a:t>     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7.05   3.5e7   (+ 2e3 3e2)</a:t>
            </a:r>
          </a:p>
          <a:p>
            <a:pPr lvl="1"/>
            <a:r>
              <a:rPr lang="en-US" dirty="0"/>
              <a:t>    TSPL section 6.3 lists the available </a:t>
            </a:r>
            <a:br>
              <a:rPr lang="en-US" dirty="0"/>
            </a:br>
            <a:r>
              <a:rPr lang="en-US" dirty="0"/>
              <a:t>    operations on numbers.</a:t>
            </a:r>
          </a:p>
          <a:p>
            <a:r>
              <a:rPr lang="en-US" dirty="0"/>
              <a:t>Boolean (note that </a:t>
            </a:r>
            <a:r>
              <a:rPr lang="en-US" sz="2800" b="1" dirty="0">
                <a:solidFill>
                  <a:srgbClr val="FFFF6D"/>
                </a:solidFill>
                <a:latin typeface="Courier New" pitchFamily="49" charset="0"/>
              </a:rPr>
              <a:t>if</a:t>
            </a:r>
            <a:r>
              <a:rPr lang="en-US" dirty="0"/>
              <a:t> returns a value)  </a:t>
            </a:r>
          </a:p>
          <a:p>
            <a:pPr lvl="1"/>
            <a:r>
              <a:rPr lang="en-US" dirty="0">
                <a:solidFill>
                  <a:srgbClr val="FFFF6D"/>
                </a:solidFill>
              </a:rPr>
              <a:t>   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#t  #f   (if (&lt; a b) a (+ b 1))</a:t>
            </a:r>
          </a:p>
          <a:p>
            <a:r>
              <a:rPr lang="en-US" dirty="0"/>
              <a:t>String</a:t>
            </a:r>
          </a:p>
          <a:p>
            <a:pPr lvl="1"/>
            <a:r>
              <a:rPr lang="en-US" dirty="0"/>
              <a:t>       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  <a:cs typeface="Arial" charset="0"/>
              </a:rPr>
              <a:t>″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This is a String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  <a:cs typeface="Arial" charset="0"/>
              </a:rPr>
              <a:t>″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      </a:t>
            </a:r>
            <a:br>
              <a:rPr lang="en-US" b="1" dirty="0">
                <a:solidFill>
                  <a:srgbClr val="FFFF6D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   (string-length  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  <a:cs typeface="Arial" charset="0"/>
              </a:rPr>
              <a:t>″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Hello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  <a:cs typeface="Arial" charset="0"/>
              </a:rPr>
              <a:t>″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838200"/>
            <a:ext cx="8382000" cy="5867400"/>
          </a:xfrm>
        </p:spPr>
        <p:txBody>
          <a:bodyPr/>
          <a:lstStyle/>
          <a:p>
            <a:r>
              <a:rPr lang="en-US" sz="2800" dirty="0"/>
              <a:t>Character</a:t>
            </a:r>
          </a:p>
          <a:p>
            <a:pPr lvl="1"/>
            <a:r>
              <a:rPr lang="en-US" sz="2400" dirty="0"/>
              <a:t>  </a:t>
            </a:r>
            <a:r>
              <a:rPr lang="en-US" sz="2400" b="1" dirty="0">
                <a:solidFill>
                  <a:srgbClr val="EF1740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#\A  #\newline   (char-&gt;integer #\A)</a:t>
            </a:r>
          </a:p>
          <a:p>
            <a:r>
              <a:rPr lang="en-US" sz="2800" dirty="0"/>
              <a:t>Symbol   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(quote hello)</a:t>
            </a:r>
            <a:r>
              <a:rPr lang="en-US" sz="2400" dirty="0">
                <a:solidFill>
                  <a:srgbClr val="FFFF6D"/>
                </a:solidFill>
              </a:rPr>
              <a:t>  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  <a:cs typeface="Arial" charset="0"/>
              </a:rPr>
              <a:t>′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hello</a:t>
            </a:r>
            <a:r>
              <a:rPr lang="en-US" sz="2800" dirty="0">
                <a:solidFill>
                  <a:srgbClr val="FFFF6D"/>
                </a:solidFill>
              </a:rPr>
              <a:t>   </a:t>
            </a:r>
          </a:p>
          <a:p>
            <a:r>
              <a:rPr lang="en-US" sz="2800" dirty="0"/>
              <a:t>Vector (like an array in other languages)</a:t>
            </a:r>
          </a:p>
          <a:p>
            <a:pPr lvl="1"/>
            <a:r>
              <a:rPr lang="en-US" sz="2400" dirty="0"/>
              <a:t>  </a:t>
            </a:r>
            <a:r>
              <a:rPr lang="en-US" sz="2400" b="1" dirty="0">
                <a:solidFill>
                  <a:srgbClr val="EF1740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#(1 3 2)</a:t>
            </a:r>
            <a:r>
              <a:rPr lang="en-US" sz="2400" dirty="0">
                <a:solidFill>
                  <a:srgbClr val="FFFF6D"/>
                </a:solidFill>
              </a:rPr>
              <a:t> 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     (make-vector 5 7)     </a:t>
            </a:r>
            <a:br>
              <a:rPr lang="en-US" sz="2400" b="1" dirty="0">
                <a:solidFill>
                  <a:srgbClr val="F896A9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F896A9"/>
                </a:solidFill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(vector-ref v 4)</a:t>
            </a:r>
          </a:p>
          <a:p>
            <a:r>
              <a:rPr lang="en-US" sz="2800" dirty="0"/>
              <a:t>Empty List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 )</a:t>
            </a:r>
          </a:p>
          <a:p>
            <a:r>
              <a:rPr lang="en-US" sz="2800" dirty="0"/>
              <a:t>Pair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(3 . 5)</a:t>
            </a:r>
          </a:p>
          <a:p>
            <a:r>
              <a:rPr lang="en-US" sz="2800" dirty="0"/>
              <a:t>List of three elements: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(3  5  7)</a:t>
            </a:r>
          </a:p>
          <a:p>
            <a:r>
              <a:rPr lang="en-US" sz="2800" dirty="0"/>
              <a:t>Improper list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(3  5  7 . 8)</a:t>
            </a:r>
          </a:p>
          <a:p>
            <a:r>
              <a:rPr lang="en-US" sz="2400" dirty="0"/>
              <a:t>List of lists: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((2 4) (5 6 7) (8) ())</a:t>
            </a:r>
          </a:p>
          <a:p>
            <a:endParaRPr lang="en-US" sz="2400" dirty="0">
              <a:latin typeface="Courier New" pitchFamily="49" charset="0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-152400"/>
            <a:ext cx="8915400" cy="1066800"/>
          </a:xfrm>
        </p:spPr>
        <p:txBody>
          <a:bodyPr/>
          <a:lstStyle/>
          <a:p>
            <a:r>
              <a:rPr lang="en-US" dirty="0"/>
              <a:t>Data types and constants 2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6172200" y="3886200"/>
            <a:ext cx="3505200" cy="523220"/>
          </a:xfrm>
          <a:prstGeom prst="rect">
            <a:avLst/>
          </a:prstGeom>
          <a:solidFill>
            <a:srgbClr val="CBEFFD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0033CC"/>
                </a:solidFill>
              </a:rPr>
              <a:t>Draw pictures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  <p:bldP spid="430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304800"/>
            <a:ext cx="7772400" cy="106680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609600"/>
            <a:ext cx="8763000" cy="3962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020"/>
              </a:spcBef>
              <a:buNone/>
            </a:pPr>
            <a:r>
              <a:rPr lang="en-US" sz="3000" dirty="0"/>
              <a:t>Scheme source file-name extensions</a:t>
            </a:r>
          </a:p>
          <a:p>
            <a:pPr lvl="1">
              <a:lnSpc>
                <a:spcPct val="80000"/>
              </a:lnSpc>
              <a:spcBef>
                <a:spcPts val="1020"/>
              </a:spcBef>
            </a:pPr>
            <a:r>
              <a:rPr lang="en-US" sz="3000" dirty="0"/>
              <a:t>.ss ,  .</a:t>
            </a:r>
            <a:r>
              <a:rPr lang="en-US" sz="3000" dirty="0" err="1"/>
              <a:t>scm</a:t>
            </a:r>
            <a:r>
              <a:rPr lang="en-US" sz="3000" dirty="0"/>
              <a:t>       </a:t>
            </a:r>
            <a:r>
              <a:rPr lang="en-US" sz="3000" b="1" dirty="0">
                <a:solidFill>
                  <a:srgbClr val="FFFF00"/>
                </a:solidFill>
                <a:ea typeface="+mn-ea"/>
                <a:cs typeface="+mn-cs"/>
              </a:rPr>
              <a:t>I’ll use .ss</a:t>
            </a:r>
            <a:br>
              <a:rPr lang="en-US" sz="3000" b="1" dirty="0">
                <a:solidFill>
                  <a:srgbClr val="FFFF00"/>
                </a:solidFill>
                <a:ea typeface="+mn-ea"/>
                <a:cs typeface="+mn-cs"/>
              </a:rPr>
            </a:br>
            <a:endParaRPr lang="en-US" sz="3000" b="1" dirty="0">
              <a:solidFill>
                <a:srgbClr val="FFFF00"/>
              </a:solidFill>
              <a:ea typeface="+mn-ea"/>
              <a:cs typeface="+mn-cs"/>
            </a:endParaRPr>
          </a:p>
          <a:p>
            <a:pPr>
              <a:lnSpc>
                <a:spcPct val="80000"/>
              </a:lnSpc>
              <a:spcBef>
                <a:spcPts val="1020"/>
              </a:spcBef>
            </a:pPr>
            <a:r>
              <a:rPr lang="en-US" sz="3000" dirty="0"/>
              <a:t>I'll demonstrate SWL and the Emacs editor.</a:t>
            </a:r>
            <a:br>
              <a:rPr lang="en-US" sz="3000" dirty="0"/>
            </a:br>
            <a:endParaRPr lang="en-US" sz="3000" dirty="0"/>
          </a:p>
          <a:p>
            <a:pPr>
              <a:lnSpc>
                <a:spcPct val="80000"/>
              </a:lnSpc>
              <a:spcBef>
                <a:spcPts val="1020"/>
              </a:spcBef>
            </a:pPr>
            <a:r>
              <a:rPr lang="en-US" sz="3000" dirty="0"/>
              <a:t>In-class coding will be in the Live-in-class folder, linked from Resources column of Day 1 of the schedule page.</a:t>
            </a:r>
            <a:br>
              <a:rPr lang="en-US" sz="3000" dirty="0"/>
            </a:br>
            <a:endParaRPr lang="en-US" sz="3000" dirty="0"/>
          </a:p>
          <a:p>
            <a:pPr>
              <a:lnSpc>
                <a:spcPct val="80000"/>
              </a:lnSpc>
              <a:spcBef>
                <a:spcPts val="1020"/>
              </a:spcBef>
            </a:pPr>
            <a:r>
              <a:rPr lang="en-US" sz="3000" dirty="0"/>
              <a:t>We will continue this demo/discussion tomorrow.</a:t>
            </a:r>
            <a:br>
              <a:rPr lang="en-US" sz="3000" dirty="0"/>
            </a:br>
            <a:endParaRPr lang="en-US" sz="3000" dirty="0"/>
          </a:p>
          <a:p>
            <a:pPr>
              <a:lnSpc>
                <a:spcPct val="80000"/>
              </a:lnSpc>
              <a:spcBef>
                <a:spcPts val="1020"/>
              </a:spcBef>
            </a:pPr>
            <a:r>
              <a:rPr lang="en-US" sz="3000" b="1" dirty="0">
                <a:solidFill>
                  <a:srgbClr val="FFFF00"/>
                </a:solidFill>
              </a:rPr>
              <a:t>You can follow along on your computer, </a:t>
            </a:r>
            <a:br>
              <a:rPr lang="en-US" sz="3000" b="1" dirty="0">
                <a:solidFill>
                  <a:srgbClr val="FFFF00"/>
                </a:solidFill>
              </a:rPr>
            </a:br>
            <a:r>
              <a:rPr lang="en-US" sz="3000" b="1" dirty="0">
                <a:solidFill>
                  <a:srgbClr val="FFFF00"/>
                </a:solidFill>
              </a:rPr>
              <a:t>       or you can just watch, think, and ask </a:t>
            </a:r>
            <a:br>
              <a:rPr lang="en-US" sz="3000" b="1" dirty="0">
                <a:solidFill>
                  <a:srgbClr val="FFFF00"/>
                </a:solidFill>
              </a:rPr>
            </a:br>
            <a:r>
              <a:rPr lang="en-US" sz="3000" b="1" dirty="0">
                <a:solidFill>
                  <a:srgbClr val="FFFF00"/>
                </a:solidFill>
              </a:rPr>
              <a:t>      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-152400"/>
            <a:ext cx="8763000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CSSE 304</a:t>
            </a:r>
            <a:br>
              <a:rPr lang="en-US" sz="2800" dirty="0"/>
            </a:br>
            <a:r>
              <a:rPr lang="en-US" sz="2800" dirty="0"/>
              <a:t>Programming Language Concepts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762000"/>
            <a:ext cx="117348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Michael Hewner (based on course designed by Claude Anderson)</a:t>
            </a:r>
            <a:br>
              <a:rPr lang="en-US" sz="2000" dirty="0"/>
            </a:br>
            <a:r>
              <a:rPr lang="en-US" sz="2000" dirty="0"/>
              <a:t>Professor of Computer Science and Software Engineering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Office hours 4-5PM </a:t>
            </a:r>
            <a:r>
              <a:rPr lang="en-US" sz="2400" dirty="0" err="1"/>
              <a:t>MTThF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>
                <a:hlinkClick r:id="rId3"/>
              </a:rPr>
              <a:t>hewner@rose-hulman.edu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Post your questions on class message board!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FFFF6D"/>
                </a:solidFill>
              </a:rPr>
              <a:t>TAs for Fall, 2020: </a:t>
            </a:r>
            <a:r>
              <a:rPr lang="en-US" sz="2200" dirty="0"/>
              <a:t>Cade Parkhurst, Nathan Greiner, Luke McNeil, </a:t>
            </a:r>
            <a:br>
              <a:rPr lang="en-US" sz="2200" dirty="0"/>
            </a:br>
            <a:r>
              <a:rPr lang="en-US" sz="2200" dirty="0"/>
              <a:t>Megan Merz, Elvis Morales </a:t>
            </a:r>
            <a:r>
              <a:rPr lang="en-US" sz="2200" dirty="0" err="1"/>
              <a:t>Campoverde</a:t>
            </a:r>
            <a:r>
              <a:rPr lang="en-US" sz="2200" dirty="0"/>
              <a:t>, Jonathan Moyers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22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 There may also be </a:t>
            </a:r>
            <a:r>
              <a:rPr lang="en-US" sz="24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PercopoTutors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 for the Learning Center</a:t>
            </a:r>
            <a:br>
              <a:rPr lang="en-US" sz="2200" b="1" dirty="0">
                <a:solidFill>
                  <a:srgbClr val="FF0000"/>
                </a:solidFill>
                <a:highlight>
                  <a:srgbClr val="FFFF00"/>
                </a:highlight>
              </a:rPr>
            </a:br>
            <a:endParaRPr lang="en-US" sz="2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066800"/>
          </a:xfrm>
        </p:spPr>
        <p:txBody>
          <a:bodyPr/>
          <a:lstStyle/>
          <a:p>
            <a:r>
              <a:rPr lang="en-US" dirty="0"/>
              <a:t>CSSE 304 Day 1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10972800" cy="4191000"/>
          </a:xfrm>
        </p:spPr>
        <p:txBody>
          <a:bodyPr/>
          <a:lstStyle/>
          <a:p>
            <a:r>
              <a:rPr lang="en-US" dirty="0"/>
              <a:t>What's on the web?</a:t>
            </a:r>
          </a:p>
          <a:p>
            <a:r>
              <a:rPr lang="en-US" dirty="0"/>
              <a:t>Scheme Intro (assumes that you viewed the five videos)</a:t>
            </a:r>
          </a:p>
          <a:p>
            <a:r>
              <a:rPr lang="en-US" dirty="0"/>
              <a:t>Instructor/course intro: </a:t>
            </a:r>
            <a:r>
              <a:rPr lang="en-US" b="1" dirty="0">
                <a:solidFill>
                  <a:srgbClr val="FFFF6D"/>
                </a:solidFill>
              </a:rPr>
              <a:t>will happen Day 3</a:t>
            </a:r>
          </a:p>
          <a:p>
            <a:pPr lvl="1"/>
            <a:r>
              <a:rPr lang="en-US" dirty="0"/>
              <a:t>because we will dive into Scheme for the first  two class days.</a:t>
            </a:r>
          </a:p>
          <a:p>
            <a:r>
              <a:rPr lang="en-US" dirty="0"/>
              <a:t>                   </a:t>
            </a:r>
            <a:r>
              <a:rPr lang="en-US" b="1" dirty="0">
                <a:solidFill>
                  <a:srgbClr val="D8D96B"/>
                </a:solidFill>
              </a:rPr>
              <a:t>Scheme-a-thon</a:t>
            </a:r>
            <a:r>
              <a:rPr lang="en-US" dirty="0"/>
              <a:t>:  Days 1-12.</a:t>
            </a:r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76200"/>
            <a:ext cx="7772400" cy="762000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09600"/>
            <a:ext cx="11963400" cy="4191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TA lab hours begin Friday.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Student assistants can give you help on installing Scheme and/or editors, getting started with Scheme programming.</a:t>
            </a:r>
            <a:br>
              <a:rPr lang="en-US" sz="2600" dirty="0"/>
            </a:br>
            <a:br>
              <a:rPr lang="en-US" sz="2300" dirty="0"/>
            </a:br>
            <a:endParaRPr lang="en-US" sz="2300" dirty="0"/>
          </a:p>
          <a:p>
            <a:pPr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dirty="0"/>
              <a:t>Please give me feedback on how the assistants are doing.</a:t>
            </a:r>
          </a:p>
          <a:p>
            <a:pPr>
              <a:lnSpc>
                <a:spcPct val="80000"/>
              </a:lnSpc>
            </a:pPr>
            <a:r>
              <a:rPr lang="en-US" dirty="0"/>
              <a:t>            </a:t>
            </a:r>
            <a:r>
              <a:rPr lang="en-US" b="1" dirty="0">
                <a:solidFill>
                  <a:srgbClr val="FFFF6D"/>
                </a:solidFill>
              </a:rPr>
              <a:t>If something else  is going on in F-217, the </a:t>
            </a:r>
            <a:br>
              <a:rPr lang="en-US" b="1" dirty="0">
                <a:solidFill>
                  <a:srgbClr val="FFFF6D"/>
                </a:solidFill>
              </a:rPr>
            </a:br>
            <a:r>
              <a:rPr lang="en-US" b="1" dirty="0">
                <a:solidFill>
                  <a:srgbClr val="FFFF6D"/>
                </a:solidFill>
              </a:rPr>
              <a:t>            assistants may be in  F-225.  If  you don't know  </a:t>
            </a:r>
            <a:br>
              <a:rPr lang="en-US" b="1" dirty="0">
                <a:solidFill>
                  <a:srgbClr val="FFFF6D"/>
                </a:solidFill>
              </a:rPr>
            </a:br>
            <a:r>
              <a:rPr lang="en-US" b="1" dirty="0">
                <a:solidFill>
                  <a:srgbClr val="FFFF6D"/>
                </a:solidFill>
              </a:rPr>
              <a:t>            who the assistant is, be bold and ask. </a:t>
            </a:r>
            <a:br>
              <a:rPr lang="en-US" b="1" dirty="0">
                <a:solidFill>
                  <a:srgbClr val="FFFF6D"/>
                </a:solidFill>
              </a:rPr>
            </a:br>
            <a:r>
              <a:rPr lang="en-US" b="1" dirty="0">
                <a:solidFill>
                  <a:srgbClr val="FFFF6D"/>
                </a:solidFill>
              </a:rPr>
              <a:t>           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609600"/>
          </a:xfrm>
        </p:spPr>
        <p:txBody>
          <a:bodyPr/>
          <a:lstStyle/>
          <a:p>
            <a:r>
              <a:rPr lang="en-US" dirty="0"/>
              <a:t>Daily Course Announcements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914400"/>
            <a:ext cx="8305800" cy="4724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dirty="0"/>
              <a:t>Announcements In-between class times: Piazza or email</a:t>
            </a:r>
            <a:br>
              <a:rPr lang="en-US" dirty="0"/>
            </a:br>
            <a:r>
              <a:rPr lang="en-US" dirty="0"/>
              <a:t>Mostly Piazza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772400" cy="1066800"/>
          </a:xfrm>
        </p:spPr>
        <p:txBody>
          <a:bodyPr/>
          <a:lstStyle/>
          <a:p>
            <a:r>
              <a:rPr lang="en-US" dirty="0"/>
              <a:t>Scheme-</a:t>
            </a:r>
            <a:r>
              <a:rPr lang="en-US" dirty="0" err="1"/>
              <a:t>athon</a:t>
            </a:r>
            <a:r>
              <a:rPr lang="en-US" dirty="0"/>
              <a:t> begins!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923" y="1371600"/>
            <a:ext cx="9595154" cy="3581400"/>
          </a:xfrm>
        </p:spPr>
        <p:txBody>
          <a:bodyPr/>
          <a:lstStyle/>
          <a:p>
            <a:r>
              <a:rPr lang="en-US" dirty="0"/>
              <a:t>First 2.5 weeks of the course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</a:t>
            </a:r>
            <a:br>
              <a:rPr lang="en-US" sz="2000" dirty="0"/>
            </a:br>
            <a:r>
              <a:rPr lang="en-US" dirty="0"/>
              <a:t>       If you are a member of NPS, plan  </a:t>
            </a:r>
            <a:br>
              <a:rPr lang="en-US" dirty="0"/>
            </a:br>
            <a:r>
              <a:rPr lang="en-US" dirty="0"/>
              <a:t>        to suspend your membership for this term!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2362200"/>
            <a:ext cx="8950477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0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C391-B198-48FF-AA35-C96EE443E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"/>
            <a:ext cx="10363200" cy="1066800"/>
          </a:xfrm>
        </p:spPr>
        <p:txBody>
          <a:bodyPr/>
          <a:lstStyle/>
          <a:p>
            <a:r>
              <a:rPr lang="en-US" dirty="0"/>
              <a:t>From today’s class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A5C0A-86EC-4841-8849-638B47468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1143000"/>
            <a:ext cx="10363200" cy="3581400"/>
          </a:xfrm>
        </p:spPr>
        <p:txBody>
          <a:bodyPr/>
          <a:lstStyle/>
          <a:p>
            <a:r>
              <a:rPr lang="en-US" sz="3600" dirty="0"/>
              <a:t>This is from </a:t>
            </a:r>
            <a:r>
              <a:rPr lang="en-US" sz="3600" i="1" dirty="0"/>
              <a:t>The Scheme Programming Language </a:t>
            </a:r>
            <a:r>
              <a:rPr lang="en-US" sz="3600" dirty="0"/>
              <a:t>“Summary of Forms”</a:t>
            </a:r>
            <a:br>
              <a:rPr lang="en-US" sz="36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sz="3600" dirty="0"/>
              <a:t>What’s the difference between “procedure” </a:t>
            </a:r>
            <a:br>
              <a:rPr lang="en-US" sz="3600" dirty="0"/>
            </a:br>
            <a:r>
              <a:rPr lang="en-US" sz="3600" dirty="0"/>
              <a:t>and “syntax”?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CC7FD-A7F1-4542-9D98-16A798B5CC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47799" y="2362200"/>
            <a:ext cx="1066800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0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A8A5-AD40-4702-920B-4B4CA288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"/>
            <a:ext cx="10363200" cy="1066800"/>
          </a:xfrm>
        </p:spPr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F5107-883D-4781-BC54-A65231DB9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2" y="990600"/>
            <a:ext cx="10363200" cy="1233488"/>
          </a:xfrm>
        </p:spPr>
        <p:txBody>
          <a:bodyPr/>
          <a:lstStyle/>
          <a:p>
            <a:r>
              <a:rPr lang="en-US" dirty="0"/>
              <a:t>Talk with the other student(s) at your table.</a:t>
            </a:r>
          </a:p>
          <a:p>
            <a:r>
              <a:rPr lang="en-US" dirty="0"/>
              <a:t>What will Scheme print when we enter each of these?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1C755-04CB-4C04-B707-03527B8B4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224088"/>
            <a:ext cx="7848600" cy="41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82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95BB-41D9-4ECA-878D-1BDA5CA70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1066800"/>
          </a:xfrm>
        </p:spPr>
        <p:txBody>
          <a:bodyPr/>
          <a:lstStyle/>
          <a:p>
            <a:r>
              <a:rPr lang="en-US" dirty="0"/>
              <a:t>Overview of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84F4A-22E3-4E63-A6ED-21D6DB4EA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066800"/>
            <a:ext cx="8382000" cy="3581400"/>
          </a:xfrm>
        </p:spPr>
        <p:txBody>
          <a:bodyPr/>
          <a:lstStyle/>
          <a:p>
            <a:r>
              <a:rPr lang="en-US" dirty="0"/>
              <a:t>The next six slides give an overview of the Scheme language.</a:t>
            </a:r>
          </a:p>
          <a:p>
            <a:r>
              <a:rPr lang="en-US" dirty="0"/>
              <a:t>Good stuff!  Pretty self-explanatory.</a:t>
            </a:r>
          </a:p>
          <a:p>
            <a:r>
              <a:rPr lang="en-US" dirty="0"/>
              <a:t>Read it before tomorrow’s class; if you have questions, ask them in tomorrow’s class.</a:t>
            </a:r>
          </a:p>
          <a:p>
            <a:r>
              <a:rPr lang="en-US" dirty="0"/>
              <a:t>Now we are going to jump right into more Scheme exploration.</a:t>
            </a:r>
          </a:p>
        </p:txBody>
      </p:sp>
    </p:spTree>
    <p:extLst>
      <p:ext uri="{BB962C8B-B14F-4D97-AF65-F5344CB8AC3E}">
        <p14:creationId xmlns:p14="http://schemas.microsoft.com/office/powerpoint/2010/main" val="408608333"/>
      </p:ext>
    </p:extLst>
  </p:cSld>
  <p:clrMapOvr>
    <a:masterClrMapping/>
  </p:clrMapOvr>
</p:sld>
</file>

<file path=ppt/theme/theme1.xml><?xml version="1.0" encoding="utf-8"?>
<a:theme xmlns:a="http://schemas.openxmlformats.org/drawingml/2006/main" name="Light House">
  <a:themeElements>
    <a:clrScheme name="Light House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Light Hou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ight House 1">
        <a:dk1>
          <a:srgbClr val="00458A"/>
        </a:dk1>
        <a:lt1>
          <a:srgbClr val="D7D6AE"/>
        </a:lt1>
        <a:dk2>
          <a:srgbClr val="000066"/>
        </a:dk2>
        <a:lt2>
          <a:srgbClr val="006666"/>
        </a:lt2>
        <a:accent1>
          <a:srgbClr val="007A77"/>
        </a:accent1>
        <a:accent2>
          <a:srgbClr val="005856"/>
        </a:accent2>
        <a:accent3>
          <a:srgbClr val="AAAAB8"/>
        </a:accent3>
        <a:accent4>
          <a:srgbClr val="B7B794"/>
        </a:accent4>
        <a:accent5>
          <a:srgbClr val="AABEBD"/>
        </a:accent5>
        <a:accent6>
          <a:srgbClr val="004F4D"/>
        </a:accent6>
        <a:hlink>
          <a:srgbClr val="A8A884"/>
        </a:hlink>
        <a:folHlink>
          <a:srgbClr val="867E5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ght House 2">
        <a:dk1>
          <a:srgbClr val="000066"/>
        </a:dk1>
        <a:lt1>
          <a:srgbClr val="FFFFFF"/>
        </a:lt1>
        <a:dk2>
          <a:srgbClr val="660066"/>
        </a:dk2>
        <a:lt2>
          <a:srgbClr val="FFFFCC"/>
        </a:lt2>
        <a:accent1>
          <a:srgbClr val="666699"/>
        </a:accent1>
        <a:accent2>
          <a:srgbClr val="000099"/>
        </a:accent2>
        <a:accent3>
          <a:srgbClr val="FFFFFF"/>
        </a:accent3>
        <a:accent4>
          <a:srgbClr val="000056"/>
        </a:accent4>
        <a:accent5>
          <a:srgbClr val="B8B8CA"/>
        </a:accent5>
        <a:accent6>
          <a:srgbClr val="00008A"/>
        </a:accent6>
        <a:hlink>
          <a:srgbClr val="006666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 House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37373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 House 4">
        <a:dk1>
          <a:srgbClr val="003300"/>
        </a:dk1>
        <a:lt1>
          <a:srgbClr val="DBD0B9"/>
        </a:lt1>
        <a:dk2>
          <a:srgbClr val="09472B"/>
        </a:dk2>
        <a:lt2>
          <a:srgbClr val="A38955"/>
        </a:lt2>
        <a:accent1>
          <a:srgbClr val="B8A378"/>
        </a:accent1>
        <a:accent2>
          <a:srgbClr val="8E774A"/>
        </a:accent2>
        <a:accent3>
          <a:srgbClr val="AAB1AC"/>
        </a:accent3>
        <a:accent4>
          <a:srgbClr val="BBB19E"/>
        </a:accent4>
        <a:accent5>
          <a:srgbClr val="D8CEBE"/>
        </a:accent5>
        <a:accent6>
          <a:srgbClr val="806B42"/>
        </a:accent6>
        <a:hlink>
          <a:srgbClr val="A7A743"/>
        </a:hlink>
        <a:folHlink>
          <a:srgbClr val="919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ght House 5">
        <a:dk1>
          <a:srgbClr val="5F5F5F"/>
        </a:dk1>
        <a:lt1>
          <a:srgbClr val="DDDDDD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808080"/>
        </a:accent2>
        <a:accent3>
          <a:srgbClr val="AAAAAA"/>
        </a:accent3>
        <a:accent4>
          <a:srgbClr val="BDBDBD"/>
        </a:accent4>
        <a:accent5>
          <a:srgbClr val="D5D5D5"/>
        </a:accent5>
        <a:accent6>
          <a:srgbClr val="737373"/>
        </a:accent6>
        <a:hlink>
          <a:srgbClr val="B2B2B2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19924</TotalTime>
  <Words>1111</Words>
  <Application>Microsoft Office PowerPoint</Application>
  <PresentationFormat>Widescreen</PresentationFormat>
  <Paragraphs>133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Courier New</vt:lpstr>
      <vt:lpstr>Times New Roman</vt:lpstr>
      <vt:lpstr>Light House</vt:lpstr>
      <vt:lpstr>Please mark yourself in attendance on Moodle!</vt:lpstr>
      <vt:lpstr>CSSE 304 Programming Language Concepts</vt:lpstr>
      <vt:lpstr>CSSE 304 Day 1</vt:lpstr>
      <vt:lpstr>Announcements</vt:lpstr>
      <vt:lpstr>Daily Course Announcements</vt:lpstr>
      <vt:lpstr>Scheme-athon begins!</vt:lpstr>
      <vt:lpstr>From today’s class notes</vt:lpstr>
      <vt:lpstr>Activity</vt:lpstr>
      <vt:lpstr>Overview of Scheme</vt:lpstr>
      <vt:lpstr>Overview of Scheme 1</vt:lpstr>
      <vt:lpstr>Overview of Scheme  2</vt:lpstr>
      <vt:lpstr>Overview of Scheme 3</vt:lpstr>
      <vt:lpstr>Overview of Scheme 4</vt:lpstr>
      <vt:lpstr>Scheme data types and constants</vt:lpstr>
      <vt:lpstr>Data types and constants 2</vt:lpstr>
      <vt:lpstr>Live demo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RHIT</dc:creator>
  <cp:lastModifiedBy>Hewner, Mike</cp:lastModifiedBy>
  <cp:revision>200</cp:revision>
  <cp:lastPrinted>2015-09-03T14:35:18Z</cp:lastPrinted>
  <dcterms:created xsi:type="dcterms:W3CDTF">2002-07-02T15:57:21Z</dcterms:created>
  <dcterms:modified xsi:type="dcterms:W3CDTF">2021-09-02T14:25:56Z</dcterms:modified>
</cp:coreProperties>
</file>