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313" r:id="rId2"/>
    <p:sldId id="466" r:id="rId3"/>
    <p:sldId id="388" r:id="rId4"/>
    <p:sldId id="444" r:id="rId5"/>
    <p:sldId id="296" r:id="rId6"/>
    <p:sldId id="409" r:id="rId7"/>
    <p:sldId id="271" r:id="rId8"/>
    <p:sldId id="297" r:id="rId9"/>
    <p:sldId id="411" r:id="rId10"/>
    <p:sldId id="412" r:id="rId11"/>
    <p:sldId id="413" r:id="rId12"/>
    <p:sldId id="414" r:id="rId13"/>
    <p:sldId id="415" r:id="rId14"/>
    <p:sldId id="416" r:id="rId15"/>
    <p:sldId id="417" r:id="rId16"/>
    <p:sldId id="418" r:id="rId17"/>
    <p:sldId id="419" r:id="rId18"/>
    <p:sldId id="445" r:id="rId19"/>
    <p:sldId id="396" r:id="rId20"/>
    <p:sldId id="397" r:id="rId21"/>
    <p:sldId id="398" r:id="rId22"/>
    <p:sldId id="399" r:id="rId23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FF3300"/>
    <a:srgbClr val="CC0066"/>
    <a:srgbClr val="008000"/>
    <a:srgbClr val="CC00CC"/>
    <a:srgbClr val="0033CC"/>
    <a:srgbClr val="00339A"/>
    <a:srgbClr val="003296"/>
    <a:srgbClr val="99CCF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29" autoAdjust="0"/>
    <p:restoredTop sz="94673" autoAdjust="0"/>
  </p:normalViewPr>
  <p:slideViewPr>
    <p:cSldViewPr>
      <p:cViewPr varScale="1">
        <p:scale>
          <a:sx n="88" d="100"/>
          <a:sy n="88" d="100"/>
        </p:scale>
        <p:origin x="96" y="4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3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068" y="4"/>
            <a:ext cx="3170905" cy="481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t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endParaRPr lang="en-US"/>
          </a:p>
        </p:txBody>
      </p:sp>
      <p:sp>
        <p:nvSpPr>
          <p:cNvPr id="962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defTabSz="965620">
              <a:defRPr sz="1200"/>
            </a:lvl1pPr>
          </a:lstStyle>
          <a:p>
            <a:endParaRPr lang="en-US"/>
          </a:p>
        </p:txBody>
      </p:sp>
      <p:sp>
        <p:nvSpPr>
          <p:cNvPr id="962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068" y="9119435"/>
            <a:ext cx="3170905" cy="479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42" tIns="48320" rIns="96642" bIns="48320" numCol="1" anchor="b" anchorCtr="0" compatLnSpc="1">
            <a:prstTxWarp prst="textNoShape">
              <a:avLst/>
            </a:prstTxWarp>
          </a:bodyPr>
          <a:lstStyle>
            <a:lvl1pPr algn="r" defTabSz="965620">
              <a:defRPr sz="1200"/>
            </a:lvl1pPr>
          </a:lstStyle>
          <a:p>
            <a:fld id="{31AA8F8C-9543-4846-B041-F5EC1DDF820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824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068" y="0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/>
          <a:lstStyle>
            <a:lvl1pPr algn="r">
              <a:defRPr sz="1200"/>
            </a:lvl1pPr>
          </a:lstStyle>
          <a:p>
            <a:fld id="{10D10769-02B4-4A39-A509-B85B96050F21}" type="datetimeFigureOut">
              <a:rPr lang="en-US" smtClean="0"/>
              <a:pPr/>
              <a:t>10/12/2023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66" tIns="46582" rIns="93166" bIns="4658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275" y="4559719"/>
            <a:ext cx="5852652" cy="4320966"/>
          </a:xfrm>
          <a:prstGeom prst="rect">
            <a:avLst/>
          </a:prstGeom>
        </p:spPr>
        <p:txBody>
          <a:bodyPr vert="horz" lIns="93166" tIns="46582" rIns="93166" bIns="4658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9119435"/>
            <a:ext cx="316967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068" y="9119435"/>
            <a:ext cx="3170905" cy="479634"/>
          </a:xfrm>
          <a:prstGeom prst="rect">
            <a:avLst/>
          </a:prstGeom>
        </p:spPr>
        <p:txBody>
          <a:bodyPr vert="horz" lIns="93166" tIns="46582" rIns="93166" bIns="46582" rtlCol="0" anchor="b"/>
          <a:lstStyle>
            <a:lvl1pPr algn="r">
              <a:defRPr sz="1200"/>
            </a:lvl1pPr>
          </a:lstStyle>
          <a:p>
            <a:fld id="{537B74A1-C2D6-4C45-BED2-ADE1E76F30B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178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389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 really don't like 0.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646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Disadvantage:  We have to re-create the closures every time we apply one of the </a:t>
            </a:r>
            <a:r>
              <a:rPr lang="en-US" dirty="0" err="1"/>
              <a:t>letrec</a:t>
            </a:r>
            <a:r>
              <a:rPr lang="en-US" dirty="0"/>
              <a:t>-bound 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5539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the translation to let with set! on the </a:t>
            </a:r>
            <a:r>
              <a:rPr lang="en-US" dirty="0" err="1"/>
              <a:t>boaard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7B74A1-C2D6-4C45-BED2-ADE1E76F30BC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327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/>
            </a:gs>
            <a:gs pos="100000">
              <a:srgbClr val="99CCFF"/>
            </a:gs>
          </a:gsLst>
          <a:path path="rect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381001"/>
            <a:ext cx="7772400" cy="944563"/>
          </a:xfrm>
        </p:spPr>
        <p:txBody>
          <a:bodyPr/>
          <a:lstStyle/>
          <a:p>
            <a:r>
              <a:rPr lang="en-US" dirty="0"/>
              <a:t>CSSE 304 Day 25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52600" y="1600200"/>
            <a:ext cx="8686800" cy="3733800"/>
          </a:xfrm>
        </p:spPr>
        <p:txBody>
          <a:bodyPr/>
          <a:lstStyle/>
          <a:p>
            <a:pPr algn="l"/>
            <a:r>
              <a:rPr lang="en-US" dirty="0"/>
              <a:t>CPS Pitfalls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Add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to the interpreted language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Disclaimer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0033CC"/>
                </a:solidFill>
              </a:rPr>
              <a:t>succeed</a:t>
            </a:r>
            <a:r>
              <a:rPr lang="en-US" dirty="0"/>
              <a:t> and </a:t>
            </a:r>
            <a:r>
              <a:rPr lang="en-US" b="1" dirty="0">
                <a:solidFill>
                  <a:srgbClr val="0033CC"/>
                </a:solidFill>
              </a:rPr>
              <a:t>fail</a:t>
            </a:r>
            <a:r>
              <a:rPr lang="en-US" dirty="0"/>
              <a:t> arguments 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/>
              <a:t> procedure</a:t>
            </a:r>
          </a:p>
          <a:p>
            <a:pPr lvl="1"/>
            <a:r>
              <a:rPr lang="en-US" dirty="0"/>
              <a:t>Add to the usability</a:t>
            </a:r>
          </a:p>
          <a:p>
            <a:pPr lvl="1"/>
            <a:r>
              <a:rPr lang="en-US" dirty="0"/>
              <a:t>but not to the initial understandability of the code when you see new environment approaches.</a:t>
            </a:r>
          </a:p>
          <a:p>
            <a:r>
              <a:rPr lang="en-US" dirty="0"/>
              <a:t>So I won't include them here.</a:t>
            </a:r>
          </a:p>
          <a:p>
            <a:r>
              <a:rPr lang="en-US" dirty="0"/>
              <a:t>Easy to add back in, once you understand each of these approaches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3791010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datatype for no-mutation approach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9144000" cy="49530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(define-datatype environment </a:t>
            </a:r>
            <a:r>
              <a:rPr lang="en-US" sz="2800" b="1" dirty="0" err="1">
                <a:latin typeface="Courier New" pitchFamily="49" charset="0"/>
              </a:rPr>
              <a:t>environment</a:t>
            </a:r>
            <a:r>
              <a:rPr lang="en-US" sz="2800" b="1" dirty="0">
                <a:latin typeface="Courier New" pitchFamily="49" charset="0"/>
              </a:rPr>
              <a:t>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0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[empty-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[extended-</a:t>
            </a:r>
            <a:r>
              <a:rPr lang="en-US" sz="2200" b="1" dirty="0" err="1">
                <a:latin typeface="Courier New" pitchFamily="49" charset="0"/>
              </a:rPr>
              <a:t>env</a:t>
            </a:r>
            <a:r>
              <a:rPr lang="en-US" sz="2200" b="1" dirty="0"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syms</a:t>
            </a:r>
            <a:r>
              <a:rPr lang="en-US" sz="2200" b="1" dirty="0">
                <a:latin typeface="Courier New" pitchFamily="49" charset="0"/>
              </a:rPr>
              <a:t>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</a:t>
            </a:r>
            <a:r>
              <a:rPr lang="en-US" sz="2200" b="1" dirty="0" err="1">
                <a:latin typeface="Courier New" pitchFamily="49" charset="0"/>
              </a:rPr>
              <a:t>vals</a:t>
            </a:r>
            <a:r>
              <a:rPr lang="en-US" sz="2200" b="1" dirty="0"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(env environment?)]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[recursively-extended-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(old-env environment?)]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2800" b="1" dirty="0">
              <a:latin typeface="Courier New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4843DF-ACA5-4A1B-B14F-FB67FBDD86BC}"/>
              </a:ext>
            </a:extLst>
          </p:cNvPr>
          <p:cNvSpPr txBox="1"/>
          <p:nvPr/>
        </p:nvSpPr>
        <p:spPr>
          <a:xfrm>
            <a:off x="7543800" y="2209801"/>
            <a:ext cx="25146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3300"/>
                </a:solidFill>
              </a:rPr>
              <a:t>We already had these two variants</a:t>
            </a:r>
          </a:p>
        </p:txBody>
      </p:sp>
    </p:spTree>
    <p:extLst>
      <p:ext uri="{BB962C8B-B14F-4D97-AF65-F5344CB8AC3E}">
        <p14:creationId xmlns:p14="http://schemas.microsoft.com/office/powerpoint/2010/main" val="3625755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extension without mutation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00200"/>
            <a:ext cx="8839200" cy="4953000"/>
          </a:xfrm>
        </p:spPr>
        <p:txBody>
          <a:bodyPr/>
          <a:lstStyle/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(define extend-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-recursively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(lambda (proc-names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(recursively-extended-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-record </a:t>
            </a:r>
          </a:p>
          <a:p>
            <a:pPr>
              <a:buFontTx/>
              <a:buNone/>
            </a:pPr>
            <a:r>
              <a:rPr lang="en-US" sz="2600" b="1" dirty="0">
                <a:latin typeface="Courier New" pitchFamily="49" charset="0"/>
              </a:rPr>
              <a:t>      proc-names </a:t>
            </a:r>
            <a:r>
              <a:rPr lang="en-US" sz="2600" b="1" dirty="0" err="1">
                <a:latin typeface="Courier New" pitchFamily="49" charset="0"/>
              </a:rPr>
              <a:t>idss</a:t>
            </a:r>
            <a:r>
              <a:rPr lang="en-US" sz="2600" b="1" dirty="0">
                <a:latin typeface="Courier New" pitchFamily="49" charset="0"/>
              </a:rPr>
              <a:t> </a:t>
            </a:r>
            <a:r>
              <a:rPr lang="en-US" sz="2600" b="1" dirty="0" err="1">
                <a:latin typeface="Courier New" pitchFamily="49" charset="0"/>
              </a:rPr>
              <a:t>bodiess</a:t>
            </a:r>
            <a:r>
              <a:rPr lang="en-US" sz="2600" b="1" dirty="0">
                <a:latin typeface="Courier New" pitchFamily="49" charset="0"/>
              </a:rPr>
              <a:t> old-</a:t>
            </a:r>
            <a:r>
              <a:rPr lang="en-US" sz="2600" b="1" dirty="0" err="1">
                <a:latin typeface="Courier New" pitchFamily="49" charset="0"/>
              </a:rPr>
              <a:t>env</a:t>
            </a:r>
            <a:r>
              <a:rPr lang="en-US" sz="2600" b="1" dirty="0">
                <a:latin typeface="Courier New" pitchFamily="49" charset="0"/>
              </a:rPr>
              <a:t>)))</a:t>
            </a:r>
          </a:p>
          <a:p>
            <a:pPr>
              <a:buFontTx/>
              <a:buNone/>
            </a:pPr>
            <a:endParaRPr lang="en-US" sz="2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8061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28600" y="457200"/>
            <a:ext cx="9906001" cy="66294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apply-</a:t>
            </a:r>
            <a:r>
              <a:rPr lang="en-US" sz="2000" b="1" dirty="0" err="1">
                <a:latin typeface="Courier New" pitchFamily="49" charset="0"/>
              </a:rPr>
              <a:t>env</a:t>
            </a:r>
            <a:endParaRPr lang="en-US" sz="20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(lambda (env sym)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(cases environment env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dirty="0">
                <a:latin typeface="Courier New" pitchFamily="49" charset="0"/>
              </a:rPr>
              <a:t>    </a:t>
            </a:r>
            <a:r>
              <a:rPr lang="en-US" sz="1800" b="1" dirty="0">
                <a:latin typeface="Courier New" pitchFamily="49" charset="0"/>
              </a:rPr>
              <a:t>[empty-env-record ()(apply-global-env sym)]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[extended-env-record (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(let ((pos (list-find-position sym </a:t>
            </a:r>
            <a:r>
              <a:rPr lang="en-US" sz="1800" b="1" dirty="0" err="1">
                <a:latin typeface="Courier New" pitchFamily="49" charset="0"/>
              </a:rPr>
              <a:t>syms</a:t>
            </a:r>
            <a:r>
              <a:rPr lang="en-US" sz="18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(list-ref </a:t>
            </a:r>
            <a:r>
              <a:rPr lang="en-US" sz="1800" b="1" dirty="0" err="1">
                <a:latin typeface="Courier New" pitchFamily="49" charset="0"/>
              </a:rPr>
              <a:t>vals</a:t>
            </a:r>
            <a:r>
              <a:rPr lang="en-US" sz="1800" b="1" dirty="0"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1800" b="1" dirty="0">
                <a:latin typeface="Courier New" pitchFamily="49" charset="0"/>
              </a:rPr>
              <a:t>             (apply-env env sym)))]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latin typeface="Courier New" pitchFamily="49" charset="0"/>
              </a:rPr>
              <a:t>   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[recursively-extended-env-record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old-env)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   (let ([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pos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(list-find-position sym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procnames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(if (number?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(closure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(list-ref </a:t>
            </a:r>
            <a:r>
              <a:rPr lang="en-US" sz="21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 pos)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	              env)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100" b="1" dirty="0">
                <a:solidFill>
                  <a:srgbClr val="0033CC"/>
                </a:solidFill>
                <a:latin typeface="Courier New" pitchFamily="49" charset="0"/>
              </a:rPr>
              <a:t>	         (apply-env old-env sym)))]</a:t>
            </a:r>
            <a:r>
              <a:rPr lang="en-US" sz="2100" b="1" dirty="0">
                <a:latin typeface="Courier New" pitchFamily="49" charset="0"/>
              </a:rPr>
              <a:t>)))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  <p:sp>
        <p:nvSpPr>
          <p:cNvPr id="68611" name="Text Box 3"/>
          <p:cNvSpPr txBox="1">
            <a:spLocks noChangeArrowheads="1"/>
          </p:cNvSpPr>
          <p:nvPr/>
        </p:nvSpPr>
        <p:spPr bwMode="auto">
          <a:xfrm>
            <a:off x="9067800" y="4191000"/>
            <a:ext cx="3124200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What is the disadvantage of this approach?</a:t>
            </a:r>
          </a:p>
          <a:p>
            <a:pPr algn="ctr">
              <a:spcBef>
                <a:spcPct val="50000"/>
              </a:spcBef>
            </a:pPr>
            <a:r>
              <a:rPr lang="en-US" sz="2400" dirty="0">
                <a:solidFill>
                  <a:srgbClr val="FF0000"/>
                </a:solidFill>
              </a:rPr>
              <a:t>Why not simply do it like </a:t>
            </a:r>
            <a:r>
              <a:rPr lang="en-US" sz="2400" dirty="0">
                <a:solidFill>
                  <a:srgbClr val="006600"/>
                </a:solidFill>
              </a:rPr>
              <a:t>let</a:t>
            </a:r>
            <a:r>
              <a:rPr lang="en-US" sz="2400" dirty="0">
                <a:solidFill>
                  <a:srgbClr val="FF0000"/>
                </a:solidFill>
              </a:rPr>
              <a:t> environments?</a:t>
            </a:r>
          </a:p>
        </p:txBody>
      </p:sp>
    </p:spTree>
    <p:extLst>
      <p:ext uri="{BB962C8B-B14F-4D97-AF65-F5344CB8AC3E}">
        <p14:creationId xmlns:p14="http://schemas.microsoft.com/office/powerpoint/2010/main" val="2303472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pic>
        <p:nvPicPr>
          <p:cNvPr id="69635" name="Picture 3" descr="ribcage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667000" y="2057400"/>
            <a:ext cx="7239000" cy="4949825"/>
          </a:xfrm>
          <a:noFill/>
          <a:ln/>
        </p:spPr>
      </p:pic>
    </p:spTree>
    <p:extLst>
      <p:ext uri="{BB962C8B-B14F-4D97-AF65-F5344CB8AC3E}">
        <p14:creationId xmlns:p14="http://schemas.microsoft.com/office/powerpoint/2010/main" val="392639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19825"/>
            <a:ext cx="7772400" cy="762000"/>
          </a:xfrm>
        </p:spPr>
        <p:txBody>
          <a:bodyPr/>
          <a:lstStyle/>
          <a:p>
            <a:r>
              <a:rPr lang="en-US" sz="3600" dirty="0"/>
              <a:t>Mutation solution: Uses the ribcage implementation of environments.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371600"/>
            <a:ext cx="8610600" cy="5334000"/>
          </a:xfrm>
        </p:spPr>
        <p:txBody>
          <a:bodyPr/>
          <a:lstStyle/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(define extend-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-recursively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(lambda (proc-names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(let ([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 (length proc-names)])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(let ([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(make-vector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(let ([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 (extended-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-record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proc-names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old-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)])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(for-each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(lambda (pos ids bodies)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(vector-set! </a:t>
            </a:r>
            <a:r>
              <a:rPr lang="en-US" sz="2000" b="1" dirty="0" err="1">
                <a:latin typeface="Courier New" pitchFamily="49" charset="0"/>
              </a:rPr>
              <a:t>vec</a:t>
            </a:r>
            <a:r>
              <a:rPr lang="en-US" sz="2000" b="1" dirty="0">
                <a:latin typeface="Courier New" pitchFamily="49" charset="0"/>
              </a:rPr>
              <a:t> 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                pos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               (closure ids bodies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  (iota </a:t>
            </a:r>
            <a:r>
              <a:rPr lang="en-US" sz="2000" b="1" dirty="0" err="1">
                <a:latin typeface="Courier New" pitchFamily="49" charset="0"/>
              </a:rPr>
              <a:t>len</a:t>
            </a:r>
            <a:r>
              <a:rPr lang="en-US" sz="2000" b="1" dirty="0">
                <a:latin typeface="Courier New" pitchFamily="49" charset="0"/>
              </a:rPr>
              <a:t>)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idss</a:t>
            </a:r>
            <a:r>
              <a:rPr lang="en-US" sz="2000" b="1" dirty="0">
                <a:latin typeface="Courier New" pitchFamily="49" charset="0"/>
              </a:rPr>
              <a:t> 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bodiess</a:t>
            </a:r>
            <a:r>
              <a:rPr lang="en-US" sz="2000" b="1" dirty="0">
                <a:latin typeface="Courier New" pitchFamily="49" charset="0"/>
              </a:rPr>
              <a:t>)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en-US" sz="2000" b="1" dirty="0">
                <a:latin typeface="Courier New" pitchFamily="49" charset="0"/>
              </a:rPr>
              <a:t>           </a:t>
            </a:r>
            <a:r>
              <a:rPr lang="en-US" sz="2000" b="1" dirty="0" err="1">
                <a:latin typeface="Courier New" pitchFamily="49" charset="0"/>
              </a:rPr>
              <a:t>env</a:t>
            </a:r>
            <a:r>
              <a:rPr lang="en-US" sz="2000" b="1" dirty="0">
                <a:latin typeface="Courier New" pitchFamily="49" charset="0"/>
              </a:rPr>
              <a:t>)))))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000" dirty="0">
              <a:latin typeface="Courier New" pitchFamily="49" charset="0"/>
            </a:endParaRPr>
          </a:p>
        </p:txBody>
      </p:sp>
      <p:sp>
        <p:nvSpPr>
          <p:cNvPr id="70660" name="Text Box 4"/>
          <p:cNvSpPr txBox="1">
            <a:spLocks noChangeArrowheads="1"/>
          </p:cNvSpPr>
          <p:nvPr/>
        </p:nvSpPr>
        <p:spPr bwMode="auto">
          <a:xfrm>
            <a:off x="5562600" y="5181600"/>
            <a:ext cx="4724400" cy="1600438"/>
          </a:xfrm>
          <a:prstGeom prst="rect">
            <a:avLst/>
          </a:prstGeom>
          <a:noFill/>
          <a:ln w="222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(iota 4) </a:t>
            </a:r>
            <a:r>
              <a:rPr lang="en-US" sz="28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 (0 1 2 3)</a:t>
            </a:r>
          </a:p>
          <a:p>
            <a:pPr>
              <a:spcBef>
                <a:spcPct val="50000"/>
              </a:spcBef>
            </a:pPr>
            <a:r>
              <a:rPr lang="en-US" sz="2800" b="1" dirty="0">
                <a:solidFill>
                  <a:srgbClr val="FF0000"/>
                </a:solidFill>
                <a:sym typeface="Wingdings" pitchFamily="2" charset="2"/>
              </a:rPr>
              <a:t>You can easily write the code…</a:t>
            </a:r>
            <a:endParaRPr lang="en-US" sz="28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19250" y="3438436"/>
            <a:ext cx="1600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33CC"/>
                </a:solidFill>
              </a:rPr>
              <a:t>This 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>
                <a:solidFill>
                  <a:srgbClr val="008000"/>
                </a:solidFill>
              </a:rPr>
              <a:t>has two bodies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67000" y="3124200"/>
            <a:ext cx="533400" cy="381000"/>
          </a:xfrm>
          <a:prstGeom prst="straightConnector1">
            <a:avLst/>
          </a:prstGeom>
          <a:ln w="31750">
            <a:solidFill>
              <a:srgbClr val="0033CC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895600" y="4229101"/>
            <a:ext cx="533400" cy="1752719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2857500" y="3657601"/>
            <a:ext cx="552450" cy="381001"/>
          </a:xfrm>
          <a:prstGeom prst="straightConnector1">
            <a:avLst/>
          </a:prstGeom>
          <a:ln w="31750">
            <a:solidFill>
              <a:srgbClr val="008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86800" y="1677650"/>
            <a:ext cx="3048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With this representation, we can use the original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extended-env-record</a:t>
            </a:r>
            <a:r>
              <a:rPr lang="en-US" sz="2000" b="1" dirty="0">
                <a:solidFill>
                  <a:srgbClr val="FF0000"/>
                </a:solidFill>
              </a:rPr>
              <a:t> and 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apply-env</a:t>
            </a:r>
            <a:r>
              <a:rPr lang="en-US" sz="2000" b="1" dirty="0">
                <a:solidFill>
                  <a:srgbClr val="FF0000"/>
                </a:solidFill>
              </a:rPr>
              <a:t>; it does not need the additional case for recursive environments</a:t>
            </a:r>
            <a:r>
              <a:rPr lang="en-US" sz="2200" b="1" dirty="0">
                <a:solidFill>
                  <a:srgbClr val="FF00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319637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682" name="Picture 2" descr="EoPLPage 9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28800" y="1752601"/>
            <a:ext cx="8686800" cy="472122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FA9D7-A870-4924-9465-D071563FE60A}"/>
              </a:ext>
            </a:extLst>
          </p:cNvPr>
          <p:cNvSpPr txBox="1"/>
          <p:nvPr/>
        </p:nvSpPr>
        <p:spPr>
          <a:xfrm>
            <a:off x="2286000" y="381001"/>
            <a:ext cx="746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 that  in this mutation approach, we do not need recursively-extended-env-records, and we do not have to change apply-env at all.</a:t>
            </a:r>
          </a:p>
        </p:txBody>
      </p:sp>
    </p:spTree>
    <p:extLst>
      <p:ext uri="{BB962C8B-B14F-4D97-AF65-F5344CB8AC3E}">
        <p14:creationId xmlns:p14="http://schemas.microsoft.com/office/powerpoint/2010/main" val="19268169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" y="152400"/>
            <a:ext cx="8153400" cy="762000"/>
          </a:xfrm>
        </p:spPr>
        <p:txBody>
          <a:bodyPr/>
          <a:lstStyle/>
          <a:p>
            <a:r>
              <a:rPr lang="en-US" sz="3600" dirty="0"/>
              <a:t>Another Mutation solution: Expand the source code using syntax-expand.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19200"/>
            <a:ext cx="6781800" cy="5334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(define odd?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(letrec ([o? (lambda (n)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n)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#f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(e? (- n 1))))]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[e? (lambda (m)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(if (zero? m)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#t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                 (o? (- m 1))))])</a:t>
            </a:r>
          </a:p>
          <a:p>
            <a:pPr>
              <a:lnSpc>
                <a:spcPct val="95000"/>
              </a:lnSpc>
              <a:spcBef>
                <a:spcPct val="0"/>
              </a:spcBef>
              <a:buFontTx/>
              <a:buNone/>
            </a:pPr>
            <a:r>
              <a:rPr lang="pt-BR" sz="2000" b="1" dirty="0">
                <a:latin typeface="Courier New" pitchFamily="49" charset="0"/>
              </a:rPr>
              <a:t>    o?))</a:t>
            </a:r>
          </a:p>
          <a:p>
            <a:pPr>
              <a:spcBef>
                <a:spcPct val="10000"/>
              </a:spcBef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72708" name="Text Box 4"/>
          <p:cNvSpPr txBox="1">
            <a:spLocks noChangeArrowheads="1"/>
          </p:cNvSpPr>
          <p:nvPr/>
        </p:nvSpPr>
        <p:spPr bwMode="auto">
          <a:xfrm>
            <a:off x="5562600" y="4953000"/>
            <a:ext cx="419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400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298938" y="4489102"/>
            <a:ext cx="610186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800" dirty="0">
                <a:solidFill>
                  <a:srgbClr val="FF0000"/>
                </a:solidFill>
              </a:rPr>
              <a:t>How can we expand this to an expression involving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en-US" sz="2800" dirty="0">
                <a:solidFill>
                  <a:srgbClr val="FF0000"/>
                </a:solidFill>
              </a:rPr>
              <a:t> and </a:t>
            </a:r>
            <a:r>
              <a:rPr lang="en-US" sz="28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set!</a:t>
            </a:r>
            <a:r>
              <a:rPr lang="en-US" sz="2800" dirty="0">
                <a:solidFill>
                  <a:srgbClr val="FF000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9689100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93893-5D09-4F07-928A-E7F8D3899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Onward to set! implementation.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5D0DE-FCAE-4DEE-9D39-828374FA6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may will not get here on Monday.</a:t>
            </a:r>
          </a:p>
        </p:txBody>
      </p:sp>
    </p:spTree>
    <p:extLst>
      <p:ext uri="{BB962C8B-B14F-4D97-AF65-F5344CB8AC3E}">
        <p14:creationId xmlns:p14="http://schemas.microsoft.com/office/powerpoint/2010/main" val="3658923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274638"/>
            <a:ext cx="8839200" cy="1143000"/>
          </a:xfrm>
        </p:spPr>
        <p:txBody>
          <a:bodyPr/>
          <a:lstStyle/>
          <a:p>
            <a:r>
              <a:rPr lang="en-US" sz="4000" dirty="0"/>
              <a:t>Binding </a:t>
            </a:r>
            <a:r>
              <a:rPr lang="en-US" sz="4000" i="1" dirty="0"/>
              <a:t>vs.</a:t>
            </a:r>
            <a:r>
              <a:rPr lang="en-US" sz="4000" dirty="0"/>
              <a:t> Assignment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binding creates a new name and associated value.  </a:t>
            </a:r>
          </a:p>
          <a:p>
            <a:pPr lvl="1"/>
            <a:r>
              <a:rPr lang="en-US" dirty="0"/>
              <a:t>In Scheme, accomplished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or application of a closure</a:t>
            </a:r>
          </a:p>
          <a:p>
            <a:r>
              <a:rPr lang="en-US" dirty="0"/>
              <a:t>An assignment changes the value of a variable an existing binding.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set!</a:t>
            </a:r>
            <a:r>
              <a:rPr lang="en-US" dirty="0"/>
              <a:t>, or top-level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define</a:t>
            </a:r>
            <a:r>
              <a:rPr lang="en-US" dirty="0"/>
              <a:t> of an already-defined variable.</a:t>
            </a:r>
          </a:p>
        </p:txBody>
      </p:sp>
    </p:spTree>
    <p:extLst>
      <p:ext uri="{BB962C8B-B14F-4D97-AF65-F5344CB8AC3E}">
        <p14:creationId xmlns:p14="http://schemas.microsoft.com/office/powerpoint/2010/main" val="2636889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4FEEA-81B1-6912-F6AC-2BD2CF1A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Please convert </a:t>
            </a:r>
            <a:r>
              <a:rPr lang="en-US" dirty="0" err="1"/>
              <a:t>slist-subst</a:t>
            </a:r>
            <a:r>
              <a:rPr lang="en-US" dirty="0"/>
              <a:t> in </a:t>
            </a:r>
            <a:r>
              <a:rPr lang="en-US" dirty="0" err="1"/>
              <a:t>sublists-cps.rkt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2CCF9-3BAF-8177-BAE7-5B4355DDD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have test cases to help you</a:t>
            </a:r>
          </a:p>
          <a:p>
            <a:r>
              <a:rPr lang="en-US" dirty="0"/>
              <a:t>Use your guide from the last class – ask me for help if you need</a:t>
            </a:r>
          </a:p>
          <a:p>
            <a:r>
              <a:rPr lang="en-US" dirty="0"/>
              <a:t>I will go over it when you’re done</a:t>
            </a:r>
          </a:p>
        </p:txBody>
      </p:sp>
    </p:spTree>
    <p:extLst>
      <p:ext uri="{BB962C8B-B14F-4D97-AF65-F5344CB8AC3E}">
        <p14:creationId xmlns:p14="http://schemas.microsoft.com/office/powerpoint/2010/main" val="22943989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Add set! to the interpreter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6400" y="1447800"/>
            <a:ext cx="8991600" cy="3581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 err="1">
                <a:solidFill>
                  <a:srgbClr val="0066FF"/>
                </a:solidFill>
              </a:rPr>
              <a:t>r-values</a:t>
            </a:r>
            <a:r>
              <a:rPr lang="en-US" dirty="0"/>
              <a:t> </a:t>
            </a:r>
            <a:r>
              <a:rPr lang="en-US" i="1" dirty="0"/>
              <a:t>vs</a:t>
            </a:r>
            <a:r>
              <a:rPr lang="en-US" dirty="0"/>
              <a:t> </a:t>
            </a:r>
            <a:r>
              <a:rPr lang="en-US" dirty="0">
                <a:solidFill>
                  <a:srgbClr val="0066FF"/>
                </a:solidFill>
              </a:rPr>
              <a:t>l-values</a:t>
            </a:r>
          </a:p>
          <a:p>
            <a:pPr lvl="1"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      x = x + 1;    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We need a way of changing the value of a bound variable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Why doesn't the current setup support this?</a:t>
            </a:r>
          </a:p>
          <a:p>
            <a:pPr>
              <a:lnSpc>
                <a:spcPct val="90000"/>
              </a:lnSpc>
              <a:spcBef>
                <a:spcPts val="1800"/>
              </a:spcBef>
            </a:pPr>
            <a:r>
              <a:rPr lang="en-US" dirty="0"/>
              <a:t>How can we fix this?</a:t>
            </a:r>
          </a:p>
        </p:txBody>
      </p:sp>
    </p:spTree>
    <p:extLst>
      <p:ext uri="{BB962C8B-B14F-4D97-AF65-F5344CB8AC3E}">
        <p14:creationId xmlns:p14="http://schemas.microsoft.com/office/powerpoint/2010/main" val="51841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</p:spPr>
        <p:txBody>
          <a:bodyPr/>
          <a:lstStyle/>
          <a:p>
            <a:r>
              <a:rPr lang="en-US" dirty="0"/>
              <a:t>Add </a:t>
            </a:r>
            <a:r>
              <a:rPr lang="en-US" dirty="0">
                <a:solidFill>
                  <a:srgbClr val="0033CC"/>
                </a:solidFill>
              </a:rPr>
              <a:t>set!</a:t>
            </a:r>
            <a:r>
              <a:rPr lang="en-US" dirty="0"/>
              <a:t> to the interpreter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762000"/>
            <a:ext cx="8915400" cy="5867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ADT approach: Add a new </a:t>
            </a:r>
            <a:r>
              <a:rPr lang="en-US" sz="2800" b="1" dirty="0">
                <a:solidFill>
                  <a:srgbClr val="0033CC"/>
                </a:solidFill>
              </a:rPr>
              <a:t>environment</a:t>
            </a:r>
            <a:r>
              <a:rPr lang="en-US" sz="2800" dirty="0"/>
              <a:t> observer: 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(apply-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-ref </a:t>
            </a:r>
            <a:r>
              <a:rPr lang="en-US" sz="2400" b="1" dirty="0" err="1">
                <a:solidFill>
                  <a:srgbClr val="0033CC"/>
                </a:solidFill>
              </a:rPr>
              <a:t>env</a:t>
            </a:r>
            <a:r>
              <a:rPr lang="en-US" sz="2400" b="1" dirty="0">
                <a:solidFill>
                  <a:srgbClr val="0033CC"/>
                </a:solidFill>
              </a:rPr>
              <a:t> </a:t>
            </a:r>
            <a:r>
              <a:rPr lang="en-US" sz="2400" b="1" dirty="0" err="1">
                <a:solidFill>
                  <a:srgbClr val="0033CC"/>
                </a:solidFill>
              </a:rPr>
              <a:t>var</a:t>
            </a:r>
            <a:r>
              <a:rPr lang="en-US" sz="2400" b="1" dirty="0">
                <a:solidFill>
                  <a:srgbClr val="0033CC"/>
                </a:solidFill>
              </a:rPr>
              <a:t>)</a:t>
            </a:r>
            <a:r>
              <a:rPr lang="en-US" sz="2400" b="1" dirty="0"/>
              <a:t> </a:t>
            </a:r>
            <a:r>
              <a:rPr lang="en-US" sz="2400" dirty="0"/>
              <a:t>returns a </a:t>
            </a:r>
            <a:r>
              <a:rPr lang="en-US" sz="2600" b="1" dirty="0">
                <a:solidFill>
                  <a:srgbClr val="FF0000"/>
                </a:solidFill>
              </a:rPr>
              <a:t>reference</a:t>
            </a:r>
            <a:r>
              <a:rPr lang="en-US" sz="2400" dirty="0"/>
              <a:t> to the variable in question.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</a:t>
            </a:r>
            <a:r>
              <a:rPr lang="en-US" sz="2400" b="1" dirty="0" err="1">
                <a:solidFill>
                  <a:srgbClr val="0033CC"/>
                </a:solidFill>
              </a:rPr>
              <a:t>deref</a:t>
            </a:r>
            <a:r>
              <a:rPr lang="en-US" sz="2400" b="1" dirty="0">
                <a:solidFill>
                  <a:srgbClr val="0033CC"/>
                </a:solidFill>
              </a:rPr>
              <a:t> ref)</a:t>
            </a:r>
            <a:r>
              <a:rPr lang="en-US" sz="2400" dirty="0"/>
              <a:t> gets the value stored in the location that is referenced by </a:t>
            </a:r>
            <a:r>
              <a:rPr lang="en-US" sz="2400" i="1" dirty="0"/>
              <a:t>ref</a:t>
            </a:r>
            <a:r>
              <a:rPr lang="en-US" sz="2400" dirty="0"/>
              <a:t>.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b="1" dirty="0">
                <a:solidFill>
                  <a:srgbClr val="0033CC"/>
                </a:solidFill>
              </a:rPr>
              <a:t>(set-ref! ref value)</a:t>
            </a:r>
            <a:r>
              <a:rPr lang="en-US" sz="2400" dirty="0"/>
              <a:t>  changes the value stored there</a:t>
            </a:r>
          </a:p>
          <a:p>
            <a:pPr lvl="1">
              <a:lnSpc>
                <a:spcPct val="90000"/>
              </a:lnSpc>
              <a:spcBef>
                <a:spcPts val="1200"/>
              </a:spcBef>
            </a:pPr>
            <a:r>
              <a:rPr lang="en-US" sz="2400" dirty="0"/>
              <a:t>If we have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i="1" dirty="0"/>
              <a:t>-ref</a:t>
            </a:r>
            <a:r>
              <a:rPr lang="en-US" sz="2400" dirty="0"/>
              <a:t>, then </a:t>
            </a:r>
            <a:r>
              <a:rPr lang="en-US" sz="2400" b="1" i="1" dirty="0"/>
              <a:t>apply-</a:t>
            </a:r>
            <a:r>
              <a:rPr lang="en-US" sz="2400" b="1" i="1" dirty="0" err="1"/>
              <a:t>env</a:t>
            </a:r>
            <a:r>
              <a:rPr lang="en-US" sz="2400" b="1" dirty="0"/>
              <a:t> </a:t>
            </a:r>
            <a:r>
              <a:rPr lang="en-US" sz="2400" dirty="0"/>
              <a:t>does not have to be a basic operation of the </a:t>
            </a:r>
            <a:r>
              <a:rPr lang="en-US" sz="2400" b="1" dirty="0">
                <a:solidFill>
                  <a:srgbClr val="0033CC"/>
                </a:solidFill>
              </a:rPr>
              <a:t>environment</a:t>
            </a:r>
            <a:r>
              <a:rPr lang="en-US" sz="2400" dirty="0"/>
              <a:t> datatype:</a:t>
            </a:r>
          </a:p>
          <a:p>
            <a:pPr>
              <a:lnSpc>
                <a:spcPct val="90000"/>
              </a:lnSpc>
            </a:pPr>
            <a:endParaRPr lang="en-US" sz="1200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sz="2800" b="1" dirty="0">
                <a:latin typeface="Courier New" pitchFamily="49" charset="0"/>
              </a:rPr>
              <a:t> 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(define apply-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(lambda (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      (deref (apply-env-ref env </a:t>
            </a:r>
            <a:r>
              <a:rPr lang="en-US" sz="26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600" b="1" dirty="0">
                <a:solidFill>
                  <a:srgbClr val="0033CC"/>
                </a:solidFill>
                <a:latin typeface="Courier New" pitchFamily="49" charset="0"/>
              </a:rPr>
              <a:t>))))</a:t>
            </a:r>
            <a:r>
              <a:rPr lang="en-US" sz="2600" b="1" dirty="0">
                <a:latin typeface="Courier New" pitchFamily="49" charset="0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sz="1200" dirty="0"/>
          </a:p>
          <a:p>
            <a:pPr marL="60325" indent="3175">
              <a:lnSpc>
                <a:spcPct val="80000"/>
              </a:lnSpc>
              <a:buNone/>
            </a:pPr>
            <a:r>
              <a:rPr lang="en-US" sz="2800" dirty="0"/>
              <a:t>but it may be more efficient to implement </a:t>
            </a:r>
            <a:r>
              <a:rPr lang="en-US" sz="2800" b="1" dirty="0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apply-</a:t>
            </a:r>
            <a:r>
              <a:rPr lang="en-US" sz="2800" b="1" dirty="0" err="1">
                <a:solidFill>
                  <a:srgbClr val="0033CC"/>
                </a:solidFill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2800" dirty="0"/>
              <a:t> directly (in a representation-dependent way)</a:t>
            </a:r>
            <a:r>
              <a:rPr lang="en-US" dirty="0"/>
              <a:t>.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069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set!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600201"/>
            <a:ext cx="8915400" cy="4525963"/>
          </a:xfrm>
        </p:spPr>
        <p:txBody>
          <a:bodyPr/>
          <a:lstStyle/>
          <a:p>
            <a:r>
              <a:rPr lang="en-US" dirty="0"/>
              <a:t>Once we have references, it is easy.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A new clause for </a:t>
            </a:r>
            <a:r>
              <a:rPr lang="en-US" dirty="0" err="1"/>
              <a:t>eval</a:t>
            </a:r>
            <a:r>
              <a:rPr lang="en-US" dirty="0"/>
              <a:t>-exp's cases:</a:t>
            </a:r>
          </a:p>
          <a:p>
            <a:pPr>
              <a:buFontTx/>
              <a:buNone/>
            </a:pPr>
            <a:r>
              <a:rPr lang="en-US" dirty="0"/>
              <a:t>     </a:t>
            </a:r>
            <a:r>
              <a:rPr lang="en-US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[set!-exp (id exp)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(set-ref!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(apply-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-ref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id)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      (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-exp exp 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FontTx/>
              <a:buNone/>
            </a:pPr>
            <a:endParaRPr lang="en-US" b="1" dirty="0">
              <a:latin typeface="Times New Roman" pitchFamily="18" charset="0"/>
            </a:endParaRPr>
          </a:p>
          <a:p>
            <a:pPr marL="107950" indent="3175" algn="ctr">
              <a:buNone/>
            </a:pPr>
            <a:r>
              <a:rPr lang="en-US" b="1" dirty="0">
                <a:latin typeface="Times New Roman" pitchFamily="18" charset="0"/>
              </a:rPr>
              <a:t>All that is left to do is to implement references!</a:t>
            </a:r>
            <a:br>
              <a:rPr lang="en-US" b="1" dirty="0">
                <a:latin typeface="Times New Roman" pitchFamily="18" charset="0"/>
              </a:rPr>
            </a:br>
            <a:r>
              <a:rPr lang="en-US" b="1" dirty="0">
                <a:latin typeface="Times New Roman" pitchFamily="18" charset="0"/>
              </a:rPr>
              <a:t>(we'll look at multiple approaches)</a:t>
            </a:r>
          </a:p>
        </p:txBody>
      </p:sp>
    </p:spTree>
    <p:extLst>
      <p:ext uri="{BB962C8B-B14F-4D97-AF65-F5344CB8AC3E}">
        <p14:creationId xmlns:p14="http://schemas.microsoft.com/office/powerpoint/2010/main" val="48555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43000"/>
          </a:xfrm>
        </p:spPr>
        <p:txBody>
          <a:bodyPr/>
          <a:lstStyle/>
          <a:p>
            <a:r>
              <a:rPr lang="en-US" dirty="0"/>
              <a:t>CPS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62001"/>
            <a:ext cx="10591800" cy="4525963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The goal is to make all substantial procedure calls tail calls</a:t>
            </a:r>
          </a:p>
          <a:p>
            <a:pPr lvl="1">
              <a:spcAft>
                <a:spcPts val="1200"/>
              </a:spcAft>
            </a:pPr>
            <a:r>
              <a:rPr lang="en-US" sz="2400" dirty="0"/>
              <a:t>A “substantial” procedure for the exercises is one that we’ve asked you to convert to CPS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Look for and remove non-tail substantial procedure calls everywhere – in the original procedure, in apply-k, in helper procedures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You should never create an (</a:t>
            </a:r>
            <a:r>
              <a:rPr lang="en-US" sz="2400" dirty="0" err="1"/>
              <a:t>init</a:t>
            </a:r>
            <a:r>
              <a:rPr lang="en-US" sz="2400" dirty="0"/>
              <a:t>-k) continuation yourself, except in test cases and manual testing.  Wanting to do this is an indication you’re trying to call a cps procedure in a non-tail position.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49549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68350-F583-4444-9B81-C7AEDC8D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457199"/>
          </a:xfrm>
        </p:spPr>
        <p:txBody>
          <a:bodyPr/>
          <a:lstStyle/>
          <a:p>
            <a:r>
              <a:rPr lang="en-US" dirty="0"/>
              <a:t>iota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5B614-266A-4570-8BE9-C92B94C20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609601"/>
            <a:ext cx="10972800" cy="4525963"/>
          </a:xfrm>
        </p:spPr>
        <p:txBody>
          <a:bodyPr/>
          <a:lstStyle/>
          <a:p>
            <a:r>
              <a:rPr lang="en-US" sz="2400" dirty="0"/>
              <a:t>From CSUG: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From Wikipedia: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practice later: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iota</a:t>
            </a:r>
            <a:r>
              <a:rPr lang="en-US" dirty="0"/>
              <a:t> to write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en-US" dirty="0"/>
              <a:t>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(range 5 9) </a:t>
            </a:r>
            <a:r>
              <a:rPr lang="en-US" dirty="0">
                <a:sym typeface="Wingdings" panose="05000000000000000000" pitchFamily="2" charset="2"/>
              </a:rPr>
              <a:t>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(5 6 7 8 9)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E03344-F256-4D5A-B1B2-5BA53B3A5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143001"/>
            <a:ext cx="6172200" cy="21472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02716B-4D81-49E3-9F17-5B813C087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3810000"/>
            <a:ext cx="8341946" cy="1712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045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228600"/>
            <a:ext cx="9144000" cy="533400"/>
          </a:xfrm>
        </p:spPr>
        <p:txBody>
          <a:bodyPr/>
          <a:lstStyle/>
          <a:p>
            <a:r>
              <a:rPr lang="en-US" sz="3200" dirty="0"/>
              <a:t>Add </a:t>
            </a:r>
            <a:r>
              <a:rPr lang="en-US" sz="3200" dirty="0">
                <a:latin typeface="Courier New" pitchFamily="49" charset="0"/>
              </a:rPr>
              <a:t>letrec</a:t>
            </a:r>
            <a:r>
              <a:rPr lang="en-US" sz="3200" dirty="0"/>
              <a:t> to the interpreted language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066800"/>
            <a:ext cx="9144000" cy="5410200"/>
          </a:xfrm>
        </p:spPr>
        <p:txBody>
          <a:bodyPr/>
          <a:lstStyle/>
          <a:p>
            <a:r>
              <a:rPr lang="en-US" sz="2400" dirty="0"/>
              <a:t>Limited version of </a:t>
            </a:r>
            <a:r>
              <a:rPr lang="en-US" sz="2400" b="1" dirty="0">
                <a:latin typeface="Courier New" pitchFamily="49" charset="0"/>
              </a:rPr>
              <a:t>letrec</a:t>
            </a:r>
          </a:p>
          <a:p>
            <a:pPr lvl="1"/>
            <a:r>
              <a:rPr lang="en-US" sz="2400" dirty="0"/>
              <a:t>One that’s like the way </a:t>
            </a:r>
            <a:r>
              <a:rPr lang="en-US" sz="2400" b="1" dirty="0">
                <a:latin typeface="Courier New" pitchFamily="49" charset="0"/>
              </a:rPr>
              <a:t>letrec</a:t>
            </a:r>
            <a:r>
              <a:rPr lang="en-US" sz="2400" dirty="0"/>
              <a:t> SHOULD always be used.</a:t>
            </a:r>
          </a:p>
          <a:p>
            <a:pPr lvl="1"/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(letrec ([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var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&lt;lambda-exp&gt;] ... ) </a:t>
            </a:r>
            <a:b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body body2 ... )</a:t>
            </a:r>
            <a:br>
              <a:rPr lang="en-US" sz="2400" b="1" dirty="0">
                <a:solidFill>
                  <a:srgbClr val="0066FF"/>
                </a:solidFill>
                <a:latin typeface="Courier New" pitchFamily="49" charset="0"/>
              </a:rPr>
            </a:br>
            <a:endParaRPr lang="en-US" sz="2100" b="1" dirty="0">
              <a:solidFill>
                <a:srgbClr val="FF3300"/>
              </a:solidFill>
              <a:latin typeface="Courier New" pitchFamily="49" charset="0"/>
            </a:endParaRPr>
          </a:p>
          <a:p>
            <a:pPr lvl="1"/>
            <a:r>
              <a:rPr lang="en-US" sz="2400" dirty="0"/>
              <a:t>could be parsed into </a:t>
            </a:r>
            <a:br>
              <a:rPr lang="en-US" sz="2400" dirty="0"/>
            </a:b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[letrec-exp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(proc-names (list-of symbol?))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symbol?)))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(list-of (list-of expression?)))</a:t>
            </a:r>
          </a:p>
          <a:p>
            <a:pPr lvl="1"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(letrec-bodies (list-of expression?)]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FB37DD-BD98-4268-9A8B-E032559B4989}"/>
              </a:ext>
            </a:extLst>
          </p:cNvPr>
          <p:cNvSpPr txBox="1"/>
          <p:nvPr/>
        </p:nvSpPr>
        <p:spPr>
          <a:xfrm>
            <a:off x="4343400" y="5791201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acceptable.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894729"/>
            <a:ext cx="5791200" cy="2601071"/>
          </a:xfrm>
          <a:ln w="19050"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(define odd?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(letrec ([odd? (lambda (n)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n)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#f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(even? (- n 1))))]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[even? (lambda (m)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(if (zero? m)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#t 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                  (odd? (- m 1))))])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spcBef>
                <a:spcPts val="0"/>
              </a:spcBef>
              <a:buNone/>
            </a:pPr>
            <a:r>
              <a:rPr lang="en-US" sz="1700" b="1" dirty="0">
                <a:solidFill>
                  <a:srgbClr val="0000CC"/>
                </a:solidFill>
                <a:latin typeface="Courier New" pitchFamily="49" charset="0"/>
              </a:rPr>
              <a:t>       (odd? x))))</a:t>
            </a:r>
            <a:r>
              <a:rPr lang="en-US" sz="1700" b="1" dirty="0">
                <a:solidFill>
                  <a:srgbClr val="00FF00"/>
                </a:solidFill>
                <a:latin typeface="Courier New" pitchFamily="49" charset="0"/>
              </a:rPr>
              <a:t> </a:t>
            </a:r>
            <a:endParaRPr lang="en-US" sz="1700" dirty="0"/>
          </a:p>
        </p:txBody>
      </p:sp>
      <p:sp>
        <p:nvSpPr>
          <p:cNvPr id="4" name="TextBox 3"/>
          <p:cNvSpPr txBox="1"/>
          <p:nvPr/>
        </p:nvSpPr>
        <p:spPr>
          <a:xfrm>
            <a:off x="5867400" y="127000"/>
            <a:ext cx="6248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[letrec-exp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(proc-names (list-of symbol?))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idss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symbol?)))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bodiess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(list-of (list-of expression?)))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</a:rPr>
              <a:t>   (letrec-bodies (list-of expression?))]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619500" y="4699675"/>
            <a:ext cx="9372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(letrec-exp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(odd? even?)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((n) (m))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(((if-exp 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zero?)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n)) …))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 ((if-exp (app-exp (var-exp zero?) (var-exp m)) …)))</a:t>
            </a:r>
          </a:p>
          <a:p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   ((lambda-exp (x) ((app-exp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odd?) 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</a:rPr>
              <a:t>var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</a:rPr>
              <a:t>-exp x))))))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0" y="152400"/>
            <a:ext cx="274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Example of a parsed letrec expression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7400" y="4576135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Parsed from of the blue code: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0F048-E652-4C24-9994-E60450BD5D08}"/>
              </a:ext>
            </a:extLst>
          </p:cNvPr>
          <p:cNvSpPr txBox="1"/>
          <p:nvPr/>
        </p:nvSpPr>
        <p:spPr>
          <a:xfrm>
            <a:off x="152400" y="2014478"/>
            <a:ext cx="1143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300"/>
                </a:solidFill>
              </a:rPr>
              <a:t>This is one possible way of parsing it.  0thers are also </a:t>
            </a:r>
            <a:r>
              <a:rPr lang="en-US" b="1" dirty="0" err="1">
                <a:solidFill>
                  <a:srgbClr val="FF3300"/>
                </a:solidFill>
              </a:rPr>
              <a:t>accepta-ble</a:t>
            </a:r>
            <a:r>
              <a:rPr lang="en-US" b="1" dirty="0">
                <a:solidFill>
                  <a:srgbClr val="FF330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9720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838200"/>
          </a:xfrm>
        </p:spPr>
        <p:txBody>
          <a:bodyPr/>
          <a:lstStyle/>
          <a:p>
            <a:r>
              <a:rPr lang="en-US" dirty="0"/>
              <a:t>letrec  Evaluation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838200"/>
            <a:ext cx="11963400" cy="5105400"/>
          </a:xfrm>
        </p:spPr>
        <p:txBody>
          <a:bodyPr/>
          <a:lstStyle/>
          <a:p>
            <a:pPr>
              <a:spcBef>
                <a:spcPts val="2000"/>
              </a:spcBef>
            </a:pPr>
            <a:r>
              <a:rPr lang="en-US" dirty="0"/>
              <a:t>Closures are created and added to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</a:t>
            </a:r>
          </a:p>
          <a:p>
            <a:pPr>
              <a:spcBef>
                <a:spcPts val="2000"/>
              </a:spcBef>
            </a:pPr>
            <a:r>
              <a:rPr lang="en-US" dirty="0"/>
              <a:t>bodies of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are evaluated in order</a:t>
            </a:r>
          </a:p>
          <a:p>
            <a:pPr>
              <a:spcBef>
                <a:spcPts val="2000"/>
              </a:spcBef>
            </a:pPr>
            <a:r>
              <a:rPr lang="en-US" dirty="0"/>
              <a:t>When one of the letrec closures is applied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new environment must extend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 environment </a:t>
            </a:r>
          </a:p>
          <a:p>
            <a:pPr>
              <a:spcBef>
                <a:spcPts val="2000"/>
              </a:spcBef>
            </a:pPr>
            <a:r>
              <a:rPr lang="en-US" dirty="0"/>
              <a:t>If it were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</a:t>
            </a:r>
            <a:r>
              <a:rPr lang="en-US" dirty="0"/>
              <a:t> instead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letrec</a:t>
            </a:r>
            <a:r>
              <a:rPr lang="en-US" dirty="0"/>
              <a:t>, </a:t>
            </a:r>
          </a:p>
          <a:p>
            <a:pPr lvl="1">
              <a:spcBef>
                <a:spcPts val="2000"/>
              </a:spcBef>
            </a:pPr>
            <a:r>
              <a:rPr lang="en-US" dirty="0"/>
              <a:t>the new environment would extend the enclosing environment instead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4638"/>
            <a:ext cx="8229600" cy="715962"/>
          </a:xfrm>
        </p:spPr>
        <p:txBody>
          <a:bodyPr/>
          <a:lstStyle/>
          <a:p>
            <a:r>
              <a:rPr lang="en-US" sz="4000" dirty="0"/>
              <a:t>How to evaluate letrec?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12039600" cy="5791200"/>
          </a:xfrm>
        </p:spPr>
        <p:txBody>
          <a:bodyPr/>
          <a:lstStyle/>
          <a:p>
            <a:pPr>
              <a:spcBef>
                <a:spcPct val="0"/>
              </a:spcBef>
              <a:buFontTx/>
              <a:buNone/>
            </a:pPr>
            <a:r>
              <a:rPr lang="en-US" sz="2800" dirty="0">
                <a:solidFill>
                  <a:srgbClr val="0033CC"/>
                </a:solidFill>
                <a:latin typeface="Courier New" pitchFamily="49" charset="0"/>
              </a:rPr>
              <a:t>(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define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eval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-exp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(lambda (exp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(cases expression exp </a:t>
            </a:r>
          </a:p>
          <a:p>
            <a:pPr>
              <a:spcBef>
                <a:spcPct val="0"/>
              </a:spcBef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sz="1000" b="1" dirty="0">
              <a:solidFill>
                <a:srgbClr val="0033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[letrec-exp (proc-names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letrec-bodies)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     (eval-bodies letrec-bodies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		    (extend-env-recursively </a:t>
            </a:r>
          </a:p>
          <a:p>
            <a:pPr>
              <a:buFontTx/>
              <a:buNone/>
            </a:pP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          proc-names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idss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bodiess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 </a:t>
            </a:r>
            <a:r>
              <a:rPr lang="en-US" sz="2400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sz="2400" b="1" dirty="0">
                <a:solidFill>
                  <a:srgbClr val="0033CC"/>
                </a:solidFill>
                <a:latin typeface="Courier New" pitchFamily="49" charset="0"/>
              </a:rPr>
              <a:t>))]</a:t>
            </a:r>
          </a:p>
          <a:p>
            <a:pPr>
              <a:buNone/>
            </a:pPr>
            <a:r>
              <a:rPr lang="en-US" sz="24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    . . .</a:t>
            </a:r>
          </a:p>
          <a:p>
            <a:pPr>
              <a:buFontTx/>
              <a:buNone/>
            </a:pPr>
            <a:br>
              <a:rPr lang="en-US" sz="2400" b="1" dirty="0">
                <a:latin typeface="Courier New" pitchFamily="49" charset="0"/>
              </a:rPr>
            </a:br>
            <a:endParaRPr lang="en-US" sz="2400" b="1" dirty="0">
              <a:latin typeface="Courier New" pitchFamily="49" charset="0"/>
            </a:endParaRPr>
          </a:p>
          <a:p>
            <a:pPr>
              <a:buFontTx/>
              <a:buNone/>
            </a:pPr>
            <a:r>
              <a:rPr lang="en-US" b="1" dirty="0"/>
              <a:t>   So the question becomes: how do we </a:t>
            </a:r>
            <a:r>
              <a:rPr lang="en-US" b="1" dirty="0">
                <a:latin typeface="Times New Roman" pitchFamily="18" charset="0"/>
              </a:rPr>
              <a:t>implement</a:t>
            </a:r>
            <a:r>
              <a:rPr lang="en-US" b="1" dirty="0">
                <a:latin typeface="Courier New" pitchFamily="49" charset="0"/>
              </a:rPr>
              <a:t> </a:t>
            </a:r>
            <a:br>
              <a:rPr lang="en-US" b="1" dirty="0">
                <a:latin typeface="Courier New" pitchFamily="49" charset="0"/>
              </a:rPr>
            </a:br>
            <a:r>
              <a:rPr lang="en-US" b="1" dirty="0">
                <a:latin typeface="Courier New" pitchFamily="49" charset="0"/>
              </a:rPr>
              <a:t>  </a:t>
            </a:r>
            <a:r>
              <a:rPr lang="en-US" b="1" dirty="0">
                <a:solidFill>
                  <a:srgbClr val="00339A"/>
                </a:solidFill>
                <a:latin typeface="Courier New" pitchFamily="49" charset="0"/>
              </a:rPr>
              <a:t>extend-env-recursively</a:t>
            </a:r>
            <a:r>
              <a:rPr lang="en-US" b="1" dirty="0">
                <a:solidFill>
                  <a:srgbClr val="00339A"/>
                </a:solidFill>
              </a:rPr>
              <a:t>?</a:t>
            </a:r>
          </a:p>
          <a:p>
            <a:pPr>
              <a:buFontTx/>
              <a:buNone/>
            </a:pP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229600" y="3454400"/>
            <a:ext cx="3429000" cy="1938992"/>
          </a:xfrm>
          <a:prstGeom prst="rect">
            <a:avLst/>
          </a:prstGeom>
          <a:noFill/>
          <a:ln w="2222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3300"/>
                </a:solidFill>
              </a:rPr>
              <a:t>We saw when we drew</a:t>
            </a:r>
          </a:p>
          <a:p>
            <a:r>
              <a:rPr lang="en-US" sz="2400" dirty="0">
                <a:solidFill>
                  <a:srgbClr val="FF3300"/>
                </a:solidFill>
              </a:rPr>
              <a:t>environment and closure diagrams that we need a  recursive </a:t>
            </a:r>
            <a:r>
              <a:rPr lang="en-US" sz="2400">
                <a:solidFill>
                  <a:srgbClr val="FF3300"/>
                </a:solidFill>
              </a:rPr>
              <a:t>environment here</a:t>
            </a:r>
            <a:endParaRPr lang="en-US" sz="2400" dirty="0">
              <a:solidFill>
                <a:srgbClr val="FF33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Extend-env-recursively: </a:t>
            </a:r>
            <a:br>
              <a:rPr lang="en-US" sz="4000" dirty="0"/>
            </a:br>
            <a:r>
              <a:rPr lang="en-US" sz="4000" dirty="0"/>
              <a:t>Three possible approaches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52600"/>
            <a:ext cx="10287000" cy="51816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0. Implement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extend-env-recursively</a:t>
            </a:r>
            <a:r>
              <a:rPr lang="en-US" dirty="0"/>
              <a:t> in terms of Scheme's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letrec</a:t>
            </a:r>
            <a:r>
              <a:rPr lang="en-US" dirty="0"/>
              <a:t>.  </a:t>
            </a:r>
            <a:r>
              <a:rPr lang="en-US" b="1" dirty="0">
                <a:solidFill>
                  <a:srgbClr val="CC00CC"/>
                </a:solidFill>
              </a:rPr>
              <a:t>Nope!</a:t>
            </a:r>
          </a:p>
          <a:p>
            <a:pPr lvl="2">
              <a:lnSpc>
                <a:spcPct val="90000"/>
              </a:lnSpc>
              <a:buFontTx/>
              <a:buNone/>
            </a:pPr>
            <a:endParaRPr lang="en-US" dirty="0"/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1. </a:t>
            </a:r>
            <a:r>
              <a:rPr lang="en-US" b="1" dirty="0"/>
              <a:t>No mutation:</a:t>
            </a:r>
            <a:r>
              <a:rPr lang="en-US" dirty="0"/>
              <a:t> A new kind of environment extension: </a:t>
            </a:r>
            <a:br>
              <a:rPr lang="en-US" dirty="0"/>
            </a:b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recursively-extended-</a:t>
            </a:r>
            <a:r>
              <a:rPr lang="en-US" b="1" dirty="0" err="1">
                <a:solidFill>
                  <a:srgbClr val="0033CC"/>
                </a:solidFill>
                <a:latin typeface="Courier New" pitchFamily="49" charset="0"/>
              </a:rPr>
              <a:t>env</a:t>
            </a:r>
            <a:r>
              <a:rPr lang="en-US" b="1" dirty="0">
                <a:solidFill>
                  <a:srgbClr val="0033CC"/>
                </a:solidFill>
                <a:latin typeface="Courier New" pitchFamily="49" charset="0"/>
              </a:rPr>
              <a:t>-record</a:t>
            </a:r>
            <a:br>
              <a:rPr lang="en-US" b="1" dirty="0">
                <a:solidFill>
                  <a:srgbClr val="0033CC"/>
                </a:solidFill>
                <a:latin typeface="Courier New" pitchFamily="49" charset="0"/>
              </a:rPr>
            </a:br>
            <a:endParaRPr lang="en-US" sz="1400" b="1" dirty="0">
              <a:solidFill>
                <a:srgbClr val="0033CC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en-US" dirty="0"/>
              <a:t>2. </a:t>
            </a:r>
            <a:r>
              <a:rPr lang="en-US" b="1" dirty="0"/>
              <a:t>Mutation:</a:t>
            </a:r>
            <a:r>
              <a:rPr lang="en-US" dirty="0"/>
              <a:t>  A normal extended environment, then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set-car!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vector-set! </a:t>
            </a:r>
            <a:r>
              <a:rPr lang="en-US" dirty="0"/>
              <a:t>to implement the circularity.</a:t>
            </a:r>
          </a:p>
        </p:txBody>
      </p:sp>
    </p:spTree>
    <p:extLst>
      <p:ext uri="{BB962C8B-B14F-4D97-AF65-F5344CB8AC3E}">
        <p14:creationId xmlns:p14="http://schemas.microsoft.com/office/powerpoint/2010/main" val="917560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10331</TotalTime>
  <Words>1525</Words>
  <Application>Microsoft Office PowerPoint</Application>
  <PresentationFormat>Widescreen</PresentationFormat>
  <Paragraphs>198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Courier New</vt:lpstr>
      <vt:lpstr>Times New Roman</vt:lpstr>
      <vt:lpstr>Default Design</vt:lpstr>
      <vt:lpstr>CSSE 304 Day 25</vt:lpstr>
      <vt:lpstr>Please convert slist-subst in sublists-cps.rkt</vt:lpstr>
      <vt:lpstr>CPS tips</vt:lpstr>
      <vt:lpstr>iota</vt:lpstr>
      <vt:lpstr>Add letrec to the interpreted language</vt:lpstr>
      <vt:lpstr>PowerPoint Presentation</vt:lpstr>
      <vt:lpstr>letrec  Evaluation</vt:lpstr>
      <vt:lpstr>How to evaluate letrec?</vt:lpstr>
      <vt:lpstr>Extend-env-recursively:  Three possible approaches </vt:lpstr>
      <vt:lpstr>Disclaimer</vt:lpstr>
      <vt:lpstr>datatype for no-mutation approach</vt:lpstr>
      <vt:lpstr>Recursive extension without mutation</vt:lpstr>
      <vt:lpstr>PowerPoint Presentation</vt:lpstr>
      <vt:lpstr>Mutation solution: Uses the ribcage implementation of environments.</vt:lpstr>
      <vt:lpstr>Mutation solution: Uses the ribcage implementation of environments.</vt:lpstr>
      <vt:lpstr>PowerPoint Presentation</vt:lpstr>
      <vt:lpstr>Another Mutation solution: Expand the source code using syntax-expand.</vt:lpstr>
      <vt:lpstr>Onward to set! implementation.</vt:lpstr>
      <vt:lpstr>Binding vs. Assignment </vt:lpstr>
      <vt:lpstr>Add set! to the interpreter</vt:lpstr>
      <vt:lpstr>Add set! to the interpreter</vt:lpstr>
      <vt:lpstr>Implementing set!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Claude Anderson</dc:creator>
  <cp:lastModifiedBy>Hewner, Mike</cp:lastModifiedBy>
  <cp:revision>170</cp:revision>
  <cp:lastPrinted>2020-01-27T14:45:44Z</cp:lastPrinted>
  <dcterms:created xsi:type="dcterms:W3CDTF">2003-10-20T17:10:23Z</dcterms:created>
  <dcterms:modified xsi:type="dcterms:W3CDTF">2023-10-12T17:43:04Z</dcterms:modified>
</cp:coreProperties>
</file>