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0"/>
  </p:notesMasterIdLst>
  <p:handoutMasterIdLst>
    <p:handoutMasterId r:id="rId11"/>
  </p:handoutMasterIdLst>
  <p:sldIdLst>
    <p:sldId id="257" r:id="rId2"/>
    <p:sldId id="363" r:id="rId3"/>
    <p:sldId id="347" r:id="rId4"/>
    <p:sldId id="359" r:id="rId5"/>
    <p:sldId id="361" r:id="rId6"/>
    <p:sldId id="360" r:id="rId7"/>
    <p:sldId id="362" r:id="rId8"/>
    <p:sldId id="349" r:id="rId9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  <a:srgbClr val="D5B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863DB-60B5-45E5-9DD8-56D26E4D69B6}" v="1" dt="2021-09-17T13:51:3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67" autoAdjust="0"/>
    <p:restoredTop sz="84334" autoAdjust="0"/>
  </p:normalViewPr>
  <p:slideViewPr>
    <p:cSldViewPr>
      <p:cViewPr varScale="1">
        <p:scale>
          <a:sx n="55" d="100"/>
          <a:sy n="55" d="100"/>
        </p:scale>
        <p:origin x="234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553863DB-60B5-45E5-9DD8-56D26E4D69B6}"/>
    <pc:docChg chg="custSel addSld delSld modSld">
      <pc:chgData name="Hewner, Mike" userId="7f3f83dd-6dfb-4127-a87f-c1714bd4fac9" providerId="ADAL" clId="{553863DB-60B5-45E5-9DD8-56D26E4D69B6}" dt="2021-09-17T17:53:27.415" v="1031" actId="20577"/>
      <pc:docMkLst>
        <pc:docMk/>
      </pc:docMkLst>
      <pc:sldChg chg="del">
        <pc:chgData name="Hewner, Mike" userId="7f3f83dd-6dfb-4127-a87f-c1714bd4fac9" providerId="ADAL" clId="{553863DB-60B5-45E5-9DD8-56D26E4D69B6}" dt="2021-09-17T13:51:02.481" v="0" actId="47"/>
        <pc:sldMkLst>
          <pc:docMk/>
          <pc:sldMk cId="0" sldId="358"/>
        </pc:sldMkLst>
      </pc:sldChg>
      <pc:sldChg chg="modSp mod">
        <pc:chgData name="Hewner, Mike" userId="7f3f83dd-6dfb-4127-a87f-c1714bd4fac9" providerId="ADAL" clId="{553863DB-60B5-45E5-9DD8-56D26E4D69B6}" dt="2021-09-17T13:51:40.991" v="1" actId="14100"/>
        <pc:sldMkLst>
          <pc:docMk/>
          <pc:sldMk cId="1916351065" sldId="359"/>
        </pc:sldMkLst>
        <pc:picChg chg="mod">
          <ac:chgData name="Hewner, Mike" userId="7f3f83dd-6dfb-4127-a87f-c1714bd4fac9" providerId="ADAL" clId="{553863DB-60B5-45E5-9DD8-56D26E4D69B6}" dt="2021-09-17T13:51:40.991" v="1" actId="14100"/>
          <ac:picMkLst>
            <pc:docMk/>
            <pc:sldMk cId="1916351065" sldId="359"/>
            <ac:picMk id="5" creationId="{5D0CC8DE-3A5B-4652-9AE0-8EB04A72680D}"/>
          </ac:picMkLst>
        </pc:picChg>
      </pc:sldChg>
      <pc:sldChg chg="addSp modSp new mod">
        <pc:chgData name="Hewner, Mike" userId="7f3f83dd-6dfb-4127-a87f-c1714bd4fac9" providerId="ADAL" clId="{553863DB-60B5-45E5-9DD8-56D26E4D69B6}" dt="2021-09-17T14:45:23.374" v="5" actId="14100"/>
        <pc:sldMkLst>
          <pc:docMk/>
          <pc:sldMk cId="3716768807" sldId="361"/>
        </pc:sldMkLst>
        <pc:picChg chg="add mod">
          <ac:chgData name="Hewner, Mike" userId="7f3f83dd-6dfb-4127-a87f-c1714bd4fac9" providerId="ADAL" clId="{553863DB-60B5-45E5-9DD8-56D26E4D69B6}" dt="2021-09-17T14:45:23.374" v="5" actId="14100"/>
          <ac:picMkLst>
            <pc:docMk/>
            <pc:sldMk cId="3716768807" sldId="361"/>
            <ac:picMk id="3" creationId="{6FA7A389-AC90-40FF-9136-BDF9446C77E9}"/>
          </ac:picMkLst>
        </pc:picChg>
      </pc:sldChg>
      <pc:sldChg chg="modSp new mod">
        <pc:chgData name="Hewner, Mike" userId="7f3f83dd-6dfb-4127-a87f-c1714bd4fac9" providerId="ADAL" clId="{553863DB-60B5-45E5-9DD8-56D26E4D69B6}" dt="2021-09-17T14:51:08.978" v="721" actId="404"/>
        <pc:sldMkLst>
          <pc:docMk/>
          <pc:sldMk cId="1258154453" sldId="362"/>
        </pc:sldMkLst>
        <pc:spChg chg="mod">
          <ac:chgData name="Hewner, Mike" userId="7f3f83dd-6dfb-4127-a87f-c1714bd4fac9" providerId="ADAL" clId="{553863DB-60B5-45E5-9DD8-56D26E4D69B6}" dt="2021-09-17T14:45:56.355" v="32" actId="20577"/>
          <ac:spMkLst>
            <pc:docMk/>
            <pc:sldMk cId="1258154453" sldId="362"/>
            <ac:spMk id="2" creationId="{5F7E5CD9-C4CE-482C-97B2-BDBFE83B986D}"/>
          </ac:spMkLst>
        </pc:spChg>
        <pc:spChg chg="mod">
          <ac:chgData name="Hewner, Mike" userId="7f3f83dd-6dfb-4127-a87f-c1714bd4fac9" providerId="ADAL" clId="{553863DB-60B5-45E5-9DD8-56D26E4D69B6}" dt="2021-09-17T14:51:08.978" v="721" actId="404"/>
          <ac:spMkLst>
            <pc:docMk/>
            <pc:sldMk cId="1258154453" sldId="362"/>
            <ac:spMk id="3" creationId="{242554CC-77D4-4BDD-9CEE-0C65CF6C05C8}"/>
          </ac:spMkLst>
        </pc:spChg>
      </pc:sldChg>
      <pc:sldChg chg="modSp new mod">
        <pc:chgData name="Hewner, Mike" userId="7f3f83dd-6dfb-4127-a87f-c1714bd4fac9" providerId="ADAL" clId="{553863DB-60B5-45E5-9DD8-56D26E4D69B6}" dt="2021-09-17T17:53:27.415" v="1031" actId="20577"/>
        <pc:sldMkLst>
          <pc:docMk/>
          <pc:sldMk cId="2876952035" sldId="363"/>
        </pc:sldMkLst>
        <pc:spChg chg="mod">
          <ac:chgData name="Hewner, Mike" userId="7f3f83dd-6dfb-4127-a87f-c1714bd4fac9" providerId="ADAL" clId="{553863DB-60B5-45E5-9DD8-56D26E4D69B6}" dt="2021-09-17T17:48:08.018" v="747" actId="20577"/>
          <ac:spMkLst>
            <pc:docMk/>
            <pc:sldMk cId="2876952035" sldId="363"/>
            <ac:spMk id="2" creationId="{DBF97EFE-AF78-478D-84ED-C9145CDEB3A6}"/>
          </ac:spMkLst>
        </pc:spChg>
        <pc:spChg chg="mod">
          <ac:chgData name="Hewner, Mike" userId="7f3f83dd-6dfb-4127-a87f-c1714bd4fac9" providerId="ADAL" clId="{553863DB-60B5-45E5-9DD8-56D26E4D69B6}" dt="2021-09-17T17:53:27.415" v="1031" actId="20577"/>
          <ac:spMkLst>
            <pc:docMk/>
            <pc:sldMk cId="2876952035" sldId="363"/>
            <ac:spMk id="3" creationId="{416CB3BC-1FFE-48EE-81C0-194A958AF8E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21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19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0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Answer on next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58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8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(define reverse (list-recur '() (lambda (x y) (append y (list x)))))</a:t>
            </a:r>
          </a:p>
          <a:p>
            <a:endParaRPr lang="en-US" dirty="0"/>
          </a:p>
          <a:p>
            <a:r>
              <a:rPr lang="en-US" dirty="0"/>
              <a:t>Don't</a:t>
            </a:r>
            <a:r>
              <a:rPr lang="en-US" baseline="0" dirty="0"/>
              <a:t> print this slide on the website until after class.</a:t>
            </a:r>
          </a:p>
          <a:p>
            <a:endParaRPr lang="en-US" baseline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989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0"/>
            <a:ext cx="7772400" cy="1555750"/>
          </a:xfrm>
        </p:spPr>
        <p:txBody>
          <a:bodyPr/>
          <a:lstStyle/>
          <a:p>
            <a:r>
              <a:rPr lang="en-US" dirty="0"/>
              <a:t>CSSE 304 Day 10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6764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Procedural Abstraction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7EFE-AF78-478D-84ED-C9145CDEB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up with currying?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CB3BC-1FFE-48EE-81C0-194A958A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functions require us to provide all their data at once</a:t>
            </a:r>
          </a:p>
          <a:p>
            <a:r>
              <a:rPr lang="en-US" dirty="0"/>
              <a:t>A curried function allows us to pass part of their data at one time, and the rest of their data at another</a:t>
            </a:r>
          </a:p>
          <a:p>
            <a:r>
              <a:rPr lang="en-US" dirty="0"/>
              <a:t>Can also make it easier to compose or operate on functions – we’ll see an example of this today</a:t>
            </a:r>
          </a:p>
        </p:txBody>
      </p:sp>
    </p:spTree>
    <p:extLst>
      <p:ext uri="{BB962C8B-B14F-4D97-AF65-F5344CB8AC3E}">
        <p14:creationId xmlns:p14="http://schemas.microsoft.com/office/powerpoint/2010/main" val="287695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12787"/>
          </a:xfrm>
        </p:spPr>
        <p:txBody>
          <a:bodyPr/>
          <a:lstStyle/>
          <a:p>
            <a:r>
              <a:rPr lang="en-US" sz="4000" dirty="0"/>
              <a:t>Four similar recursive procedures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6868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(define list-sum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sum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list-prod</a:t>
            </a:r>
            <a:br>
              <a:rPr lang="en-US" sz="2800" dirty="0"/>
            </a:br>
            <a:r>
              <a:rPr lang="en-US" sz="2800" dirty="0"/>
              <a:t>   (lambda (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product of a list-of-numbers;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(define apply-to-all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curried version of map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(proc) (lambda (</a:t>
            </a:r>
            <a:r>
              <a:rPr lang="en-US" sz="2800" dirty="0" err="1"/>
              <a:t>ls</a:t>
            </a:r>
            <a:r>
              <a:rPr lang="en-US" sz="2800" dirty="0"/>
              <a:t>) … )</a:t>
            </a:r>
            <a:endParaRPr lang="en-US" sz="24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(define member?-c 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 is item a member of </a:t>
            </a:r>
            <a:r>
              <a:rPr lang="en-US" sz="24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ls</a:t>
            </a:r>
            <a:r>
              <a:rPr lang="en-US" sz="2400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?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   (lambda (item) (lambda </a:t>
            </a:r>
            <a:r>
              <a:rPr lang="en-US" sz="2800" dirty="0" err="1"/>
              <a:t>ls</a:t>
            </a:r>
            <a:r>
              <a:rPr lang="en-US" sz="2800" dirty="0"/>
              <a:t>) …) </a:t>
            </a:r>
            <a:br>
              <a:rPr lang="en-US" sz="2800" dirty="0"/>
            </a:br>
            <a:endParaRPr lang="en-US" sz="1600" dirty="0">
              <a:solidFill>
                <a:schemeClr val="accent1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What do the four procedures have in common? What are their differences?   Can we abstract the recursion pattern, creating a procedure that makes list-recursion procedures?</a:t>
            </a:r>
          </a:p>
          <a:p>
            <a:pPr algn="ctr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400" dirty="0"/>
              <a:t>   </a:t>
            </a:r>
            <a:endParaRPr lang="en-US" sz="2400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CC8DE-3A5B-4652-9AE0-8EB04A72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" y="26894"/>
            <a:ext cx="11187953" cy="6675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A310CC-66B9-4D2F-863A-87F010520ADA}"/>
              </a:ext>
            </a:extLst>
          </p:cNvPr>
          <p:cNvSpPr txBox="1"/>
          <p:nvPr/>
        </p:nvSpPr>
        <p:spPr>
          <a:xfrm>
            <a:off x="8007050" y="26894"/>
            <a:ext cx="380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Procedural Abstraction</a:t>
            </a:r>
          </a:p>
        </p:txBody>
      </p:sp>
    </p:spTree>
    <p:extLst>
      <p:ext uri="{BB962C8B-B14F-4D97-AF65-F5344CB8AC3E}">
        <p14:creationId xmlns:p14="http://schemas.microsoft.com/office/powerpoint/2010/main" val="191635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A7A389-AC90-40FF-9136-BDF9446C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81000"/>
            <a:ext cx="9345094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6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8361-E96A-466A-85A4-5589FE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D66CF-CFF3-468B-BBF7-C2D88923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 the five procedures, four are good to write using list-recur.  The other is not so good.  Which one, and why?</a:t>
            </a:r>
          </a:p>
          <a:p>
            <a:r>
              <a:rPr lang="en-US" dirty="0"/>
              <a:t>Come up with another example that is easier to write with list-recur than to write it directly.</a:t>
            </a:r>
          </a:p>
          <a:p>
            <a:r>
              <a:rPr lang="en-US" dirty="0"/>
              <a:t>Assignment 9.</a:t>
            </a:r>
          </a:p>
          <a:p>
            <a:pPr lvl="1"/>
            <a:r>
              <a:rPr lang="en-US" dirty="0"/>
              <a:t>Write snlist-recur, which similarly abstracts over s-lists, and use it to write several procedures.</a:t>
            </a:r>
          </a:p>
          <a:p>
            <a:pPr lvl="1"/>
            <a:r>
              <a:rPr lang="en-US" dirty="0"/>
              <a:t>Write </a:t>
            </a:r>
            <a:r>
              <a:rPr lang="en-US" dirty="0" err="1"/>
              <a:t>bt</a:t>
            </a:r>
            <a:r>
              <a:rPr lang="en-US" dirty="0"/>
              <a:t>-recur, which abstracts “</a:t>
            </a:r>
            <a:r>
              <a:rPr lang="en-US" dirty="0" err="1"/>
              <a:t>bt</a:t>
            </a:r>
            <a:r>
              <a:rPr lang="en-US" dirty="0"/>
              <a:t>” functions, and use it to write two procedures.</a:t>
            </a:r>
          </a:p>
        </p:txBody>
      </p:sp>
    </p:spTree>
    <p:extLst>
      <p:ext uri="{BB962C8B-B14F-4D97-AF65-F5344CB8AC3E}">
        <p14:creationId xmlns:p14="http://schemas.microsoft.com/office/powerpoint/2010/main" val="35563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E5CD9-C4CE-482C-97B2-BDBFE83B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54CC-77D4-4BDD-9CEE-0C65CF6C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idea of using lambdas (i.e. procedures) to create functions that are very general is very fundamental to functional programming</a:t>
            </a:r>
          </a:p>
          <a:p>
            <a:r>
              <a:rPr lang="en-US" sz="2800" dirty="0"/>
              <a:t>Rather than abstracting over *types* of things (traditional OO) we aim to abstract over processes</a:t>
            </a:r>
          </a:p>
          <a:p>
            <a:r>
              <a:rPr lang="en-US" sz="2800" dirty="0"/>
              <a:t>When we build things by combining really abstract things like list recur, it can be initially very hard to understand what’s going on</a:t>
            </a:r>
          </a:p>
          <a:p>
            <a:r>
              <a:rPr lang="en-US" sz="2800" dirty="0"/>
              <a:t>But –of course – to solve very hard problems with very small amounts of code…we’ll need code that works in a sort of unexpected way</a:t>
            </a:r>
          </a:p>
        </p:txBody>
      </p:sp>
    </p:spTree>
    <p:extLst>
      <p:ext uri="{BB962C8B-B14F-4D97-AF65-F5344CB8AC3E}">
        <p14:creationId xmlns:p14="http://schemas.microsoft.com/office/powerpoint/2010/main" val="1258154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636588"/>
          </a:xfrm>
        </p:spPr>
        <p:txBody>
          <a:bodyPr/>
          <a:lstStyle/>
          <a:p>
            <a:r>
              <a:rPr lang="en-US" sz="400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Before the next class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Try to come up with at least one other procedure that is easy to write using list-recur.  Hopefully something that 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member-c?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(list-recur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;fill it in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)</a:t>
            </a: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8153400" y="2438401"/>
            <a:ext cx="2286000" cy="1015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Your examples?</a:t>
            </a: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124200" y="5841594"/>
            <a:ext cx="7315200" cy="1092607"/>
          </a:xfrm>
          <a:prstGeom prst="rect">
            <a:avLst/>
          </a:prstGeom>
          <a:solidFill>
            <a:srgbClr val="747474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One of these is a bad idea!</a:t>
            </a:r>
          </a:p>
          <a:p>
            <a:pPr algn="ctr">
              <a:spcBef>
                <a:spcPts val="600"/>
              </a:spcBef>
            </a:pPr>
            <a:r>
              <a:rPr lang="en-US" sz="3000" b="1" dirty="0">
                <a:solidFill>
                  <a:srgbClr val="FFFF00"/>
                </a:solidFill>
              </a:rPr>
              <a:t>Which one and why?</a:t>
            </a: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1524000" y="1981200"/>
            <a:ext cx="9144000" cy="48768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6825</TotalTime>
  <Words>548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Wingdings</vt:lpstr>
      <vt:lpstr>Orbit</vt:lpstr>
      <vt:lpstr>CSSE 304 Day 10</vt:lpstr>
      <vt:lpstr>What is up with currying?</vt:lpstr>
      <vt:lpstr>Four similar recursive procedures </vt:lpstr>
      <vt:lpstr>PowerPoint Presentation</vt:lpstr>
      <vt:lpstr>PowerPoint Presentation</vt:lpstr>
      <vt:lpstr>Follow-up</vt:lpstr>
      <vt:lpstr>Procedural abstraction</vt:lpstr>
      <vt:lpstr>list-recur abstracts list recursion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108</cp:revision>
  <cp:lastPrinted>2018-12-07T18:29:43Z</cp:lastPrinted>
  <dcterms:created xsi:type="dcterms:W3CDTF">2002-09-17T12:37:32Z</dcterms:created>
  <dcterms:modified xsi:type="dcterms:W3CDTF">2021-09-17T17:53:32Z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