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56" r:id="rId3"/>
    <p:sldId id="257" r:id="rId4"/>
    <p:sldId id="329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FBBC-6453-3029-983C-88C99D149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1F098-DD5A-C735-9B10-10043B72F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92C1-ADF8-AC3A-0E2E-E3DFA44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6C76-38B7-14EB-A8B9-9DB4296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A785-FB7D-032E-1254-3766189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3720-2ED0-AD1D-6881-21C1CFBF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1D2F-57B5-E4F2-0562-BFB14AE2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2F5C-0C98-FE85-2FEA-0A434157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E486-68FF-DAD2-889C-1982612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1CC1-5993-5374-6952-26162F8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6A432-60A7-CA46-489B-7363F9F6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520E1-B8A8-F3E4-DDD0-78698162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A997-63C2-A5C3-84C8-E70A94F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9FCD-76C8-D178-5D8D-6504C9A7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6B9F-77CF-4602-8350-A14E788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68B8-0E38-7DFA-B3E0-38DFF625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936D-6DED-CB91-FA30-9B2078F0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50A5-1E01-5267-4DF2-416440E4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2303-39A5-60D9-227C-43AF9702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F4C7-553F-5FB3-8BFB-32175758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F2F4-D9C2-9A9E-FE03-179B982B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D02A-A9ED-EE0A-5199-55D7BF26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F2F2-E429-2D98-EB35-24B91F84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B293-48C7-2844-95A4-DFDEBE88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077A-2D5C-090E-448D-F6F6579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DCFA-DCAB-CADB-62B8-76B39D78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0B91-C7C0-2D0A-BD2D-C2E18A0DD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E55D7-C0E4-50AC-FDC1-FD8EA74E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AECF1-675A-1284-2B18-9EF3B09C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C137-2F96-54AF-1A0C-C5F880FB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9FB57-93E1-5A3A-46E0-223743B9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8F3C-1C1B-F908-7AF8-7AFF8E3E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9C1E0-74E0-5EE9-8D0B-CF55C601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D447-B2A9-EF86-C882-31B0FE1AD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19CF-8CA5-E5D4-AE17-196303DF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90EBE-A175-3605-4E4B-9B7961A1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8B2C5-9BF0-482E-BF8D-4B0E1E3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55E7D-0DF2-2C1E-EEAA-FA62148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74971-1253-434D-4C23-D0AAC7F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1397-B5A2-445E-11D1-573AD8B3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BE1B-BF97-CD2D-9CB3-4A399677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99C4-33CB-E77A-6B49-D302F341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0E-7453-7237-8DDF-6DD2C15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8BD33-CD4D-2203-9972-2352BD4E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1D983-4655-B91C-4CE1-AD5A91A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D8604-6B45-9F31-70FD-C22621A2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4D9-B4D1-440E-032D-02D16EB7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C0EB-7568-0958-E2C6-C0238877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583E-035B-1C01-A695-6DB0D89BB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5592-4F4F-4E15-C015-547860BB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0635-4403-4A75-7676-20C5416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49568-0A9E-B481-1199-933F7915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692-1F7F-E7D4-A2E7-284093B6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91E7E-4EC2-0D94-E503-904B67B4F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BE0C9-2F0B-861B-66C6-4372800B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63D74-81F0-F189-BCB7-CDA03B52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C791-6781-94CE-F774-298957FC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DCA4-BD68-42D8-A30B-C9E39B57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494C4-9C3F-EB50-D770-E8C5F35E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A4C4-8E5F-8EC0-76A6-97B5D323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EA10-084C-CE3E-18F9-AF9640AA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5B550-754F-4D70-84C1-461A73FA4E9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DD7E-D984-8EEF-5FF0-154A9977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FD1E-EAE3-8AC4-FBDA-78BBF5A1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veticablanc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08CA-59C3-CF7B-8509-717FAF5B8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Scheme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1B5A-AB15-5425-B5E8-C89316A5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Buffalo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3D3BE-2791-4DB7-01AE-7338F6CE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B4E72-B3FE-2AAE-5A28-78D6D17AB863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3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84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92E1-F9E7-B6A3-973A-3C0D6F77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9BED-6468-517F-E9AA-15433B49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course repo</a:t>
            </a:r>
          </a:p>
          <a:p>
            <a:r>
              <a:rPr lang="en-US" dirty="0"/>
              <a:t>Follow the schedule page to see when assignments are due</a:t>
            </a:r>
          </a:p>
          <a:p>
            <a:r>
              <a:rPr lang="en-US" dirty="0"/>
              <a:t>Submit assignments via gradebook</a:t>
            </a:r>
          </a:p>
          <a:p>
            <a:r>
              <a:rPr lang="en-US" dirty="0"/>
              <a:t>Read the “mini-syllabus” I’ve handed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36D6-7DE9-A366-7423-BD20141B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scheme </a:t>
            </a:r>
            <a:r>
              <a:rPr lang="en-US" i="1" dirty="0" err="1"/>
              <a:t>scheme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F1EC-CDDF-D19A-AAF7-592C17F4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option, not so much a language as building blocks for creating your own languages</a:t>
            </a:r>
          </a:p>
          <a:p>
            <a:r>
              <a:rPr lang="en-US" dirty="0"/>
              <a:t>Prizes simplicity of syntax to allow for flexibility – this is why it looks like parenthesis soup</a:t>
            </a:r>
          </a:p>
          <a:p>
            <a:r>
              <a:rPr lang="en-US" dirty="0"/>
              <a:t>Prioritizes the </a:t>
            </a:r>
            <a:r>
              <a:rPr lang="en-US" i="1" dirty="0"/>
              <a:t>procedure</a:t>
            </a:r>
            <a:r>
              <a:rPr lang="en-US" dirty="0"/>
              <a:t> as it’s primary source of abstraction (this makes it a </a:t>
            </a:r>
            <a:r>
              <a:rPr lang="en-US" i="1" dirty="0"/>
              <a:t>functional</a:t>
            </a:r>
            <a:r>
              <a:rPr lang="en-US" dirty="0"/>
              <a:t> language)</a:t>
            </a:r>
          </a:p>
          <a:p>
            <a:r>
              <a:rPr lang="en-US" dirty="0"/>
              <a:t>Which begs the question…</a:t>
            </a:r>
          </a:p>
        </p:txBody>
      </p:sp>
    </p:spTree>
    <p:extLst>
      <p:ext uri="{BB962C8B-B14F-4D97-AF65-F5344CB8AC3E}">
        <p14:creationId xmlns:p14="http://schemas.microsoft.com/office/powerpoint/2010/main" val="327267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7E933-0778-2F52-959D-CD215385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procedure?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9E011-5851-14E1-C91B-28949E68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190-D749-9755-A9C3-7C5520E1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question: what are the rules of a procedure call?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4E208-AD04-9F0B-CFB7-3CEEAFDDB9EB}"/>
              </a:ext>
            </a:extLst>
          </p:cNvPr>
          <p:cNvSpPr txBox="1"/>
          <p:nvPr/>
        </p:nvSpPr>
        <p:spPr>
          <a:xfrm>
            <a:off x="923925" y="1859340"/>
            <a:ext cx="822007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(define proc-a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(lambda (x y)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(display "a procedure")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(+ x y)))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(define proc-b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(lambda (q)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(display "b procedure")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(* 7 q)))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(proc-a 100 (proc-b 3))</a:t>
            </a:r>
          </a:p>
        </p:txBody>
      </p:sp>
    </p:spTree>
    <p:extLst>
      <p:ext uri="{BB962C8B-B14F-4D97-AF65-F5344CB8AC3E}">
        <p14:creationId xmlns:p14="http://schemas.microsoft.com/office/powerpoint/2010/main" val="89781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D9C-1888-A63D-A628-9DDCDB7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every (structure) be a procedure?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9F1EA-6424-D723-7E38-DF4E8BCEA10B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(if (&gt; a 7)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(display "big")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(display "small"))</a:t>
            </a:r>
          </a:p>
        </p:txBody>
      </p:sp>
    </p:spTree>
    <p:extLst>
      <p:ext uri="{BB962C8B-B14F-4D97-AF65-F5344CB8AC3E}">
        <p14:creationId xmlns:p14="http://schemas.microsoft.com/office/powerpoint/2010/main" val="41920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D9C-1888-A63D-A628-9DDCDB7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every (structure) be a </a:t>
            </a:r>
            <a:r>
              <a:rPr lang="en-US" dirty="0">
                <a:highlight>
                  <a:srgbClr val="00FF00"/>
                </a:highlight>
              </a:rPr>
              <a:t>procedure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9F1EA-6424-D723-7E38-DF4E8BCEA10B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solidFill>
            <a:srgbClr val="B7F8FF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(if </a:t>
            </a:r>
            <a:r>
              <a:rPr lang="en-US" sz="3600" dirty="0">
                <a:highlight>
                  <a:srgbClr val="00FF00"/>
                </a:highlight>
                <a:latin typeface="Consolas" panose="020B0609020204030204" pitchFamily="49" charset="0"/>
              </a:rPr>
              <a:t>(&gt; a 7)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highlight>
                  <a:srgbClr val="00FF00"/>
                </a:highlight>
                <a:latin typeface="Consolas" panose="020B0609020204030204" pitchFamily="49" charset="0"/>
              </a:rPr>
              <a:t>(display "big")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highlight>
                  <a:srgbClr val="00FF00"/>
                </a:highlight>
                <a:latin typeface="Consolas" panose="020B0609020204030204" pitchFamily="49" charset="0"/>
              </a:rPr>
              <a:t>(display "small")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9F85BE-15CC-6663-0502-4E234E1DE89B}"/>
              </a:ext>
            </a:extLst>
          </p:cNvPr>
          <p:cNvSpPr txBox="1">
            <a:spLocks/>
          </p:cNvSpPr>
          <p:nvPr/>
        </p:nvSpPr>
        <p:spPr>
          <a:xfrm>
            <a:off x="1819275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Structures</a:t>
            </a:r>
            <a:r>
              <a:rPr lang="en-US" dirty="0"/>
              <a:t> that are not are called “</a:t>
            </a:r>
            <a:r>
              <a:rPr lang="en-US" dirty="0">
                <a:highlight>
                  <a:srgbClr val="00FFFF"/>
                </a:highlight>
              </a:rPr>
              <a:t>syntax</a:t>
            </a:r>
            <a:r>
              <a:rPr lang="en-US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92467-A797-B862-D940-4DF3DFE2ED1C}"/>
              </a:ext>
            </a:extLst>
          </p:cNvPr>
          <p:cNvSpPr/>
          <p:nvPr/>
        </p:nvSpPr>
        <p:spPr>
          <a:xfrm>
            <a:off x="2600325" y="4522425"/>
            <a:ext cx="1276350" cy="42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48AC31-034A-4C46-5852-A1466363DA47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4181475"/>
            <a:ext cx="1276350" cy="34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37581-9670-6FCF-F998-E9C9F9A25917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676650"/>
            <a:ext cx="1228725" cy="84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98840-2690-544E-5592-E65880B027AD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006112"/>
            <a:ext cx="1095375" cy="151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D597D6-8E52-F384-8E03-0E45118AFB34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057525"/>
            <a:ext cx="1628775" cy="146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D7EF-75AD-06EE-0C0E-CD21CEA0FD8E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181350"/>
            <a:ext cx="314325" cy="1341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A8DAA5-3DA0-5720-4995-0AB7AC44CD0D}"/>
              </a:ext>
            </a:extLst>
          </p:cNvPr>
          <p:cNvSpPr/>
          <p:nvPr/>
        </p:nvSpPr>
        <p:spPr>
          <a:xfrm>
            <a:off x="7277100" y="1962150"/>
            <a:ext cx="1276350" cy="42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literal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A23622-A069-319E-1585-030E6AEA1633}"/>
              </a:ext>
            </a:extLst>
          </p:cNvPr>
          <p:cNvCxnSpPr>
            <a:stCxn id="18" idx="2"/>
          </p:cNvCxnSpPr>
          <p:nvPr/>
        </p:nvCxnSpPr>
        <p:spPr>
          <a:xfrm flipH="1">
            <a:off x="7629525" y="2390775"/>
            <a:ext cx="285750" cy="1461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82502A-280E-29E0-8FE8-7EA3FD39FCA7}"/>
              </a:ext>
            </a:extLst>
          </p:cNvPr>
          <p:cNvCxnSpPr>
            <a:stCxn id="18" idx="2"/>
          </p:cNvCxnSpPr>
          <p:nvPr/>
        </p:nvCxnSpPr>
        <p:spPr>
          <a:xfrm flipH="1">
            <a:off x="7077075" y="2390775"/>
            <a:ext cx="838200" cy="79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32B8D-87D1-D154-BAA8-F366308753BD}"/>
              </a:ext>
            </a:extLst>
          </p:cNvPr>
          <p:cNvCxnSpPr>
            <a:stCxn id="18" idx="2"/>
          </p:cNvCxnSpPr>
          <p:nvPr/>
        </p:nvCxnSpPr>
        <p:spPr>
          <a:xfrm flipH="1">
            <a:off x="5695950" y="2390775"/>
            <a:ext cx="2219325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Consolas</vt:lpstr>
      <vt:lpstr>Verdana</vt:lpstr>
      <vt:lpstr>Office Theme</vt:lpstr>
      <vt:lpstr>Activity</vt:lpstr>
      <vt:lpstr>Scheme Intro</vt:lpstr>
      <vt:lpstr>Logistics</vt:lpstr>
      <vt:lpstr>What makes scheme scheme?</vt:lpstr>
      <vt:lpstr>What is a procedure?</vt:lpstr>
      <vt:lpstr>Better question: what are the rules of a procedure call?</vt:lpstr>
      <vt:lpstr>Can every (structure) be a procedure?</vt:lpstr>
      <vt:lpstr>Can every (structure) be a procedure?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1</cp:revision>
  <dcterms:created xsi:type="dcterms:W3CDTF">2024-09-04T17:37:03Z</dcterms:created>
  <dcterms:modified xsi:type="dcterms:W3CDTF">2024-09-04T18:35:10Z</dcterms:modified>
</cp:coreProperties>
</file>