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60" r:id="rId3"/>
    <p:sldId id="367" r:id="rId4"/>
    <p:sldId id="304" r:id="rId5"/>
    <p:sldId id="357" r:id="rId6"/>
    <p:sldId id="358" r:id="rId7"/>
    <p:sldId id="359" r:id="rId8"/>
    <p:sldId id="305" r:id="rId9"/>
    <p:sldId id="368" r:id="rId10"/>
    <p:sldId id="306" r:id="rId11"/>
    <p:sldId id="369" r:id="rId12"/>
    <p:sldId id="307" r:id="rId13"/>
    <p:sldId id="308" r:id="rId14"/>
    <p:sldId id="363" r:id="rId15"/>
    <p:sldId id="316" r:id="rId16"/>
    <p:sldId id="361" r:id="rId17"/>
    <p:sldId id="309" r:id="rId18"/>
    <p:sldId id="310" r:id="rId19"/>
    <p:sldId id="311" r:id="rId20"/>
    <p:sldId id="376" r:id="rId21"/>
    <p:sldId id="374" r:id="rId22"/>
    <p:sldId id="340" r:id="rId23"/>
    <p:sldId id="370" r:id="rId24"/>
    <p:sldId id="365" r:id="rId25"/>
    <p:sldId id="371" r:id="rId26"/>
    <p:sldId id="377" r:id="rId27"/>
    <p:sldId id="362" r:id="rId28"/>
    <p:sldId id="375" r:id="rId29"/>
    <p:sldId id="372" r:id="rId30"/>
    <p:sldId id="343" r:id="rId31"/>
    <p:sldId id="364" r:id="rId32"/>
    <p:sldId id="373" r:id="rId33"/>
    <p:sldId id="378" r:id="rId34"/>
    <p:sldId id="379" r:id="rId35"/>
    <p:sldId id="344" r:id="rId3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245924"/>
    <a:srgbClr val="000000"/>
    <a:srgbClr val="00002A"/>
    <a:srgbClr val="00001A"/>
    <a:srgbClr val="111111"/>
    <a:srgbClr val="29292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9159B-E6D6-41A3-993D-1AF5F22C6416}" v="11" dt="2021-10-25T14:50:04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82454" autoAdjust="0"/>
  </p:normalViewPr>
  <p:slideViewPr>
    <p:cSldViewPr>
      <p:cViewPr varScale="1">
        <p:scale>
          <a:sx n="85" d="100"/>
          <a:sy n="85" d="100"/>
        </p:scale>
        <p:origin x="55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9" d="100"/>
        <a:sy n="8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AB9159B-E6D6-41A3-993D-1AF5F22C6416}"/>
    <pc:docChg chg="undo custSel addSld modSld">
      <pc:chgData name="Hewner, Mike" userId="7f3f83dd-6dfb-4127-a87f-c1714bd4fac9" providerId="ADAL" clId="{3AB9159B-E6D6-41A3-993D-1AF5F22C6416}" dt="2021-10-25T14:50:04.390" v="1028" actId="20577"/>
      <pc:docMkLst>
        <pc:docMk/>
      </pc:docMkLst>
      <pc:sldChg chg="modSp">
        <pc:chgData name="Hewner, Mike" userId="7f3f83dd-6dfb-4127-a87f-c1714bd4fac9" providerId="ADAL" clId="{3AB9159B-E6D6-41A3-993D-1AF5F22C6416}" dt="2021-10-25T14:50:04.390" v="1028" actId="20577"/>
        <pc:sldMkLst>
          <pc:docMk/>
          <pc:sldMk cId="0" sldId="344"/>
        </pc:sldMkLst>
        <pc:spChg chg="mod">
          <ac:chgData name="Hewner, Mike" userId="7f3f83dd-6dfb-4127-a87f-c1714bd4fac9" providerId="ADAL" clId="{3AB9159B-E6D6-41A3-993D-1AF5F22C6416}" dt="2021-10-25T14:50:04.390" v="1028" actId="20577"/>
          <ac:spMkLst>
            <pc:docMk/>
            <pc:sldMk cId="0" sldId="344"/>
            <ac:spMk id="4" creationId="{00000000-0000-0000-0000-000000000000}"/>
          </ac:spMkLst>
        </pc:spChg>
      </pc:sldChg>
      <pc:sldChg chg="addSp modSp new mod modClrScheme chgLayout">
        <pc:chgData name="Hewner, Mike" userId="7f3f83dd-6dfb-4127-a87f-c1714bd4fac9" providerId="ADAL" clId="{3AB9159B-E6D6-41A3-993D-1AF5F22C6416}" dt="2021-10-25T14:42:18.331" v="497" actId="20577"/>
        <pc:sldMkLst>
          <pc:docMk/>
          <pc:sldMk cId="2122440510" sldId="378"/>
        </pc:sldMkLst>
        <pc:spChg chg="mod ord">
          <ac:chgData name="Hewner, Mike" userId="7f3f83dd-6dfb-4127-a87f-c1714bd4fac9" providerId="ADAL" clId="{3AB9159B-E6D6-41A3-993D-1AF5F22C6416}" dt="2021-10-25T14:38:29.552" v="79" actId="700"/>
          <ac:spMkLst>
            <pc:docMk/>
            <pc:sldMk cId="2122440510" sldId="378"/>
            <ac:spMk id="2" creationId="{C87E76B1-BB47-4C0A-9D87-5C01D7FD3A34}"/>
          </ac:spMkLst>
        </pc:spChg>
        <pc:spChg chg="mod ord">
          <ac:chgData name="Hewner, Mike" userId="7f3f83dd-6dfb-4127-a87f-c1714bd4fac9" providerId="ADAL" clId="{3AB9159B-E6D6-41A3-993D-1AF5F22C6416}" dt="2021-10-25T14:41:40.531" v="363" actId="20577"/>
          <ac:spMkLst>
            <pc:docMk/>
            <pc:sldMk cId="2122440510" sldId="378"/>
            <ac:spMk id="3" creationId="{CADE99C6-4079-4D1A-95C6-A827F5C4C185}"/>
          </ac:spMkLst>
        </pc:spChg>
        <pc:spChg chg="add mod ord">
          <ac:chgData name="Hewner, Mike" userId="7f3f83dd-6dfb-4127-a87f-c1714bd4fac9" providerId="ADAL" clId="{3AB9159B-E6D6-41A3-993D-1AF5F22C6416}" dt="2021-10-25T14:42:18.331" v="497" actId="20577"/>
          <ac:spMkLst>
            <pc:docMk/>
            <pc:sldMk cId="2122440510" sldId="378"/>
            <ac:spMk id="4" creationId="{231FCD4A-B8F2-4C44-91B8-A2CF8021F8A4}"/>
          </ac:spMkLst>
        </pc:spChg>
      </pc:sldChg>
      <pc:sldChg chg="modSp new mod">
        <pc:chgData name="Hewner, Mike" userId="7f3f83dd-6dfb-4127-a87f-c1714bd4fac9" providerId="ADAL" clId="{3AB9159B-E6D6-41A3-993D-1AF5F22C6416}" dt="2021-10-25T14:49:29.511" v="1017" actId="313"/>
        <pc:sldMkLst>
          <pc:docMk/>
          <pc:sldMk cId="3362507692" sldId="379"/>
        </pc:sldMkLst>
        <pc:spChg chg="mod">
          <ac:chgData name="Hewner, Mike" userId="7f3f83dd-6dfb-4127-a87f-c1714bd4fac9" providerId="ADAL" clId="{3AB9159B-E6D6-41A3-993D-1AF5F22C6416}" dt="2021-10-25T14:43:00.241" v="527" actId="20577"/>
          <ac:spMkLst>
            <pc:docMk/>
            <pc:sldMk cId="3362507692" sldId="379"/>
            <ac:spMk id="2" creationId="{5A20DDC7-6EC3-440E-AC6F-10D4F5C0B567}"/>
          </ac:spMkLst>
        </pc:spChg>
        <pc:spChg chg="mod">
          <ac:chgData name="Hewner, Mike" userId="7f3f83dd-6dfb-4127-a87f-c1714bd4fac9" providerId="ADAL" clId="{3AB9159B-E6D6-41A3-993D-1AF5F22C6416}" dt="2021-10-25T14:48:42.051" v="1007" actId="20577"/>
          <ac:spMkLst>
            <pc:docMk/>
            <pc:sldMk cId="3362507692" sldId="379"/>
            <ac:spMk id="3" creationId="{7422E1F2-2411-4B53-9511-60EBA9BBBEA0}"/>
          </ac:spMkLst>
        </pc:spChg>
        <pc:spChg chg="mod">
          <ac:chgData name="Hewner, Mike" userId="7f3f83dd-6dfb-4127-a87f-c1714bd4fac9" providerId="ADAL" clId="{3AB9159B-E6D6-41A3-993D-1AF5F22C6416}" dt="2021-10-25T14:49:29.511" v="1017" actId="313"/>
          <ac:spMkLst>
            <pc:docMk/>
            <pc:sldMk cId="3362507692" sldId="379"/>
            <ac:spMk id="4" creationId="{C32808F3-637E-4599-B01E-59320E918F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E0DC11-B991-4B59-8635-2CB0ED616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fld id="{04B8DC9F-DC1F-405B-AEB9-36BC59B16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add:</a:t>
            </a:r>
          </a:p>
          <a:p>
            <a:endParaRPr lang="en-US" dirty="0"/>
          </a:p>
          <a:p>
            <a:r>
              <a:rPr lang="en-US" dirty="0"/>
              <a:t>Good and bad code for letrec</a:t>
            </a:r>
          </a:p>
          <a:p>
            <a:endParaRPr lang="en-US" dirty="0"/>
          </a:p>
          <a:p>
            <a:r>
              <a:rPr lang="en-US" dirty="0"/>
              <a:t>To take: </a:t>
            </a:r>
          </a:p>
          <a:p>
            <a:r>
              <a:rPr lang="en-US" dirty="0"/>
              <a:t>Springer/Friedman</a:t>
            </a:r>
            <a:r>
              <a:rPr lang="en-US" baseline="0" dirty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Next day questions (use RSG):</a:t>
            </a:r>
          </a:p>
          <a:p>
            <a:r>
              <a:rPr lang="en-US" baseline="0" dirty="0"/>
              <a:t>What is a receiver?</a:t>
            </a:r>
          </a:p>
          <a:p>
            <a:r>
              <a:rPr lang="en-US" baseline="0" dirty="0"/>
              <a:t>Is call/cc a procedure, or syntax?</a:t>
            </a:r>
          </a:p>
          <a:p>
            <a:r>
              <a:rPr lang="en-US" baseline="0" dirty="0"/>
              <a:t>IS call/cc an escape procedure?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does call/cc expect as its argument?</a:t>
            </a:r>
          </a:p>
          <a:p>
            <a:r>
              <a:rPr lang="en-US" baseline="0" dirty="0"/>
              <a:t>What is </a:t>
            </a:r>
            <a:r>
              <a:rPr lang="en-US" b="1" baseline="0" dirty="0"/>
              <a:t>call/cc</a:t>
            </a:r>
            <a:r>
              <a:rPr lang="en-US" baseline="0" dirty="0"/>
              <a:t> an abbreviation for?</a:t>
            </a:r>
          </a:p>
          <a:p>
            <a:r>
              <a:rPr lang="en-US" baseline="0" dirty="0"/>
              <a:t>What does the receiver receive?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Next day questions (use RSG):</a:t>
            </a:r>
          </a:p>
          <a:p>
            <a:r>
              <a:rPr lang="en-US" baseline="0" dirty="0"/>
              <a:t>What is a receiver?</a:t>
            </a:r>
          </a:p>
          <a:p>
            <a:r>
              <a:rPr lang="en-US" baseline="0" dirty="0"/>
              <a:t>Is call/cc a procedure, or syntax?</a:t>
            </a:r>
          </a:p>
          <a:p>
            <a:r>
              <a:rPr lang="en-US" baseline="0" dirty="0"/>
              <a:t>IS call/cc an escape procedure?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does call/cc expect as its argument?</a:t>
            </a:r>
          </a:p>
          <a:p>
            <a:r>
              <a:rPr lang="en-US" baseline="0" dirty="0"/>
              <a:t>What is </a:t>
            </a:r>
            <a:r>
              <a:rPr lang="en-US" b="1" baseline="0" dirty="0"/>
              <a:t>call/cc</a:t>
            </a:r>
            <a:r>
              <a:rPr lang="en-US" baseline="0" dirty="0"/>
              <a:t> an abbreviation for?</a:t>
            </a:r>
          </a:p>
          <a:p>
            <a:r>
              <a:rPr lang="en-US" baseline="0" dirty="0"/>
              <a:t>What does the receiver receive?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plan to go slow.</a:t>
            </a:r>
            <a:r>
              <a:rPr lang="en-US" baseline="0" dirty="0"/>
              <a:t>  Please don't let anything go over your head today.  We can revisit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4FC3-A66B-42E1-93A7-E24E1DD301E9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 error</a:t>
            </a:r>
          </a:p>
        </p:txBody>
      </p:sp>
    </p:spTree>
    <p:extLst>
      <p:ext uri="{BB962C8B-B14F-4D97-AF65-F5344CB8AC3E}">
        <p14:creationId xmlns:p14="http://schemas.microsoft.com/office/powerpoint/2010/main" val="1419077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70E4-71EE-441A-851C-5925E5AD3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1AD0A-3D93-4DC7-B733-142BE04E1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0" y="228600"/>
            <a:ext cx="28956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84836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676B6-AC5E-4703-A91E-467CF4D2E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9FFBA-4B96-47A0-9084-D428BC98A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2F3F-638A-4EF7-8F9A-94153388C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2286000"/>
            <a:ext cx="5588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86000"/>
            <a:ext cx="5588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48BF-6BBD-460D-8E12-55A49099B0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A34B1-D171-428B-B749-2175D250E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7D2A5-B522-436F-89A6-E57E12133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7BC3C-BBBF-4D23-807A-F499730EE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15AD9-97C4-4AE7-A19D-9CD739664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86F4E-E891-471F-9FDF-8163F63A4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2672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2400" y="228600"/>
            <a:ext cx="802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2286000"/>
            <a:ext cx="11379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74333BCF-AFE9-4941-959D-FDCCDADE96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Call-with-current-continuation#Languages_implementing_call/c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0"/>
            <a:ext cx="7772400" cy="1143000"/>
          </a:xfrm>
        </p:spPr>
        <p:txBody>
          <a:bodyPr/>
          <a:lstStyle/>
          <a:p>
            <a:r>
              <a:rPr lang="en-US" dirty="0"/>
              <a:t>CSSE 304  Days 27 - 29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1600200"/>
            <a:ext cx="8839200" cy="3657600"/>
          </a:xfrm>
        </p:spPr>
        <p:txBody>
          <a:bodyPr/>
          <a:lstStyle/>
          <a:p>
            <a:endParaRPr lang="en-US" sz="2800" b="1" dirty="0"/>
          </a:p>
          <a:p>
            <a:r>
              <a:rPr lang="en-US" sz="2800" b="1" dirty="0"/>
              <a:t>Receivers</a:t>
            </a:r>
          </a:p>
          <a:p>
            <a:r>
              <a:rPr lang="en-US" sz="2800" b="1" dirty="0"/>
              <a:t>Escape procedures</a:t>
            </a:r>
          </a:p>
          <a:p>
            <a:r>
              <a:rPr lang="en-US" sz="2800" b="1" dirty="0"/>
              <a:t>Call-with-  procedures</a:t>
            </a:r>
          </a:p>
          <a:p>
            <a:r>
              <a:rPr lang="en-US" sz="2800" b="1" dirty="0"/>
              <a:t>Review continuations</a:t>
            </a:r>
          </a:p>
          <a:p>
            <a:r>
              <a:rPr lang="en-US" sz="2800" b="1" dirty="0"/>
              <a:t>Intro to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endParaRPr lang="en-US" sz="2800" b="1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b="1" dirty="0"/>
              <a:t> examples</a:t>
            </a:r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any 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Thus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 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 </a:t>
            </a: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  <a:sym typeface="Wingdings" pitchFamily="2" charset="2"/>
              </a:rPr>
              <a:t>9</a:t>
            </a:r>
            <a:endParaRPr lang="en-US" sz="2800" b="1" dirty="0">
              <a:solidFill>
                <a:srgbClr val="FFFF00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  <a:sym typeface="Wingdings" pitchFamily="2" charset="2"/>
              </a:rPr>
              <a:t>8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60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133600"/>
            <a:ext cx="10363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You can define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  <a:r>
              <a:rPr lang="en-US" b="1" dirty="0"/>
              <a:t> in </a:t>
            </a:r>
            <a:r>
              <a:rPr lang="en-US" b="1" i="1" dirty="0"/>
              <a:t>Chez</a:t>
            </a:r>
            <a:r>
              <a:rPr lang="en-US" b="1" dirty="0"/>
              <a:t> Scheme by loading             </a:t>
            </a:r>
            <a:r>
              <a:rPr lang="en-US" b="1" dirty="0" err="1">
                <a:solidFill>
                  <a:srgbClr val="66FF66"/>
                </a:solidFill>
              </a:rPr>
              <a:t>escaper.ss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in the following way (from the command line):</a:t>
            </a:r>
            <a:br>
              <a:rPr lang="en-US" b="1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escaper.ss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linked from the schedule page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sliderule 1:12pm 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petite </a:t>
            </a:r>
            <a:r>
              <a:rPr lang="en-US" sz="2400" b="1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escaper.ss</a:t>
            </a:r>
            <a:endParaRPr lang="en-US" sz="240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Petite Chez Scheme Version 6.7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Copyright (c) 1985-2001 Cadence Research Systems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((call/cc receiver-4))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"escaper is defined"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(cdr ((escaper cdr) '(4 5 6)))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(5 6)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76200"/>
            <a:ext cx="6019800" cy="1676400"/>
          </a:xfrm>
        </p:spPr>
        <p:txBody>
          <a:bodyPr/>
          <a:lstStyle/>
          <a:p>
            <a:r>
              <a:rPr lang="en-US" sz="4000" dirty="0"/>
              <a:t>You can experiment with </a:t>
            </a:r>
            <a:r>
              <a:rPr lang="en-US" sz="40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4384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Let </a:t>
            </a:r>
            <a:r>
              <a:rPr lang="en-US" sz="2800" b="1" i="1" dirty="0"/>
              <a:t>p</a:t>
            </a:r>
            <a:r>
              <a:rPr lang="en-US" sz="2800" b="1" dirty="0"/>
              <a:t> be a procedure. If an application of </a:t>
            </a:r>
            <a:r>
              <a:rPr lang="en-US" sz="2800" b="1" i="1" dirty="0"/>
              <a:t>p </a:t>
            </a:r>
            <a:r>
              <a:rPr lang="en-US" sz="2800" b="1" dirty="0"/>
              <a:t>abandons the current continuation and does something else instead, we call </a:t>
            </a:r>
            <a:r>
              <a:rPr lang="en-US" sz="2800" b="1" i="1" dirty="0"/>
              <a:t>p</a:t>
            </a:r>
            <a:r>
              <a:rPr lang="en-US" sz="2800" b="1" dirty="0"/>
              <a:t> an </a:t>
            </a:r>
            <a:r>
              <a:rPr lang="en-US" sz="2800" b="1" i="1" dirty="0">
                <a:solidFill>
                  <a:srgbClr val="66FF66"/>
                </a:solidFill>
              </a:rPr>
              <a:t>escape procedure</a:t>
            </a:r>
            <a:r>
              <a:rPr lang="en-US" sz="2800" b="1" dirty="0"/>
              <a:t>.  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An example of a Scheme escape procedure that we have already used: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Is 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escaper</a:t>
            </a:r>
            <a:r>
              <a:rPr lang="en-US" sz="2800" b="1" dirty="0"/>
              <a:t> an escape procedure?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"call-with"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09800"/>
            <a:ext cx="8763000" cy="4267200"/>
          </a:xfrm>
        </p:spPr>
        <p:txBody>
          <a:bodyPr/>
          <a:lstStyle/>
          <a:p>
            <a:r>
              <a:rPr lang="en-US" sz="2800" b="1" dirty="0">
                <a:solidFill>
                  <a:srgbClr val="66FF66"/>
                </a:solidFill>
              </a:rPr>
              <a:t>(call-with-values producer consumer)</a:t>
            </a:r>
          </a:p>
          <a:p>
            <a:pPr lvl="1"/>
            <a:r>
              <a:rPr lang="en-US" sz="2400" dirty="0"/>
              <a:t>The receiver is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dirty="0">
                <a:solidFill>
                  <a:srgbClr val="FFFF00"/>
                </a:solidFill>
              </a:rPr>
              <a:t>values</a:t>
            </a:r>
            <a:r>
              <a:rPr lang="en-US" sz="2400" dirty="0"/>
              <a:t> returned by a call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lang="en-US" sz="2400" dirty="0"/>
              <a:t>.</a:t>
            </a:r>
          </a:p>
          <a:p>
            <a:r>
              <a:rPr lang="en-US" sz="2800" dirty="0">
                <a:solidFill>
                  <a:srgbClr val="66FF66"/>
                </a:solidFill>
              </a:rPr>
              <a:t>(</a:t>
            </a:r>
            <a:r>
              <a:rPr lang="en-US" sz="2800" b="1" dirty="0">
                <a:solidFill>
                  <a:srgbClr val="66FF66"/>
                </a:solidFill>
              </a:rPr>
              <a:t>call-with-output-file</a:t>
            </a:r>
            <a:r>
              <a:rPr lang="en-US" sz="2800" dirty="0">
                <a:solidFill>
                  <a:srgbClr val="66FF66"/>
                </a:solidFill>
              </a:rPr>
              <a:t>  filename  proc)</a:t>
            </a:r>
          </a:p>
          <a:p>
            <a:pPr lvl="1"/>
            <a:r>
              <a:rPr lang="en-US" sz="2400" dirty="0"/>
              <a:t>The receiver is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dirty="0">
                <a:solidFill>
                  <a:srgbClr val="FFFF00"/>
                </a:solidFill>
              </a:rPr>
              <a:t>output port </a:t>
            </a:r>
            <a:r>
              <a:rPr lang="en-US" sz="2400" dirty="0"/>
              <a:t>obtained by opening the output file whose name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dirty="0"/>
              <a:t>.</a:t>
            </a:r>
          </a:p>
          <a:p>
            <a:r>
              <a:rPr lang="en-US" sz="2800" b="1" dirty="0">
                <a:solidFill>
                  <a:srgbClr val="66FF66"/>
                </a:solidFill>
              </a:rPr>
              <a:t>(call-with-current-continuation  receiver)</a:t>
            </a:r>
          </a:p>
          <a:p>
            <a:pPr lvl="1"/>
            <a:r>
              <a:rPr lang="en-US" sz="2400" dirty="0"/>
              <a:t>The</a:t>
            </a: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dirty="0"/>
              <a:t> </a:t>
            </a:r>
            <a:r>
              <a:rPr lang="en-US" sz="2400" dirty="0"/>
              <a:t>receives the </a:t>
            </a:r>
            <a:r>
              <a:rPr lang="en-US" dirty="0">
                <a:solidFill>
                  <a:srgbClr val="FFFF00"/>
                </a:solidFill>
              </a:rPr>
              <a:t>current continuation.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61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6629400" cy="1676400"/>
          </a:xfrm>
        </p:spPr>
        <p:txBody>
          <a:bodyPr/>
          <a:lstStyle/>
          <a:p>
            <a:r>
              <a:rPr lang="en-US" dirty="0"/>
              <a:t>dining out example</a:t>
            </a:r>
            <a:br>
              <a:rPr lang="en-US" dirty="0"/>
            </a:br>
            <a:r>
              <a:rPr lang="en-US" sz="2800" dirty="0"/>
              <a:t>from Springer and Friedman, Part 5 intro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7752522" cy="5410200"/>
          </a:xfrm>
        </p:spPr>
        <p:txBody>
          <a:bodyPr/>
          <a:lstStyle/>
          <a:p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dine-out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(enter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(read-menu)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([food-I-ordered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(order-some-food)])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(eat food-I-ordered)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(pay-for food-I-ordered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(exit restaurant))))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52400" y="6202016"/>
            <a:ext cx="105222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66FF66"/>
                </a:solidFill>
                <a:latin typeface="Arial Black" pitchFamily="34" charset="0"/>
              </a:rPr>
              <a:t>I will read an excerpt from the 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A0D95-8C0D-4C2B-A6AA-5BB7B8D4CDC6}"/>
              </a:ext>
            </a:extLst>
          </p:cNvPr>
          <p:cNvSpPr txBox="1"/>
          <p:nvPr/>
        </p:nvSpPr>
        <p:spPr>
          <a:xfrm>
            <a:off x="7620000" y="1712416"/>
            <a:ext cx="4495800" cy="4524315"/>
          </a:xfrm>
          <a:prstGeom prst="rect">
            <a:avLst/>
          </a:prstGeom>
          <a:noFill/>
          <a:ln w="28575"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future reference: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photograph corresponds to a continuation.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“Taking a photograph” corresponds to applying call/cc to a receiver.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receiver receives the photograph (continuation).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Rubbing a photograph and escaping corresponds to applying a continuation to an argument.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Call/cc definition and </a:t>
            </a:r>
            <a:r>
              <a:rPr lang="en-US" dirty="0" err="1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2489" y="273050"/>
            <a:ext cx="5686425" cy="558800"/>
          </a:xfrm>
        </p:spPr>
        <p:txBody>
          <a:bodyPr/>
          <a:lstStyle/>
          <a:p>
            <a:r>
              <a:rPr lang="en-US" sz="4000"/>
              <a:t>call/cc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11811000" cy="5181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66FF66"/>
                </a:solidFill>
              </a:rPr>
              <a:t>                                    call/cc</a:t>
            </a:r>
            <a:r>
              <a:rPr lang="en-US" sz="2400" b="1" dirty="0"/>
              <a:t> </a:t>
            </a:r>
            <a:r>
              <a:rPr lang="en-US" sz="2400" dirty="0"/>
              <a:t>is an abbreviation for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b="1" dirty="0">
                <a:latin typeface="Arial Black" pitchFamily="34" charset="0"/>
              </a:rPr>
              <a:t>call‑with‑current‑continuation</a:t>
            </a:r>
            <a:r>
              <a:rPr lang="en-US" sz="2400" dirty="0"/>
              <a:t> .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400" dirty="0"/>
              <a:t> is a procedure that takes one argument; the argument is a </a:t>
            </a:r>
            <a:r>
              <a:rPr lang="en-US" sz="2400" i="1" dirty="0"/>
              <a:t>receiver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this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receiver</a:t>
            </a:r>
            <a:r>
              <a:rPr lang="en-US" sz="2400" dirty="0"/>
              <a:t> is a procedure that takes one argument; </a:t>
            </a:r>
            <a:br>
              <a:rPr lang="en-US" sz="2400" dirty="0"/>
            </a:br>
            <a:r>
              <a:rPr lang="en-US" sz="2400" dirty="0"/>
              <a:t>that argument (in this case) is a </a:t>
            </a:r>
            <a:r>
              <a:rPr lang="en-US" sz="2400" i="1" dirty="0"/>
              <a:t>continuation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continuation</a:t>
            </a:r>
            <a:r>
              <a:rPr lang="en-US" sz="2400" dirty="0"/>
              <a:t> is a procedure (that takes one argument); </a:t>
            </a:r>
            <a:br>
              <a:rPr lang="en-US" sz="2400" dirty="0"/>
            </a:br>
            <a:r>
              <a:rPr lang="en-US" sz="2400" dirty="0"/>
              <a:t>that continuation embodies the context of the application of </a:t>
            </a:r>
            <a:r>
              <a:rPr lang="en-US" sz="2400" b="1" dirty="0"/>
              <a:t>call/cc</a:t>
            </a:r>
            <a:r>
              <a:rPr lang="en-US" sz="2400" dirty="0"/>
              <a:t>.  </a:t>
            </a:r>
            <a:br>
              <a:rPr lang="en-US" sz="2400" dirty="0"/>
            </a:br>
            <a:r>
              <a:rPr lang="en-US" sz="2400" dirty="0"/>
              <a:t>The continuation is an escape procedure.</a:t>
            </a:r>
            <a:endParaRPr lang="en-US" sz="2400" b="1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The application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(call/cc receiver)</a:t>
            </a:r>
            <a:r>
              <a:rPr lang="en-US" sz="2400" dirty="0"/>
              <a:t> has the same effect </a:t>
            </a:r>
            <a:br>
              <a:rPr lang="en-US" sz="2400" dirty="0"/>
            </a:br>
            <a:r>
              <a:rPr lang="en-US" sz="2400" dirty="0"/>
              <a:t>as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(receiver continuation)</a:t>
            </a:r>
            <a:r>
              <a:rPr lang="en-US" sz="2400" dirty="0"/>
              <a:t>,  where the </a:t>
            </a:r>
            <a:r>
              <a:rPr lang="en-US" sz="2400" b="1" dirty="0">
                <a:solidFill>
                  <a:srgbClr val="FFFF00"/>
                </a:solidFill>
              </a:rPr>
              <a:t>continuation</a:t>
            </a:r>
            <a:r>
              <a:rPr lang="en-US" sz="2400" dirty="0"/>
              <a:t> is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200" dirty="0"/>
              <a:t>an escape procedure that embodies the execution context of the entire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sz="2200" dirty="0"/>
              <a:t> expression.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definition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908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(call/cc receiver)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FF66"/>
                </a:solidFill>
                <a:sym typeface="Wingdings" pitchFamily="2" charset="2"/>
              </a:rPr>
              <a:t></a:t>
            </a:r>
            <a:r>
              <a:rPr lang="en-US" sz="2800" dirty="0">
                <a:sym typeface="Wingdings" pitchFamily="2" charset="2"/>
              </a:rPr>
              <a:t>  (</a:t>
            </a:r>
            <a:r>
              <a:rPr lang="en-US" sz="2800" b="1" dirty="0"/>
              <a:t>receiver current-continuation)</a:t>
            </a:r>
            <a:r>
              <a:rPr lang="en-US" sz="2800" dirty="0"/>
              <a:t>,  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Hence the name:     </a:t>
            </a:r>
            <a:br>
              <a:rPr lang="en-US" sz="2800" dirty="0"/>
            </a:br>
            <a:r>
              <a:rPr lang="en-US" sz="2800" dirty="0"/>
              <a:t>      call‑with‑current‑continuation.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Rephrasing it:</a:t>
            </a:r>
            <a:r>
              <a:rPr lang="en-US" sz="2800" dirty="0"/>
              <a:t> What is that continuation?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</a:t>
            </a:r>
            <a:r>
              <a:rPr lang="en-US" sz="2800" dirty="0"/>
              <a:t>  (for </a:t>
            </a:r>
            <a:r>
              <a:rPr lang="en-US" sz="2800" i="1" dirty="0"/>
              <a:t>context</a:t>
            </a:r>
            <a:r>
              <a:rPr lang="en-US" sz="2800" dirty="0"/>
              <a:t>) is a procedure that represents the execution context of this application of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800" dirty="0"/>
              <a:t>, then the continuation is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(escaper c)</a:t>
            </a:r>
            <a:r>
              <a:rPr lang="en-US" sz="2800" b="1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7D0D3-5F33-4DFF-B923-A9FE69423FDB}"/>
              </a:ext>
            </a:extLst>
          </p:cNvPr>
          <p:cNvSpPr txBox="1"/>
          <p:nvPr/>
        </p:nvSpPr>
        <p:spPr>
          <a:xfrm>
            <a:off x="9319697" y="4267200"/>
            <a:ext cx="2743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FF66"/>
                </a:solidFill>
              </a:rPr>
              <a:t>call/cc does not create the continuation.  It “reifies” 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82800" y="0"/>
            <a:ext cx="8026400" cy="990600"/>
          </a:xfrm>
        </p:spPr>
        <p:txBody>
          <a:bodyPr/>
          <a:lstStyle/>
          <a:p>
            <a:r>
              <a:rPr lang="en-US" dirty="0"/>
              <a:t>call/cc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40447" y="914400"/>
            <a:ext cx="12344400" cy="4648200"/>
          </a:xfrm>
        </p:spPr>
        <p:txBody>
          <a:bodyPr/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(call/cc receiver)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ym typeface="Wingdings" pitchFamily="2" charset="2"/>
              </a:rPr>
              <a:t>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200" dirty="0"/>
              <a:t>                                               </a:t>
            </a:r>
            <a:r>
              <a:rPr lang="en-US" sz="2800" dirty="0"/>
              <a:t>a)</a:t>
            </a:r>
            <a:r>
              <a:rPr lang="en-US" sz="2200" dirty="0"/>
              <a:t>  </a:t>
            </a:r>
            <a:r>
              <a:rPr lang="en-US" sz="22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</a:t>
            </a:r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2200" dirty="0"/>
              <a:t> </a:t>
            </a:r>
            <a:r>
              <a:rPr lang="en-US" sz="2200" b="1" dirty="0"/>
              <a:t>The receiver is </a:t>
            </a:r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2200" b="1" dirty="0"/>
              <a:t> The context is	</a:t>
            </a:r>
            <a:endParaRPr lang="en-US" sz="1600" b="1" dirty="0"/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2200" b="1" dirty="0"/>
              <a:t> The continuation is</a:t>
            </a:r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2200" b="1" dirty="0"/>
              <a:t> Thus   </a:t>
            </a:r>
            <a:r>
              <a:rPr lang="en-US" sz="22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 </a:t>
            </a:r>
            <a:r>
              <a:rPr lang="en-US" sz="2200" b="1" dirty="0"/>
              <a:t>is equivalent to</a:t>
            </a:r>
          </a:p>
          <a:p>
            <a:pPr lvl="1">
              <a:buFontTx/>
              <a:buNone/>
            </a:pPr>
            <a:r>
              <a:rPr lang="en-US" sz="2200" b="1" dirty="0"/>
              <a:t>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657726"/>
            <a:ext cx="7772400" cy="1362075"/>
          </a:xfrm>
        </p:spPr>
        <p:txBody>
          <a:bodyPr/>
          <a:lstStyle/>
          <a:p>
            <a:r>
              <a:rPr lang="en-US" sz="4800" dirty="0"/>
              <a:t>Warm-up for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0" y="1536700"/>
            <a:ext cx="8799513" cy="3568700"/>
          </a:xfrm>
        </p:spPr>
        <p:txBody>
          <a:bodyPr/>
          <a:lstStyle/>
          <a:p>
            <a:pPr algn="r"/>
            <a:r>
              <a:rPr lang="en-US" sz="2800" dirty="0"/>
              <a:t>Receivers </a:t>
            </a:r>
          </a:p>
          <a:p>
            <a:pPr algn="r"/>
            <a:r>
              <a:rPr lang="en-US" sz="2800" dirty="0"/>
              <a:t>Escape procedures</a:t>
            </a:r>
            <a:br>
              <a:rPr lang="en-US" sz="2800" dirty="0"/>
            </a:br>
            <a:r>
              <a:rPr lang="en-US" sz="2800" dirty="0"/>
              <a:t>Continuations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dirty="0"/>
              <a:t> involves both receivers and escape </a:t>
            </a:r>
            <a:br>
              <a:rPr lang="en-US" sz="2800" dirty="0"/>
            </a:br>
            <a:r>
              <a:rPr lang="en-US" sz="2800" dirty="0"/>
              <a:t>procedures, so we first  define both of those.</a:t>
            </a:r>
          </a:p>
          <a:p>
            <a:pPr algn="r"/>
            <a:r>
              <a:rPr lang="en-US" sz="2800" dirty="0"/>
              <a:t>Then we review continuations.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6946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C7A3-9C5D-45AE-B943-95CA9F00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93B9-FA96-4E3B-8CD3-3EE9E142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B789C-63F3-4CD7-A9EF-E118449B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9" y="0"/>
            <a:ext cx="11843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6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generated with very high confidence">
            <a:extLst>
              <a:ext uri="{FF2B5EF4-FFF2-40B4-BE49-F238E27FC236}">
                <a16:creationId xmlns:a16="http://schemas.microsoft.com/office/drawing/2014/main" id="{09135C8C-2CD4-4752-B574-DB3CC63B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2" y="0"/>
            <a:ext cx="11927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2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76962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2200" b="1" dirty="0">
                <a:latin typeface="Courier New" pitchFamily="49" charset="0"/>
              </a:rPr>
            </a:b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 </a:t>
            </a:r>
            <a:r>
              <a:rPr lang="en-US" sz="2200" b="1" dirty="0">
                <a:latin typeface="Courier New" pitchFamily="49" charset="0"/>
              </a:rPr>
              <a:t>(+ 3 (call/cc (lambda (k)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0" y="701676"/>
            <a:ext cx="70866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rgbClr val="66FF66"/>
                </a:solidFill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70104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d)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0" y="701676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58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209800"/>
            <a:ext cx="84582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d)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     </a:t>
            </a:r>
            <a:r>
              <a:rPr lang="en-US" sz="2000" b="1" dirty="0">
                <a:solidFill>
                  <a:srgbClr val="FFFF00"/>
                </a:solidFill>
              </a:rPr>
              <a:t>take the photograph</a:t>
            </a:r>
            <a:endParaRPr lang="en-US" sz="22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</a:t>
            </a:r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000" b="1" dirty="0">
                <a:solidFill>
                  <a:srgbClr val="FFFF00"/>
                </a:solidFill>
              </a:rPr>
              <a:t>save the photograph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                  </a:t>
            </a:r>
            <a:r>
              <a:rPr lang="en-US" sz="2000" b="1" dirty="0">
                <a:solidFill>
                  <a:srgbClr val="FFFF00"/>
                </a:solidFill>
              </a:rPr>
              <a:t>rub the photograph</a:t>
            </a:r>
            <a:br>
              <a:rPr lang="en-US" sz="28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0" y="701676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07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609A-5D1C-4135-A64E-A596E5B6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8600"/>
            <a:ext cx="9093200" cy="1676400"/>
          </a:xfrm>
        </p:spPr>
        <p:txBody>
          <a:bodyPr/>
          <a:lstStyle/>
          <a:p>
            <a:r>
              <a:rPr lang="en-US" sz="5400" dirty="0"/>
              <a:t>A simple call/cc example</a:t>
            </a:r>
            <a:br>
              <a:rPr lang="en-US" sz="4800" dirty="0"/>
            </a:br>
            <a:br>
              <a:rPr lang="en-US" sz="2400" dirty="0"/>
            </a:b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(call/cc receiver) </a:t>
            </a:r>
            <a:r>
              <a:rPr lang="en-US" sz="2400" b="1" dirty="0">
                <a:solidFill>
                  <a:srgbClr val="66FF66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b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4800" b="1" dirty="0">
              <a:solidFill>
                <a:srgbClr val="66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3B2E-93F8-4E7A-921E-65CAD318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66FF66"/>
                </a:solidFill>
              </a:rPr>
              <a:t>e)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(call/cc procedure?)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04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724C-723F-4618-B347-9B70B54C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call/cc in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3CE4-EB38-499D-A49E-888E163B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https://en.wikipedia.org/wiki/Call-with-current-continuation#Languages_implementing_call/cc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What you will find there: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B5876-A581-4F75-B985-D1D05064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124200"/>
            <a:ext cx="4495800" cy="322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79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-228600"/>
            <a:ext cx="6019800" cy="1676400"/>
          </a:xfrm>
        </p:spPr>
        <p:txBody>
          <a:bodyPr/>
          <a:lstStyle/>
          <a:p>
            <a:r>
              <a:rPr lang="en-US" dirty="0">
                <a:solidFill>
                  <a:srgbClr val="66FF66"/>
                </a:solidFill>
              </a:rPr>
              <a:t>f)</a:t>
            </a:r>
            <a:r>
              <a:rPr lang="en-US" dirty="0"/>
              <a:t> List-index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8534400" cy="3886200"/>
          </a:xfrm>
        </p:spPr>
        <p:txBody>
          <a:bodyPr/>
          <a:lstStyle/>
          <a:p>
            <a:r>
              <a:rPr lang="en-US" dirty="0"/>
              <a:t>Standard approach:</a:t>
            </a:r>
            <a:br>
              <a:rPr lang="en-US" dirty="0"/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(define (list-index item L)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[(null? L) -1]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 (car L) item) 0]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[else (+ 1 (list-index item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(cdr L)))]))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953000"/>
            <a:ext cx="48006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What is the problem with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5654070"/>
            <a:ext cx="54864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One solution: accumulator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5276" y="1447801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But "standard recursion" seems so much more natural!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2882206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Can we use call/cc to escape with the -1 answer?</a:t>
            </a:r>
          </a:p>
        </p:txBody>
      </p:sp>
    </p:spTree>
    <p:extLst>
      <p:ext uri="{BB962C8B-B14F-4D97-AF65-F5344CB8AC3E}">
        <p14:creationId xmlns:p14="http://schemas.microsoft.com/office/powerpoint/2010/main" val="123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1430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f)</a:t>
            </a:r>
            <a:r>
              <a:rPr lang="en-US" sz="2200" b="1" dirty="0">
                <a:latin typeface="Courier New" pitchFamily="49" charset="0"/>
              </a:rPr>
              <a:t> (define list-index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(lambda (sym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(call/cc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(lambda (answer)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(let loop ([L </a:t>
            </a:r>
            <a:r>
              <a:rPr lang="en-US" sz="2200" b="1" dirty="0" err="1">
                <a:latin typeface="Courier New" pitchFamily="49" charset="0"/>
              </a:rPr>
              <a:t>L</a:t>
            </a:r>
            <a:r>
              <a:rPr lang="en-US" sz="2200" b="1" dirty="0">
                <a:latin typeface="Courier New" pitchFamily="49" charset="0"/>
              </a:rPr>
              <a:t>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r>
              <a:rPr lang="en-US" sz="2200" b="1" dirty="0">
                <a:latin typeface="Courier New" pitchFamily="49" charset="0"/>
              </a:rPr>
              <a:t> [(null? L) (answer -1)]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sym (car L))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[else (+ 1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    (loop (</a:t>
            </a:r>
            <a:r>
              <a:rPr lang="en-US" sz="2200" b="1" dirty="0" err="1">
                <a:latin typeface="Courier New" pitchFamily="49" charset="0"/>
              </a:rPr>
              <a:t>cdr</a:t>
            </a:r>
            <a:r>
              <a:rPr lang="en-US" sz="2200" b="1" dirty="0">
                <a:latin typeface="Courier New" pitchFamily="49" charset="0"/>
              </a:rPr>
              <a:t> L)))]))))))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a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d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-1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34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2538-3DFB-4488-BF5E-2FE48F47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533400"/>
            <a:ext cx="9245600" cy="1676400"/>
          </a:xfrm>
        </p:spPr>
        <p:txBody>
          <a:bodyPr/>
          <a:lstStyle/>
          <a:p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(call/cc receiver) </a:t>
            </a:r>
            <a:r>
              <a:rPr lang="en-US" sz="2400" b="1" dirty="0">
                <a:solidFill>
                  <a:srgbClr val="66FF66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288F-EF3A-456A-BD9A-2CD58963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533400"/>
            <a:ext cx="6146800" cy="3886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6FF66"/>
                </a:solidFill>
              </a:rPr>
              <a:t>g)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((car (call/cc list))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    (list cdr 1 2 3))</a:t>
            </a:r>
            <a:endParaRPr lang="en-US" sz="24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1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66D7-EE4A-45A1-A24D-8B15687CAFFF}"/>
              </a:ext>
            </a:extLst>
          </p:cNvPr>
          <p:cNvSpPr txBox="1"/>
          <p:nvPr/>
        </p:nvSpPr>
        <p:spPr>
          <a:xfrm>
            <a:off x="2057400" y="2743200"/>
            <a:ext cx="7467600" cy="3170099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My discussion of </a:t>
            </a:r>
            <a:r>
              <a:rPr lang="en-US" sz="4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call/cc </a:t>
            </a:r>
            <a:r>
              <a:rPr lang="en-US" sz="4000" dirty="0">
                <a:solidFill>
                  <a:schemeClr val="accent3"/>
                </a:solidFill>
              </a:rPr>
              <a:t>is loosely based the book </a:t>
            </a:r>
            <a:r>
              <a:rPr lang="en-US" sz="4000" i="1" dirty="0">
                <a:solidFill>
                  <a:srgbClr val="66FF66"/>
                </a:solidFill>
              </a:rPr>
              <a:t>Scheme and the Art of Programming</a:t>
            </a:r>
            <a:r>
              <a:rPr lang="en-US" sz="4000" dirty="0">
                <a:solidFill>
                  <a:srgbClr val="66FF66"/>
                </a:solidFill>
              </a:rPr>
              <a:t> </a:t>
            </a:r>
            <a:r>
              <a:rPr lang="en-US" sz="4000" dirty="0">
                <a:solidFill>
                  <a:schemeClr val="accent3"/>
                </a:solidFill>
              </a:rPr>
              <a:t>by George Springer and Daniel Friedman.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8990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Interlude: </a:t>
            </a:r>
            <a:r>
              <a:rPr lang="en-US" dirty="0"/>
              <a:t>quotes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8839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Premature optimization is the root of all evil in programming. </a:t>
            </a:r>
            <a:r>
              <a:rPr lang="en-US" sz="2800" i="1" dirty="0"/>
              <a:t>- C.A.R. Hoare</a:t>
            </a:r>
            <a:br>
              <a:rPr lang="en-US" sz="2800" i="1" dirty="0"/>
            </a:br>
            <a:r>
              <a:rPr lang="en-US" sz="2800" i="1" dirty="0"/>
              <a:t>    </a:t>
            </a:r>
            <a:r>
              <a:rPr lang="en-US" sz="2400" dirty="0"/>
              <a:t>Do you know what he is famous for?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There is no code so big, twisted, or complex that maintenance can't make it worse. - </a:t>
            </a:r>
            <a:r>
              <a:rPr lang="en-US" sz="2800" i="1" dirty="0"/>
              <a:t>Gerald Weinberg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Computer Science is the only discipline in which we view adding a new wing to a building as being maintenance. </a:t>
            </a:r>
            <a:r>
              <a:rPr lang="en-US" sz="2800" i="1" dirty="0"/>
              <a:t>– Jim  Horning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0"/>
            <a:ext cx="7772400" cy="1066800"/>
          </a:xfrm>
        </p:spPr>
        <p:txBody>
          <a:bodyPr/>
          <a:lstStyle/>
          <a:p>
            <a:r>
              <a:rPr lang="en-US" dirty="0"/>
              <a:t>All this from that short code?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7843" y="1374751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 </a:t>
            </a:r>
            <a:r>
              <a:rPr lang="en-US" sz="2800" b="1" dirty="0">
                <a:solidFill>
                  <a:srgbClr val="66FF66"/>
                </a:solidFill>
              </a:rPr>
              <a:t>h)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nn-NO" sz="2400" b="1" dirty="0">
                <a:latin typeface="Courier New" pitchFamily="49" charset="0"/>
              </a:rPr>
              <a:t>(let ([f #f] [i 0])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400" b="1" dirty="0">
                <a:latin typeface="Courier New" pitchFamily="49" charset="0"/>
              </a:rPr>
              <a:t>  	(call/cc (lambda (k) (set! f k)))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400" b="1" dirty="0">
                <a:latin typeface="Courier New" pitchFamily="49" charset="0"/>
              </a:rPr>
              <a:t>     (printf "~a~n" i)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400" b="1" dirty="0">
                <a:latin typeface="Courier New" pitchFamily="49" charset="0"/>
              </a:rPr>
              <a:t>     (set! i (+ i 1))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400" b="1" dirty="0">
                <a:latin typeface="Courier New" pitchFamily="49" charset="0"/>
              </a:rPr>
              <a:t>     (if (&lt; i 10) (f "ignore")))</a:t>
            </a:r>
          </a:p>
          <a:p>
            <a:pPr>
              <a:lnSpc>
                <a:spcPct val="80000"/>
              </a:lnSpc>
              <a:buFontTx/>
              <a:buNone/>
            </a:pPr>
            <a:endParaRPr lang="nn-NO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173417-7711-47E9-B1C6-A16096BC8044}"/>
              </a:ext>
            </a:extLst>
          </p:cNvPr>
          <p:cNvSpPr txBox="1">
            <a:spLocks/>
          </p:cNvSpPr>
          <p:nvPr/>
        </p:nvSpPr>
        <p:spPr bwMode="auto">
          <a:xfrm>
            <a:off x="3124200" y="440473"/>
            <a:ext cx="924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9pPr>
          </a:lstStyle>
          <a:p>
            <a:r>
              <a:rPr lang="en-US" sz="2400" b="1" kern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(call/cc receiver) </a:t>
            </a:r>
            <a:r>
              <a:rPr lang="en-US" sz="2400" b="1" kern="0" dirty="0">
                <a:solidFill>
                  <a:srgbClr val="66FF66"/>
                </a:solidFill>
                <a:sym typeface="Wingdings" pitchFamily="2" charset="2"/>
              </a:rPr>
              <a:t> </a:t>
            </a:r>
            <a:r>
              <a:rPr lang="en-US" sz="2400" b="1" kern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kern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871292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-228600"/>
            <a:ext cx="7772400" cy="1066800"/>
          </a:xfrm>
        </p:spPr>
        <p:txBody>
          <a:bodyPr/>
          <a:lstStyle/>
          <a:p>
            <a:r>
              <a:rPr lang="en-US" dirty="0"/>
              <a:t>Strange indeed!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37" y="-228600"/>
            <a:ext cx="4008863" cy="5257800"/>
          </a:xfrm>
          <a:solidFill>
            <a:srgbClr val="000000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nn-NO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66FF66"/>
                </a:solidFill>
              </a:rPr>
              <a:t>i)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(define strange1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(display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(call/cc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(display 2)))</a:t>
            </a:r>
            <a:br>
              <a:rPr lang="en-US" sz="2000" b="1" dirty="0">
                <a:latin typeface="Courier New" pitchFamily="49" charset="0"/>
              </a:rPr>
            </a:b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(strange1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(call/cc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(lambda (k) k)))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36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76B1-BB47-4C0A-9D87-5C01D7FD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with Continuations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99C6-4079-4D1A-95C6-A827F5C4C1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potentially erroring code</a:t>
            </a:r>
          </a:p>
          <a:p>
            <a:pPr marL="0" indent="0">
              <a:buNone/>
            </a:pPr>
            <a:r>
              <a:rPr lang="en-US" dirty="0"/>
              <a:t>   ordinary code that relies on success</a:t>
            </a:r>
          </a:p>
          <a:p>
            <a:pPr marL="0" indent="0">
              <a:buNone/>
            </a:pPr>
            <a:r>
              <a:rPr lang="en-US" dirty="0"/>
              <a:t>} catch (</a:t>
            </a:r>
            <a:r>
              <a:rPr lang="en-US" dirty="0" err="1"/>
              <a:t>errorflavor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error handling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FCD4A-B8F2-4C44-91B8-A2CF8021F8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try causes a call-cc, with a continuation that will bring us directly to the catch</a:t>
            </a:r>
          </a:p>
          <a:p>
            <a:pPr marL="0" indent="0">
              <a:buNone/>
            </a:pPr>
            <a:r>
              <a:rPr lang="en-US" dirty="0"/>
              <a:t>//post try code looks at the result to determine if an error happened, if so it invokes the catch, otherwise it returns the value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40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DDC7-6EC3-440E-AC6F-10D4F5C0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 with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E1F2-2411-4B53-9511-60EBA9BBBE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often want functions that look like this</a:t>
            </a:r>
          </a:p>
          <a:p>
            <a:pPr marL="0" indent="0">
              <a:buNone/>
            </a:pPr>
            <a:r>
              <a:rPr lang="en-US" dirty="0"/>
              <a:t>(define (calc-complex-thing x y)</a:t>
            </a:r>
          </a:p>
          <a:p>
            <a:pPr marL="0" indent="0">
              <a:buNone/>
            </a:pPr>
            <a:r>
              <a:rPr lang="en-US" dirty="0"/>
              <a:t>(let ((user-</a:t>
            </a:r>
            <a:r>
              <a:rPr lang="en-US" dirty="0" err="1"/>
              <a:t>val</a:t>
            </a:r>
            <a:r>
              <a:rPr lang="en-US" dirty="0"/>
              <a:t> (ask-user-question))</a:t>
            </a:r>
          </a:p>
          <a:p>
            <a:pPr marL="0" indent="0">
              <a:buNone/>
            </a:pPr>
            <a:r>
              <a:rPr lang="en-US" dirty="0"/>
              <a:t>   (do-</a:t>
            </a:r>
            <a:r>
              <a:rPr lang="en-US" dirty="0" err="1"/>
              <a:t>calculculation</a:t>
            </a:r>
            <a:r>
              <a:rPr lang="en-US" dirty="0"/>
              <a:t> x y user-value)))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808F3-637E-4599-B01E-59320E918F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the reality is that interacting with the user actually forces us out of our functions.  So we need ugly callback.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(open-dialog “user question” (lambda (user-</a:t>
            </a:r>
            <a:r>
              <a:rPr lang="en-US" dirty="0" err="1"/>
              <a:t>val</a:t>
            </a:r>
            <a:r>
              <a:rPr lang="en-US" dirty="0"/>
              <a:t>) (do-calculation x y user-</a:t>
            </a:r>
            <a:r>
              <a:rPr lang="en-US" dirty="0" err="1"/>
              <a:t>val</a:t>
            </a:r>
            <a:r>
              <a:rPr lang="en-US" dirty="0"/>
              <a:t>)))</a:t>
            </a:r>
          </a:p>
          <a:p>
            <a:pPr marL="0" indent="0">
              <a:buNone/>
            </a:pPr>
            <a:r>
              <a:rPr lang="en-US" dirty="0"/>
              <a:t>;; see how this function weirdly returns  </a:t>
            </a:r>
          </a:p>
        </p:txBody>
      </p:sp>
    </p:spTree>
    <p:extLst>
      <p:ext uri="{BB962C8B-B14F-4D97-AF65-F5344CB8AC3E}">
        <p14:creationId xmlns:p14="http://schemas.microsoft.com/office/powerpoint/2010/main" val="3362507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r>
              <a:rPr lang="en-US" sz="3600" dirty="0"/>
              <a:t>        “</a:t>
            </a:r>
            <a:r>
              <a:rPr lang="en-US" sz="3600" dirty="0" err="1"/>
              <a:t>mondo</a:t>
            </a:r>
            <a:r>
              <a:rPr lang="en-US" sz="3600" dirty="0"/>
              <a:t> </a:t>
            </a:r>
            <a:r>
              <a:rPr lang="en-US" sz="3600" dirty="0" err="1"/>
              <a:t>bizarro</a:t>
            </a:r>
            <a:r>
              <a:rPr lang="en-US" sz="3600" dirty="0"/>
              <a:t>”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8839200" cy="52578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/>
              <a:t> </a:t>
            </a:r>
            <a:r>
              <a:rPr lang="en-US" b="1" dirty="0">
                <a:solidFill>
                  <a:srgbClr val="66FF66"/>
                </a:solidFill>
              </a:rPr>
              <a:t>j</a:t>
            </a:r>
            <a:r>
              <a:rPr lang="en-US" b="1">
                <a:solidFill>
                  <a:srgbClr val="66FF66"/>
                </a:solidFill>
              </a:rPr>
              <a:t>)</a:t>
            </a:r>
            <a:r>
              <a:rPr lang="en-US" b="1">
                <a:latin typeface="Courier New" pitchFamily="49" charset="0"/>
              </a:rPr>
              <a:t> 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strange2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3)))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(strange2 (call/cc (lambda (k) k)))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2577" y="2438400"/>
            <a:ext cx="3196525" cy="2246769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We may not do this one in class; good practice for you.</a:t>
            </a:r>
          </a:p>
          <a:p>
            <a:endParaRPr lang="en-US" sz="2800" dirty="0">
              <a:solidFill>
                <a:srgbClr val="66FF66"/>
              </a:solidFill>
            </a:endParaRPr>
          </a:p>
          <a:p>
            <a:r>
              <a:rPr lang="en-US" sz="2800" dirty="0">
                <a:solidFill>
                  <a:srgbClr val="66FF66"/>
                </a:solidFill>
              </a:rPr>
              <a:t>1 1 2 1 3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228600"/>
            <a:ext cx="8026400" cy="838200"/>
          </a:xfrm>
        </p:spPr>
        <p:txBody>
          <a:bodyPr/>
          <a:lstStyle/>
          <a:p>
            <a:r>
              <a:rPr lang="en-US" sz="4000" b="1" dirty="0"/>
              <a:t>Review of Continuations</a:t>
            </a:r>
            <a:r>
              <a:rPr lang="en-US" sz="4000" dirty="0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11277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                                     Consider the evaluation of the expression: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                 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(let ([x (+ y 2)])</a:t>
            </a:r>
            <a:b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                   (if (&lt; x 4) 5 (- x 6))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What is the continuation of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?                 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(+ y 2)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(- x 6) ?               (&lt; x 4)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12039600" cy="38862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66FF66"/>
                </a:solidFill>
              </a:rPr>
              <a:t>receiver</a:t>
            </a:r>
            <a:r>
              <a:rPr lang="en-US" dirty="0"/>
              <a:t> is an argument (which also happens to also be a procedure) passed to a </a:t>
            </a:r>
            <a:r>
              <a:rPr lang="en-US" dirty="0">
                <a:solidFill>
                  <a:srgbClr val="FFFF00"/>
                </a:solidFill>
              </a:rPr>
              <a:t>procedure</a:t>
            </a:r>
            <a:r>
              <a:rPr lang="en-US" dirty="0"/>
              <a:t>, with the intention that the </a:t>
            </a:r>
            <a:r>
              <a:rPr lang="en-US" dirty="0">
                <a:solidFill>
                  <a:srgbClr val="FFFF00"/>
                </a:solidFill>
              </a:rPr>
              <a:t>procedure</a:t>
            </a:r>
            <a:r>
              <a:rPr lang="en-US" dirty="0"/>
              <a:t> will eventually apply that receiver to some  values; i.e. pass values to that receiver.</a:t>
            </a:r>
          </a:p>
          <a:p>
            <a:r>
              <a:rPr lang="en-US" b="1" dirty="0">
                <a:solidFill>
                  <a:srgbClr val="66FF66"/>
                </a:solidFill>
              </a:rPr>
              <a:t>Example:</a:t>
            </a:r>
            <a:r>
              <a:rPr lang="en-US" dirty="0"/>
              <a:t>  When we represent  continuations by Scheme procedures,  those continuations that we pass to CPS procedures are receivers.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(v) …) </a:t>
            </a:r>
            <a:r>
              <a:rPr lang="en-US" dirty="0"/>
              <a:t>They expect to receive a value for v.</a:t>
            </a:r>
          </a:p>
          <a:p>
            <a:r>
              <a:rPr lang="en-US" dirty="0"/>
              <a:t>Sometimes receivers are called </a:t>
            </a:r>
            <a:r>
              <a:rPr lang="en-US" dirty="0">
                <a:solidFill>
                  <a:srgbClr val="FFFF00"/>
                </a:solidFill>
              </a:rPr>
              <a:t>callbacks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Receiver Example: call-with-values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(call-with-values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(lambda () (values 3 4))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list)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(3 4)</a:t>
            </a:r>
          </a:p>
          <a:p>
            <a:r>
              <a:rPr lang="en-US" b="1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 receiver </a:t>
            </a:r>
            <a:br>
              <a:rPr lang="en-US" dirty="0"/>
            </a:br>
            <a:r>
              <a:rPr lang="en-US" dirty="0"/>
              <a:t>(we previously called it the </a:t>
            </a:r>
            <a:r>
              <a:rPr lang="en-US" i="1" dirty="0"/>
              <a:t>consumer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0"/>
            <a:ext cx="6019800" cy="838200"/>
          </a:xfrm>
        </p:spPr>
        <p:txBody>
          <a:bodyPr/>
          <a:lstStyle/>
          <a:p>
            <a:r>
              <a:rPr lang="en-US" dirty="0"/>
              <a:t>new receiver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1524000"/>
            <a:ext cx="8077200" cy="4343400"/>
          </a:xfrm>
        </p:spPr>
        <p:txBody>
          <a:bodyPr/>
          <a:lstStyle/>
          <a:p>
            <a:pPr>
              <a:buFontTx/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(call-with-output-file "myfile.ss"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(lambda (p)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; this is the "receiver"</a:t>
            </a:r>
            <a:r>
              <a:rPr lang="en-US" sz="2400" b="1" dirty="0">
                <a:latin typeface="Courier New" pitchFamily="49" charset="0"/>
              </a:rPr>
              <a:t>    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(let f ([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 list-to-be-printed])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(if (not (null? 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(begin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  (write (car 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 p)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  (newline p)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  (f 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 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)))))))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191000" y="762000"/>
            <a:ext cx="7086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From TSPL: The following shows the use of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call-with-output-file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write a list of objects (the value of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list-to-be-printed</a:t>
            </a:r>
            <a:r>
              <a:rPr lang="en-US" dirty="0">
                <a:solidFill>
                  <a:schemeClr val="bg1"/>
                </a:solidFill>
              </a:rPr>
              <a:t>), separated by newlines, to the file named "myfile.ss."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24000" y="4953000"/>
            <a:ext cx="6629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(define call-with-output-file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(lambda (filename proc)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(let ((p (open-output-file filename)))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(let ((v (proc p)))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(close-output-port p)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v)))) 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2552700"/>
            <a:ext cx="2209800" cy="1752600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45924"/>
                </a:solidFill>
              </a:rPr>
              <a:t>The receiver expects to receive an output port as its argument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514600"/>
            <a:ext cx="7467600" cy="4724400"/>
          </a:xfrm>
        </p:spPr>
        <p:txBody>
          <a:bodyPr/>
          <a:lstStyle/>
          <a:p>
            <a:r>
              <a:rPr lang="en-US" b="1" dirty="0"/>
              <a:t>Pretend 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514600"/>
            <a:ext cx="7467600" cy="4724400"/>
          </a:xfrm>
        </p:spPr>
        <p:txBody>
          <a:bodyPr/>
          <a:lstStyle/>
          <a:p>
            <a:r>
              <a:rPr lang="en-US" b="1" dirty="0"/>
              <a:t>Pretend 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11</a:t>
            </a:r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6</a:t>
            </a:r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0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21996</TotalTime>
  <Words>2534</Words>
  <Application>Microsoft Office PowerPoint</Application>
  <PresentationFormat>Widescreen</PresentationFormat>
  <Paragraphs>263</Paragraphs>
  <Slides>35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Black</vt:lpstr>
      <vt:lpstr>Consolas</vt:lpstr>
      <vt:lpstr>Courier New</vt:lpstr>
      <vt:lpstr>Swis721 Ex BT</vt:lpstr>
      <vt:lpstr>Times New Roman</vt:lpstr>
      <vt:lpstr>Default Design</vt:lpstr>
      <vt:lpstr>CSSE 304  Days 27 - 29</vt:lpstr>
      <vt:lpstr>Warm-up for call/cc</vt:lpstr>
      <vt:lpstr>PowerPoint Presentation</vt:lpstr>
      <vt:lpstr>Review of Continuations </vt:lpstr>
      <vt:lpstr>Receivers</vt:lpstr>
      <vt:lpstr>Old Receiver Example: call-with-values</vt:lpstr>
      <vt:lpstr>new receiver example</vt:lpstr>
      <vt:lpstr>An escape procedure</vt:lpstr>
      <vt:lpstr>An escape procedure</vt:lpstr>
      <vt:lpstr>Escaper (a mostly fictitious procedure)</vt:lpstr>
      <vt:lpstr>Escaper (a mostly fictitious procedure)</vt:lpstr>
      <vt:lpstr>You can experiment with escaper</vt:lpstr>
      <vt:lpstr>Escape Procedures</vt:lpstr>
      <vt:lpstr>"call-with" procedures</vt:lpstr>
      <vt:lpstr>dining out example from Springer and Friedman, Part 5 intro</vt:lpstr>
      <vt:lpstr>Call/cc definition and exampleS</vt:lpstr>
      <vt:lpstr>call/cc</vt:lpstr>
      <vt:lpstr>call/cc definition summary</vt:lpstr>
      <vt:lpstr>call/cc example</vt:lpstr>
      <vt:lpstr>PowerPoint Presentation</vt:lpstr>
      <vt:lpstr>PowerPoint Presentation</vt:lpstr>
      <vt:lpstr>More call/cc examples</vt:lpstr>
      <vt:lpstr>More call/cc examples</vt:lpstr>
      <vt:lpstr>More call/cc examples</vt:lpstr>
      <vt:lpstr>A simple call/cc example  (call/cc receiver)  (receiver continuation) </vt:lpstr>
      <vt:lpstr>call/cc in other languages</vt:lpstr>
      <vt:lpstr>f) List-index</vt:lpstr>
      <vt:lpstr>PowerPoint Presentation</vt:lpstr>
      <vt:lpstr>(call/cc receiver)  (receiver continuation)</vt:lpstr>
      <vt:lpstr>Interlude: quotes</vt:lpstr>
      <vt:lpstr>All this from that short code?</vt:lpstr>
      <vt:lpstr>Strange indeed!</vt:lpstr>
      <vt:lpstr>Error Handling with Continuations</vt:lpstr>
      <vt:lpstr>Continuations with user input</vt:lpstr>
      <vt:lpstr>        “mondo bizarro” example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Hewner, Mike</cp:lastModifiedBy>
  <cp:revision>183</cp:revision>
  <cp:lastPrinted>2020-01-29T15:53:28Z</cp:lastPrinted>
  <dcterms:created xsi:type="dcterms:W3CDTF">2001-03-11T15:54:35Z</dcterms:created>
  <dcterms:modified xsi:type="dcterms:W3CDTF">2021-10-25T14:50:12Z</dcterms:modified>
</cp:coreProperties>
</file>