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4" r:id="rId2"/>
    <p:sldId id="432" r:id="rId3"/>
    <p:sldId id="433" r:id="rId4"/>
    <p:sldId id="434" r:id="rId5"/>
    <p:sldId id="435" r:id="rId6"/>
    <p:sldId id="436" r:id="rId7"/>
    <p:sldId id="437" r:id="rId8"/>
    <p:sldId id="461" r:id="rId9"/>
    <p:sldId id="391" r:id="rId10"/>
    <p:sldId id="392" r:id="rId11"/>
    <p:sldId id="355" r:id="rId12"/>
    <p:sldId id="356" r:id="rId13"/>
    <p:sldId id="357" r:id="rId14"/>
    <p:sldId id="393" r:id="rId15"/>
    <p:sldId id="358" r:id="rId16"/>
    <p:sldId id="394" r:id="rId17"/>
    <p:sldId id="452" r:id="rId18"/>
    <p:sldId id="361" r:id="rId19"/>
    <p:sldId id="362" r:id="rId20"/>
    <p:sldId id="363" r:id="rId21"/>
    <p:sldId id="462" r:id="rId22"/>
    <p:sldId id="364" r:id="rId23"/>
    <p:sldId id="376" r:id="rId2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33CC"/>
    <a:srgbClr val="75FFFF"/>
    <a:srgbClr val="D2C1A2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02" autoAdjust="0"/>
    <p:restoredTop sz="76020" autoAdjust="0"/>
  </p:normalViewPr>
  <p:slideViewPr>
    <p:cSldViewPr>
      <p:cViewPr varScale="1">
        <p:scale>
          <a:sx n="84" d="100"/>
          <a:sy n="84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1F2DF6E0-28FA-4987-BAD5-258F5BBC5476}"/>
    <pc:docChg chg="custSel addSld modSld">
      <pc:chgData name="Hewner, Mike" userId="7f3f83dd-6dfb-4127-a87f-c1714bd4fac9" providerId="ADAL" clId="{1F2DF6E0-28FA-4987-BAD5-258F5BBC5476}" dt="2021-10-08T14:22:53.002" v="158" actId="20577"/>
      <pc:docMkLst>
        <pc:docMk/>
      </pc:docMkLst>
      <pc:sldChg chg="modSp new mod">
        <pc:chgData name="Hewner, Mike" userId="7f3f83dd-6dfb-4127-a87f-c1714bd4fac9" providerId="ADAL" clId="{1F2DF6E0-28FA-4987-BAD5-258F5BBC5476}" dt="2021-10-08T14:22:53.002" v="158" actId="20577"/>
        <pc:sldMkLst>
          <pc:docMk/>
          <pc:sldMk cId="3306011773" sldId="462"/>
        </pc:sldMkLst>
        <pc:spChg chg="mod">
          <ac:chgData name="Hewner, Mike" userId="7f3f83dd-6dfb-4127-a87f-c1714bd4fac9" providerId="ADAL" clId="{1F2DF6E0-28FA-4987-BAD5-258F5BBC5476}" dt="2021-10-08T14:21:42.088" v="74" actId="14100"/>
          <ac:spMkLst>
            <pc:docMk/>
            <pc:sldMk cId="3306011773" sldId="462"/>
            <ac:spMk id="2" creationId="{DC3EA48B-EE4F-42A1-8067-33202607F020}"/>
          </ac:spMkLst>
        </pc:spChg>
        <pc:spChg chg="mod">
          <ac:chgData name="Hewner, Mike" userId="7f3f83dd-6dfb-4127-a87f-c1714bd4fac9" providerId="ADAL" clId="{1F2DF6E0-28FA-4987-BAD5-258F5BBC5476}" dt="2021-10-08T14:22:53.002" v="158" actId="20577"/>
          <ac:spMkLst>
            <pc:docMk/>
            <pc:sldMk cId="3306011773" sldId="462"/>
            <ac:spMk id="3" creationId="{DB6C0755-0335-4338-B232-892122F546B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t" anchorCtr="0" compatLnSpc="1">
            <a:prstTxWarp prst="textNoShape">
              <a:avLst/>
            </a:prstTxWarp>
          </a:bodyPr>
          <a:lstStyle>
            <a:lvl1pPr defTabSz="962661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6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t" anchorCtr="0" compatLnSpc="1">
            <a:prstTxWarp prst="textNoShape">
              <a:avLst/>
            </a:prstTxWarp>
          </a:bodyPr>
          <a:lstStyle>
            <a:lvl1pPr algn="r" defTabSz="962661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b" anchorCtr="0" compatLnSpc="1">
            <a:prstTxWarp prst="textNoShape">
              <a:avLst/>
            </a:prstTxWarp>
          </a:bodyPr>
          <a:lstStyle>
            <a:lvl1pPr defTabSz="962661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6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322" tIns="48161" rIns="96322" bIns="48161" numCol="1" anchor="b" anchorCtr="0" compatLnSpc="1">
            <a:prstTxWarp prst="textNoShape">
              <a:avLst/>
            </a:prstTxWarp>
          </a:bodyPr>
          <a:lstStyle>
            <a:lvl1pPr algn="r" defTabSz="962661">
              <a:defRPr sz="1200"/>
            </a:lvl1pPr>
          </a:lstStyle>
          <a:p>
            <a:fld id="{67678ED9-3248-42EA-9843-5A1BDDB39D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58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6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7550"/>
            <a:ext cx="4806950" cy="3605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2" y="4560297"/>
            <a:ext cx="5851161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6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74" tIns="47637" rIns="95274" bIns="4763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DC98F7B-29CD-4C6A-9715-3270586611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110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2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functional</a:t>
            </a:r>
            <a:r>
              <a:rPr lang="en-US" baseline="0" dirty="0"/>
              <a:t> environment it's a little bit trickier.</a:t>
            </a:r>
          </a:p>
          <a:p>
            <a:r>
              <a:rPr lang="en-US" baseline="0" dirty="0"/>
              <a:t>We have to have a way of providing the context in which the multiple values will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3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2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</a:t>
            </a:r>
            <a:r>
              <a:rPr lang="en-US" baseline="0" dirty="0"/>
              <a:t> print put the answers in the PDF!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0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calls illustrate what happens when the result of calling values is returned to the REP context, and when the</a:t>
            </a:r>
            <a:r>
              <a:rPr lang="en-US" baseline="0" dirty="0"/>
              <a:t> values are passed to a procedure </a:t>
            </a:r>
            <a:r>
              <a:rPr lang="en-US" baseline="0"/>
              <a:t>(list).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8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cuts out two uses of (lambda ()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9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20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(define list-copy-cps</a:t>
            </a:r>
          </a:p>
          <a:p>
            <a:r>
              <a:rPr lang="pt-BR" dirty="0"/>
              <a:t>  (lambda (L k)  </a:t>
            </a:r>
          </a:p>
          <a:p>
            <a:r>
              <a:rPr lang="pt-BR" dirty="0"/>
              <a:t>    (if (null? L)</a:t>
            </a:r>
          </a:p>
          <a:p>
            <a:r>
              <a:rPr lang="pt-BR" dirty="0"/>
              <a:t>        (apply-continuation</a:t>
            </a:r>
            <a:r>
              <a:rPr lang="pt-BR" baseline="0" dirty="0"/>
              <a:t> </a:t>
            </a:r>
            <a:r>
              <a:rPr lang="pt-BR" dirty="0"/>
              <a:t>k '())</a:t>
            </a:r>
          </a:p>
          <a:p>
            <a:r>
              <a:rPr lang="pt-BR" dirty="0"/>
              <a:t>        (list-copy-cps (cdr L)</a:t>
            </a:r>
          </a:p>
          <a:p>
            <a:r>
              <a:rPr lang="pt-BR" dirty="0"/>
              <a:t>                       (lambda (copied-cdr)</a:t>
            </a:r>
          </a:p>
          <a:p>
            <a:r>
              <a:rPr lang="pt-BR" dirty="0"/>
              <a:t>                         (apply-continuation k (cons (car L) </a:t>
            </a:r>
          </a:p>
          <a:p>
            <a:r>
              <a:rPr lang="pt-BR" dirty="0"/>
              <a:t>                                                                      copied-cdr)))))))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33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-152400"/>
            <a:ext cx="6477000" cy="3505200"/>
          </a:xfrm>
        </p:spPr>
        <p:txBody>
          <a:bodyPr/>
          <a:lstStyle/>
          <a:p>
            <a:r>
              <a:rPr lang="en-US" dirty="0"/>
              <a:t>CSSE 304   Day 22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2057400"/>
            <a:ext cx="7620000" cy="28956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Memoization 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2800" b="1" dirty="0"/>
              <a:t>Multi-value returns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endParaRPr lang="en-US" sz="2800" b="1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call-with-values, </a:t>
            </a:r>
            <a:br>
              <a:rPr lang="en-US" dirty="0"/>
            </a:br>
            <a:r>
              <a:rPr lang="en-US" dirty="0"/>
              <a:t>with-values, </a:t>
            </a:r>
            <a:r>
              <a:rPr lang="en-US" dirty="0" err="1"/>
              <a:t>mvlet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Multi-value returns in a functional programming context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Ongoing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Suppose we want to calculate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2800" dirty="0"/>
              <a:t> using just one traversal of the non-empty list.</a:t>
            </a:r>
            <a:br>
              <a:rPr lang="en-US" sz="2800" dirty="0"/>
            </a:b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First approach</a:t>
            </a:r>
            <a:br>
              <a:rPr lang="en-US" sz="2400" dirty="0"/>
            </a:br>
            <a:r>
              <a:rPr lang="en-US" sz="2400" dirty="0"/>
              <a:t>Helper procedure returns a list of the sum and the length.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</a:t>
            </a:r>
            <a:r>
              <a:rPr lang="en-US" sz="1800" b="1" dirty="0" err="1">
                <a:latin typeface="Courier New" pitchFamily="49" charset="0"/>
              </a:rPr>
              <a:t>letrec</a:t>
            </a:r>
            <a:r>
              <a:rPr lang="en-US" sz="18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(list 0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(let ([return (helper (</a:t>
            </a:r>
            <a:r>
              <a:rPr lang="en-US" sz="1800" b="1" dirty="0" err="1">
                <a:latin typeface="Courier New" pitchFamily="49" charset="0"/>
              </a:rPr>
              <a:t>cdr</a:t>
            </a:r>
            <a:r>
              <a:rPr lang="en-US" sz="1800" b="1" dirty="0">
                <a:latin typeface="Courier New" pitchFamily="49" charset="0"/>
              </a:rPr>
              <a:t> L))])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(list (+ (car return) (car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(+ 1 (</a:t>
            </a:r>
            <a:r>
              <a:rPr lang="en-US" sz="1800" b="1" dirty="0" err="1">
                <a:latin typeface="Courier New" pitchFamily="49" charset="0"/>
              </a:rPr>
              <a:t>cadr</a:t>
            </a:r>
            <a:r>
              <a:rPr lang="en-US" sz="1800" b="1" dirty="0">
                <a:latin typeface="Courier New" pitchFamily="49" charset="0"/>
              </a:rPr>
              <a:t> return))))))])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 / (helper L)))))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 call-with-values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values</a:t>
            </a:r>
            <a:r>
              <a:rPr lang="en-US" sz="2800" dirty="0"/>
              <a:t> procedure  returns multiple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call-with-values</a:t>
            </a:r>
            <a:r>
              <a:rPr lang="en-US" sz="2800" dirty="0"/>
              <a:t> procedure provides a context for the reception of multiple return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(values v1 ...) </a:t>
            </a:r>
            <a:r>
              <a:rPr lang="en-US" sz="2800" dirty="0"/>
              <a:t>returns the values v1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(call-with-values producer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 is a procedure that is allowed to be applied to zero arguments,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sz="2800" dirty="0"/>
              <a:t> is a procedure that can be applied to the number of values that will be returned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The producer will usually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/>
              <a:t> to return its values.</a:t>
            </a:r>
            <a:endParaRPr lang="en-US" sz="28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Simple example: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&gt;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   cons)</a:t>
            </a:r>
            <a:endParaRPr lang="en-US" sz="28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(3 . 4)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Unusual examples that illustrate how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2800" b="1" dirty="0">
                <a:solidFill>
                  <a:srgbClr val="FF0000"/>
                </a:solidFill>
              </a:rPr>
              <a:t> works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Simple example: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(3 4)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Unusual examples that illustrate how call-with-values works.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(())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/>
          <a:lstStyle/>
          <a:p>
            <a:r>
              <a:rPr lang="en-US" sz="4000" dirty="0"/>
              <a:t>A simple example from TSPL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33CC"/>
                </a:solidFill>
              </a:rPr>
              <a:t>Split a list into elements from even and odd positions of original list.</a:t>
            </a:r>
            <a:br>
              <a:rPr lang="en-US" sz="2200" dirty="0">
                <a:solidFill>
                  <a:srgbClr val="0033CC"/>
                </a:solidFill>
              </a:rPr>
            </a:br>
            <a:endParaRPr lang="en-US" sz="12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split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(if (or (null?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 (null?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</a:rPr>
              <a:t>cdr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(values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</a:rPr>
              <a:t>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(lambda () (split (</a:t>
            </a:r>
            <a:r>
              <a:rPr lang="en-US" sz="2000" b="1" dirty="0" err="1">
                <a:latin typeface="Courier New" pitchFamily="49" charset="0"/>
              </a:rPr>
              <a:t>cddr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fr-FR" sz="2000" b="1" dirty="0">
                <a:latin typeface="Courier New" pitchFamily="49" charset="0"/>
              </a:rPr>
              <a:t>(lambda (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(values (cons (car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        (cons (</a:t>
            </a:r>
            <a:r>
              <a:rPr lang="fr-FR" sz="2000" b="1" dirty="0" err="1">
                <a:latin typeface="Courier New" pitchFamily="49" charset="0"/>
              </a:rPr>
              <a:t>cadr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)))))))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(split '(a b c d e f))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(a c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(b d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(list (split '(a b c d e f)))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Exception: returned two values to single value return context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(call-with-values (lambda () (split '(a b c d e f)))     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list)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((a c e) (b d f))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4000" dirty="0"/>
              <a:t> that uses </a:t>
            </a:r>
            <a:r>
              <a:rPr lang="en-US" sz="4000" dirty="0">
                <a:latin typeface="Courier New" pitchFamily="49" charset="0"/>
              </a:rPr>
              <a:t>call-with-values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</a:t>
            </a:r>
            <a:r>
              <a:rPr lang="en-US" sz="2000" b="1" dirty="0" err="1">
                <a:latin typeface="Courier New" pitchFamily="49" charset="0"/>
              </a:rPr>
              <a:t>letrec</a:t>
            </a:r>
            <a:r>
              <a:rPr lang="en-US" sz="20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() (helper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(sum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(values (+ sum (car L))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           (+ 1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(call-with-values (lambda ()(helper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/))))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with-values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Most of the time when we use call-with-values,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() ...) </a:t>
            </a:r>
            <a:r>
              <a:rPr lang="en-US" sz="2400" dirty="0"/>
              <a:t>is just a wrapper for the code we really want to execute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We can define </a:t>
            </a:r>
            <a:r>
              <a:rPr lang="en-US" sz="2400" b="1" dirty="0"/>
              <a:t>a new syntactic form</a:t>
            </a:r>
            <a:r>
              <a:rPr lang="en-US" sz="2400" dirty="0"/>
              <a:t> to simplify this.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(define-syntax with-values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[(_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(call-with-values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(lambda ()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consumer)]))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Why can't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/>
              <a:t> be a procedure?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of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&gt; (with-values (split '(a b c d e f)) 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((a c e) (b d f))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Shorter 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 </a:t>
            </a:r>
            <a:r>
              <a:rPr lang="en-US" sz="4000" dirty="0"/>
              <a:t>that uses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with-values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74838"/>
            <a:ext cx="89154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(lambda 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(values (+ sum (car L))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mv-let (mv is for </a:t>
            </a:r>
            <a:r>
              <a:rPr lang="en-US" sz="4000" i="1" dirty="0"/>
              <a:t>multiple-valued</a:t>
            </a:r>
            <a:r>
              <a:rPr lang="en-US" sz="4000" dirty="0"/>
              <a:t>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For the frequent case where the consumer is also defined  by </a:t>
            </a:r>
            <a:r>
              <a:rPr lang="en-US" b="1" dirty="0">
                <a:latin typeface="Courier New" pitchFamily="49" charset="0"/>
              </a:rPr>
              <a:t>(lambda ...)</a:t>
            </a:r>
            <a:r>
              <a:rPr lang="en-US" dirty="0"/>
              <a:t>, here is </a:t>
            </a:r>
            <a:r>
              <a:rPr lang="en-US" b="1" dirty="0"/>
              <a:t>another convenient abbreviation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(define-syntax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</a:rPr>
              <a:t>mvlet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((_ ((x ...) e0) e1 e2 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(with-values e0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  </a:t>
            </a:r>
            <a:r>
              <a:rPr lang="it-IT" sz="2800" b="1" dirty="0">
                <a:solidFill>
                  <a:srgbClr val="0033CC"/>
                </a:solidFill>
                <a:latin typeface="Courier New" pitchFamily="49" charset="0"/>
              </a:rPr>
              <a:t>(lambda (x ...) e1 e2 ...)))))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153400" cy="1362075"/>
          </a:xfrm>
        </p:spPr>
        <p:txBody>
          <a:bodyPr/>
          <a:lstStyle/>
          <a:p>
            <a:r>
              <a:rPr lang="en-US" sz="3600" dirty="0" err="1"/>
              <a:t>Memoization</a:t>
            </a:r>
            <a:r>
              <a:rPr lang="en-US" sz="3600" dirty="0"/>
              <a:t> (a brief diversion about efficiency)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list-average using mv-let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mvlet</a:t>
            </a:r>
            <a:r>
              <a:rPr lang="en-US" sz="2400" b="1" dirty="0">
                <a:latin typeface="Courier New" pitchFamily="49" charset="0"/>
              </a:rPr>
              <a:t> ((sum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(values (+ sum (car L))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A48B-EE4F-42A1-8067-33202607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/>
          <a:lstStyle/>
          <a:p>
            <a:r>
              <a:rPr lang="en-US" dirty="0"/>
              <a:t>Don’t forget the </a:t>
            </a:r>
            <a:r>
              <a:rPr lang="en-US" dirty="0" err="1"/>
              <a:t>e&amp;c</a:t>
            </a:r>
            <a:r>
              <a:rPr lang="en-US" dirty="0"/>
              <a:t> mini exam is Monday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0755-0335-4338-B232-892122F5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dirty="0"/>
              <a:t>You’ll have 30 minutes to do one problem</a:t>
            </a:r>
          </a:p>
          <a:p>
            <a:r>
              <a:rPr lang="en-US" dirty="0"/>
              <a:t>It will be </a:t>
            </a:r>
            <a:r>
              <a:rPr lang="en-US"/>
              <a:t>20 points of Exam2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11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 exercises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b="1" dirty="0"/>
              <a:t>Use call-with-values or one of the simplified versions to write:</a:t>
            </a:r>
          </a:p>
          <a:p>
            <a:pPr marL="1009650" lvl="1" indent="-609600"/>
            <a:r>
              <a:rPr lang="en-US" sz="2400" b="1" dirty="0"/>
              <a:t>(</a:t>
            </a:r>
            <a:r>
              <a:rPr lang="en-US" sz="2400" b="1" dirty="0" err="1"/>
              <a:t>subst</a:t>
            </a:r>
            <a:r>
              <a:rPr lang="en-US" sz="2400" b="1" dirty="0"/>
              <a:t>-leftmost s1 s2 </a:t>
            </a:r>
            <a:r>
              <a:rPr lang="en-US" sz="2400" b="1" dirty="0" err="1"/>
              <a:t>slist</a:t>
            </a:r>
            <a:r>
              <a:rPr lang="en-US" sz="2400" b="1" dirty="0"/>
              <a:t>)</a:t>
            </a:r>
            <a:r>
              <a:rPr lang="en-US" sz="2400" dirty="0"/>
              <a:t> substitutes the symbol </a:t>
            </a:r>
            <a:r>
              <a:rPr lang="en-US" sz="2400" b="1" dirty="0"/>
              <a:t>s1</a:t>
            </a:r>
            <a:r>
              <a:rPr lang="en-US" sz="2400" dirty="0"/>
              <a:t> for the leftmost occurrence of the symbol </a:t>
            </a:r>
            <a:r>
              <a:rPr lang="en-US" sz="2400" b="1" dirty="0"/>
              <a:t>s2</a:t>
            </a:r>
            <a:r>
              <a:rPr lang="en-US" sz="2400" dirty="0"/>
              <a:t> in </a:t>
            </a:r>
            <a:r>
              <a:rPr lang="en-US" sz="2400" b="1" dirty="0" err="1"/>
              <a:t>slist</a:t>
            </a:r>
            <a:r>
              <a:rPr lang="en-US" sz="2400" dirty="0"/>
              <a:t>; all later occurrences of </a:t>
            </a:r>
            <a:r>
              <a:rPr lang="en-US" sz="2400" b="1" dirty="0"/>
              <a:t>s2</a:t>
            </a:r>
            <a:r>
              <a:rPr lang="en-US" sz="2400" dirty="0"/>
              <a:t> are left unchanged.  No subpart of </a:t>
            </a:r>
            <a:r>
              <a:rPr lang="en-US" sz="2400" b="1" dirty="0" err="1"/>
              <a:t>slist</a:t>
            </a:r>
            <a:r>
              <a:rPr lang="en-US" sz="2400" dirty="0"/>
              <a:t> is traversed more than once, and once (if ever) the leftmost occurrence of </a:t>
            </a:r>
            <a:r>
              <a:rPr lang="en-US" sz="2400" b="1" dirty="0"/>
              <a:t>s2</a:t>
            </a:r>
            <a:r>
              <a:rPr lang="en-US" sz="2400" dirty="0"/>
              <a:t> has been found, previously untraversed portions of </a:t>
            </a:r>
            <a:r>
              <a:rPr lang="en-US" sz="2400" b="1" dirty="0" err="1"/>
              <a:t>slist</a:t>
            </a:r>
            <a:r>
              <a:rPr lang="en-US" sz="2400" dirty="0"/>
              <a:t> are not traversed.</a:t>
            </a:r>
            <a:br>
              <a:rPr lang="en-US" sz="2400" dirty="0"/>
            </a:br>
            <a:endParaRPr lang="en-US" sz="2400" dirty="0"/>
          </a:p>
          <a:p>
            <a:pPr marL="1009650" lvl="1" indent="-609600"/>
            <a:r>
              <a:rPr lang="en-US" sz="2400" b="1" dirty="0"/>
              <a:t>(max-interior </a:t>
            </a:r>
            <a:r>
              <a:rPr lang="en-US" sz="2400" b="1" dirty="0" err="1"/>
              <a:t>bintree</a:t>
            </a:r>
            <a:r>
              <a:rPr lang="en-US" sz="2400" b="1" dirty="0"/>
              <a:t>)</a:t>
            </a:r>
            <a:r>
              <a:rPr lang="en-US" sz="2400" dirty="0"/>
              <a:t> from the homework.</a:t>
            </a:r>
          </a:p>
          <a:p>
            <a:pPr marL="1009650" lvl="1" indent="-609600"/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CPS procedure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85900" y="2057400"/>
            <a:ext cx="6686550" cy="3657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print-list-copy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(list-copy-cps list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(make-k 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(display "The copied list is ")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(display x)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   (newline))))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list-copy-cps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(L k) </a:t>
            </a:r>
            <a:endParaRPr lang="en-US" b="1" dirty="0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5086350" y="3600450"/>
            <a:ext cx="291465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There are more examples of procedures to rewrite in CPS form on pages 210-211 of EoPL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</a:t>
            </a:r>
            <a:r>
              <a:rPr lang="en-US" sz="4000" b="1" dirty="0" err="1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assoc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/>
              <a:t>family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4114800"/>
          </a:xfrm>
        </p:spPr>
        <p:txBody>
          <a:bodyPr/>
          <a:lstStyle/>
          <a:p>
            <a:r>
              <a:rPr lang="en-US" dirty="0"/>
              <a:t>A list of pairs is called an </a:t>
            </a:r>
            <a:r>
              <a:rPr lang="en-US" i="1" dirty="0"/>
              <a:t>association list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Each pair is treated as a key-value pair.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procedure finds a key and its associated value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 '((a 1) (b 2) (c 3) (d 4) (e 5)))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(c 3)</a:t>
            </a:r>
          </a:p>
          <a:p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uses 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dirty="0"/>
              <a:t> when testing the keys.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assq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              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assv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CC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Example of a </a:t>
            </a:r>
            <a:r>
              <a:rPr lang="en-US" sz="4000" b="1" dirty="0" err="1"/>
              <a:t>Memoizing</a:t>
            </a:r>
            <a:r>
              <a:rPr lang="en-US" sz="4000" b="1" dirty="0"/>
              <a:t> (Caching) Function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7772400" cy="32766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(define fibonacci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(lambda (n)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(if (or (zero? n) (= n 1))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1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(+ (fibonacci (- n 2))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   (fibonacci (- n 1))))))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Very simple to define, but it has a problem!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Without</a:t>
            </a: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caching:</a:t>
            </a:r>
          </a:p>
        </p:txBody>
      </p:sp>
    </p:spTree>
    <p:extLst>
      <p:ext uri="{BB962C8B-B14F-4D97-AF65-F5344CB8AC3E}">
        <p14:creationId xmlns:p14="http://schemas.microsoft.com/office/powerpoint/2010/main" val="2712627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fibonacci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time-fib   (lambda (n)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(collect)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(time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(</a:t>
            </a:r>
            <a:r>
              <a:rPr lang="en-US" sz="2000" b="1" dirty="0" err="1">
                <a:latin typeface="Courier New" pitchFamily="49" charset="0"/>
              </a:rPr>
              <a:t>fibonacci</a:t>
            </a:r>
            <a:r>
              <a:rPr lang="en-US" sz="2000" b="1" dirty="0">
                <a:latin typeface="Courier New" pitchFamily="49" charset="0"/>
              </a:rPr>
              <a:t> n))))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&gt;</a:t>
            </a:r>
            <a:r>
              <a:rPr lang="en-US" sz="2000" b="1" dirty="0">
                <a:latin typeface="Courier New" pitchFamily="49" charset="0"/>
              </a:rPr>
              <a:t>(time-fib 35)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1.453125000s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1.452747200s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14930352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36)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2.234375000s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2.285361900s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24157817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37)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(time (</a:t>
            </a:r>
            <a:r>
              <a:rPr lang="en-US" sz="2000" dirty="0" err="1">
                <a:latin typeface="Courier New" pitchFamily="49" charset="0"/>
              </a:rPr>
              <a:t>fibonacci</a:t>
            </a:r>
            <a:r>
              <a:rPr lang="en-US" sz="2000" dirty="0">
                <a:latin typeface="Courier New" pitchFamily="49" charset="0"/>
              </a:rPr>
              <a:t>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4.562500000s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4.794983600s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39088169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(time-fib 38)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(time (</a:t>
            </a:r>
            <a:r>
              <a:rPr lang="en-US" sz="2000" dirty="0" err="1">
                <a:latin typeface="Courier New" pitchFamily="49" charset="0"/>
              </a:rPr>
              <a:t>fibonacci</a:t>
            </a:r>
            <a:r>
              <a:rPr lang="en-US" sz="2000" dirty="0">
                <a:latin typeface="Courier New" pitchFamily="49" charset="0"/>
              </a:rPr>
              <a:t>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7.500000000s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7.521491400s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63245986</a:t>
            </a:r>
          </a:p>
        </p:txBody>
      </p:sp>
    </p:spTree>
    <p:extLst>
      <p:ext uri="{BB962C8B-B14F-4D97-AF65-F5344CB8AC3E}">
        <p14:creationId xmlns:p14="http://schemas.microsoft.com/office/powerpoint/2010/main" val="30451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382000" cy="762000"/>
          </a:xfrm>
        </p:spPr>
        <p:txBody>
          <a:bodyPr/>
          <a:lstStyle/>
          <a:p>
            <a:r>
              <a:rPr lang="en-US" sz="4000" dirty="0" err="1"/>
              <a:t>fibonacci</a:t>
            </a:r>
            <a:r>
              <a:rPr lang="en-US" sz="4000" dirty="0"/>
              <a:t> with caching (</a:t>
            </a:r>
            <a:r>
              <a:rPr lang="en-US" sz="4000" dirty="0" err="1"/>
              <a:t>memoization</a:t>
            </a:r>
            <a:r>
              <a:rPr lang="en-US" sz="4000" dirty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066800"/>
            <a:ext cx="95250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fib-memo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(let ([max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'((1 . 1) (0 . 1))])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(if (&lt;= n max)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(cdr (</a:t>
            </a:r>
            <a:r>
              <a:rPr lang="en-US" sz="2400" b="1" dirty="0" err="1">
                <a:latin typeface="Courier New" pitchFamily="49" charset="0"/>
              </a:rPr>
              <a:t>assq</a:t>
            </a:r>
            <a:r>
              <a:rPr lang="en-US" sz="2400" b="1" dirty="0">
                <a:latin typeface="Courier New" pitchFamily="49" charset="0"/>
              </a:rPr>
              <a:t> n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(let* ([v1 (fib-memo (- n 1))]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[v2 (fib-memo (- n 2))]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[v3 (+ v2 v1)])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max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(cons (cons n v3)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     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v3)))))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5805487"/>
            <a:ext cx="8305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i="1" dirty="0">
                <a:solidFill>
                  <a:srgbClr val="CC0099"/>
                </a:solidFill>
                <a:latin typeface="Arial" charset="0"/>
              </a:rPr>
              <a:t>max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and </a:t>
            </a:r>
            <a:r>
              <a:rPr lang="en-US" sz="3000" b="1" i="1" dirty="0" err="1">
                <a:solidFill>
                  <a:srgbClr val="CC0099"/>
                </a:solidFill>
                <a:latin typeface="Arial" charset="0"/>
              </a:rPr>
              <a:t>sofar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are used to cache previously computed values of fib-memo</a:t>
            </a:r>
            <a:endParaRPr lang="en-US" sz="2800" b="1" i="1" dirty="0">
              <a:solidFill>
                <a:srgbClr val="CC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fib-memo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time-memo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(lambda (n)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(collect)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(time (fib-memo n))))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 (time-memo 40)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0.000019800s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16558014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 (time-memo 160)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0.000000000s elapsed </a:t>
            </a:r>
            <a:r>
              <a:rPr lang="en-US" sz="2000" dirty="0" err="1">
                <a:latin typeface="Courier New" pitchFamily="49" charset="0"/>
              </a:rPr>
              <a:t>cpu</a:t>
            </a:r>
            <a:r>
              <a:rPr lang="en-US" sz="20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0.000114200s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1983924214061919432247806074196061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&gt; (time-memo 640)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0.000000000s elapsed </a:t>
            </a:r>
            <a:r>
              <a:rPr lang="en-US" sz="1400" dirty="0" err="1">
                <a:latin typeface="Courier New" pitchFamily="49" charset="0"/>
              </a:rPr>
              <a:t>cpu</a:t>
            </a:r>
            <a:r>
              <a:rPr lang="en-US" sz="14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0.000125500s elapsed real time1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4913169640232740127827512057302148063648650711209401966150219926546779697987984279570098768737999681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&gt; (time-memo 2560)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0.000000000s elapsed </a:t>
            </a:r>
            <a:r>
              <a:rPr lang="en-US" sz="1400" dirty="0" err="1">
                <a:latin typeface="Courier New" pitchFamily="49" charset="0"/>
              </a:rPr>
              <a:t>cpu</a:t>
            </a:r>
            <a:r>
              <a:rPr lang="en-US" sz="1400" dirty="0">
                <a:latin typeface="Courier New" pitchFamily="49" charset="0"/>
              </a:rPr>
              <a:t>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0.000826700s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 dirty="0">
                <a:latin typeface="Courier New" pitchFamily="49" charset="0"/>
              </a:rPr>
              <a:t>130548509585974025289403903399342332195533153264149057012466373585260855440922729886517665791348772431832647927017501018894903833887134985970384628647382836605175649149276410087245331524919858263915987811572358836471880641113736192407569546597943636025003714415011830903968180799768315063395136835768779659490153054076902321531244169951765324840758127291467883962057798767411224848804669073085015870721</a:t>
            </a:r>
          </a:p>
        </p:txBody>
      </p:sp>
    </p:spTree>
    <p:extLst>
      <p:ext uri="{BB962C8B-B14F-4D97-AF65-F5344CB8AC3E}">
        <p14:creationId xmlns:p14="http://schemas.microsoft.com/office/powerpoint/2010/main" val="381291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34B64E-F1D5-450C-BA29-D6D62891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Return Values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8AC64-94BD-4475-85C5-07499E04A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Call-with-values, with-values, mv-let</a:t>
            </a:r>
          </a:p>
        </p:txBody>
      </p:sp>
    </p:spTree>
    <p:extLst>
      <p:ext uri="{BB962C8B-B14F-4D97-AF65-F5344CB8AC3E}">
        <p14:creationId xmlns:p14="http://schemas.microsoft.com/office/powerpoint/2010/main" val="339360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Wouldn't it be nice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8"/>
            <a:ext cx="8533646" cy="4525963"/>
          </a:xfrm>
        </p:spPr>
        <p:txBody>
          <a:bodyPr/>
          <a:lstStyle/>
          <a:p>
            <a:r>
              <a:rPr lang="en-US" dirty="0"/>
              <a:t>if a procedure could return multiple values?</a:t>
            </a:r>
          </a:p>
          <a:p>
            <a:r>
              <a:rPr lang="en-US" dirty="0"/>
              <a:t>Like in Python: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09800"/>
            <a:ext cx="48760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63072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19729</TotalTime>
  <Words>1703</Words>
  <Application>Microsoft Office PowerPoint</Application>
  <PresentationFormat>On-screen Show (4:3)</PresentationFormat>
  <Paragraphs>233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Courier New</vt:lpstr>
      <vt:lpstr>Default Design</vt:lpstr>
      <vt:lpstr>CSSE 304   Day 22 </vt:lpstr>
      <vt:lpstr>Memoization (a brief diversion about efficiency)</vt:lpstr>
      <vt:lpstr>Background: the assoc family</vt:lpstr>
      <vt:lpstr>Example of a Memoizing (Caching) Function</vt:lpstr>
      <vt:lpstr>Timing the fibonacci function</vt:lpstr>
      <vt:lpstr>fibonacci with caching (memoization)</vt:lpstr>
      <vt:lpstr>Timing the fib-memo function</vt:lpstr>
      <vt:lpstr>Multiple Return Values</vt:lpstr>
      <vt:lpstr>Wouldn't it be nice … </vt:lpstr>
      <vt:lpstr>values, call-with-values,  with-values, mvlet</vt:lpstr>
      <vt:lpstr>Ongoing Example</vt:lpstr>
      <vt:lpstr>values,  call-with-values</vt:lpstr>
      <vt:lpstr>call-with-values examples</vt:lpstr>
      <vt:lpstr>call-with-values examples</vt:lpstr>
      <vt:lpstr>A simple example from TSPL</vt:lpstr>
      <vt:lpstr>Version of list-average that uses call-with-values</vt:lpstr>
      <vt:lpstr>with-values</vt:lpstr>
      <vt:lpstr>Shorter version of list-average that uses with-values</vt:lpstr>
      <vt:lpstr>mv-let (mv is for multiple-valued)</vt:lpstr>
      <vt:lpstr>list-average using mv-let</vt:lpstr>
      <vt:lpstr>Don’t forget the e&amp;c mini exam is Monday</vt:lpstr>
      <vt:lpstr>Some practice exercises</vt:lpstr>
      <vt:lpstr>A simple CPS procedure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111</cp:revision>
  <cp:lastPrinted>2020-01-21T16:56:00Z</cp:lastPrinted>
  <dcterms:created xsi:type="dcterms:W3CDTF">2003-10-20T17:10:23Z</dcterms:created>
  <dcterms:modified xsi:type="dcterms:W3CDTF">2021-10-08T14:23:03Z</dcterms:modified>
</cp:coreProperties>
</file>