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9"/>
  </p:notesMasterIdLst>
  <p:handoutMasterIdLst>
    <p:handoutMasterId r:id="rId10"/>
  </p:handoutMasterIdLst>
  <p:sldIdLst>
    <p:sldId id="257" r:id="rId2"/>
    <p:sldId id="350" r:id="rId3"/>
    <p:sldId id="315" r:id="rId4"/>
    <p:sldId id="306" r:id="rId5"/>
    <p:sldId id="355" r:id="rId6"/>
    <p:sldId id="354" r:id="rId7"/>
    <p:sldId id="352" r:id="rId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D0002"/>
    <a:srgbClr val="A50024"/>
    <a:srgbClr val="0A003A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8A5DD-6230-4952-8DEE-7C479736230B}" v="104" dt="2021-09-10T14:17:44.5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88" autoAdjust="0"/>
    <p:restoredTop sz="84334" autoAdjust="0"/>
  </p:normalViewPr>
  <p:slideViewPr>
    <p:cSldViewPr>
      <p:cViewPr varScale="1">
        <p:scale>
          <a:sx n="137" d="100"/>
          <a:sy n="137" d="100"/>
        </p:scale>
        <p:origin x="2382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7C8A5DD-6230-4952-8DEE-7C479736230B}"/>
    <pc:docChg chg="undo custSel addSld delSld modSld">
      <pc:chgData name="Hewner, Mike" userId="7f3f83dd-6dfb-4127-a87f-c1714bd4fac9" providerId="ADAL" clId="{37C8A5DD-6230-4952-8DEE-7C479736230B}" dt="2021-09-10T14:17:44.594" v="362" actId="20577"/>
      <pc:docMkLst>
        <pc:docMk/>
      </pc:docMkLst>
      <pc:sldChg chg="del">
        <pc:chgData name="Hewner, Mike" userId="7f3f83dd-6dfb-4127-a87f-c1714bd4fac9" providerId="ADAL" clId="{37C8A5DD-6230-4952-8DEE-7C479736230B}" dt="2021-09-10T13:22:28.140" v="0" actId="47"/>
        <pc:sldMkLst>
          <pc:docMk/>
          <pc:sldMk cId="3003789725" sldId="310"/>
        </pc:sldMkLst>
      </pc:sldChg>
      <pc:sldChg chg="delSp modSp mod delAnim">
        <pc:chgData name="Hewner, Mike" userId="7f3f83dd-6dfb-4127-a87f-c1714bd4fac9" providerId="ADAL" clId="{37C8A5DD-6230-4952-8DEE-7C479736230B}" dt="2021-09-10T14:17:44.594" v="362" actId="20577"/>
        <pc:sldMkLst>
          <pc:docMk/>
          <pc:sldMk cId="4182947835" sldId="352"/>
        </pc:sldMkLst>
        <pc:spChg chg="mod">
          <ac:chgData name="Hewner, Mike" userId="7f3f83dd-6dfb-4127-a87f-c1714bd4fac9" providerId="ADAL" clId="{37C8A5DD-6230-4952-8DEE-7C479736230B}" dt="2021-09-10T14:17:44.594" v="362" actId="20577"/>
          <ac:spMkLst>
            <pc:docMk/>
            <pc:sldMk cId="4182947835" sldId="352"/>
            <ac:spMk id="6" creationId="{00000000-0000-0000-0000-000000000000}"/>
          </ac:spMkLst>
        </pc:spChg>
        <pc:spChg chg="del">
          <ac:chgData name="Hewner, Mike" userId="7f3f83dd-6dfb-4127-a87f-c1714bd4fac9" providerId="ADAL" clId="{37C8A5DD-6230-4952-8DEE-7C479736230B}" dt="2021-09-10T13:25:46.894" v="16" actId="478"/>
          <ac:spMkLst>
            <pc:docMk/>
            <pc:sldMk cId="4182947835" sldId="352"/>
            <ac:spMk id="9" creationId="{00000000-0000-0000-0000-000000000000}"/>
          </ac:spMkLst>
        </pc:spChg>
      </pc:sldChg>
      <pc:sldChg chg="modSp new mod">
        <pc:chgData name="Hewner, Mike" userId="7f3f83dd-6dfb-4127-a87f-c1714bd4fac9" providerId="ADAL" clId="{37C8A5DD-6230-4952-8DEE-7C479736230B}" dt="2021-09-10T13:38:30.919" v="273" actId="20577"/>
        <pc:sldMkLst>
          <pc:docMk/>
          <pc:sldMk cId="716704612" sldId="355"/>
        </pc:sldMkLst>
        <pc:spChg chg="mod">
          <ac:chgData name="Hewner, Mike" userId="7f3f83dd-6dfb-4127-a87f-c1714bd4fac9" providerId="ADAL" clId="{37C8A5DD-6230-4952-8DEE-7C479736230B}" dt="2021-09-10T13:27:05.959" v="37" actId="20577"/>
          <ac:spMkLst>
            <pc:docMk/>
            <pc:sldMk cId="716704612" sldId="355"/>
            <ac:spMk id="2" creationId="{7AA9AB3D-CE82-4344-B817-3EA9814FE836}"/>
          </ac:spMkLst>
        </pc:spChg>
        <pc:spChg chg="mod">
          <ac:chgData name="Hewner, Mike" userId="7f3f83dd-6dfb-4127-a87f-c1714bd4fac9" providerId="ADAL" clId="{37C8A5DD-6230-4952-8DEE-7C479736230B}" dt="2021-09-10T13:38:30.919" v="273" actId="20577"/>
          <ac:spMkLst>
            <pc:docMk/>
            <pc:sldMk cId="716704612" sldId="355"/>
            <ac:spMk id="3" creationId="{B0425137-20E3-41AF-B792-60F97587CF7F}"/>
          </ac:spMkLst>
        </pc:spChg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624031678" sldId="376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3013376563" sldId="377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109631134" sldId="378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729550065" sldId="379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679553771" sldId="380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631131664" sldId="381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725059050" sldId="382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572976398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needed: largest-in-list-2007.ss</a:t>
            </a:r>
          </a:p>
        </p:txBody>
      </p:sp>
    </p:spTree>
    <p:extLst>
      <p:ext uri="{BB962C8B-B14F-4D97-AF65-F5344CB8AC3E}">
        <p14:creationId xmlns:p14="http://schemas.microsoft.com/office/powerpoint/2010/main" val="15312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eme.com/tspl4/control.html#./control:s3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cms.caltech.edu/cs1/assignments/lab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555750"/>
          </a:xfrm>
        </p:spPr>
        <p:txBody>
          <a:bodyPr/>
          <a:lstStyle/>
          <a:p>
            <a:r>
              <a:rPr lang="en-US" dirty="0"/>
              <a:t>CSSE 304 Day 6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781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>
              <a:lnSpc>
                <a:spcPct val="90000"/>
              </a:lnSpc>
            </a:pPr>
            <a:r>
              <a:rPr lang="en-US" dirty="0"/>
              <a:t>Box and Pointer Diagrams</a:t>
            </a:r>
          </a:p>
          <a:p>
            <a:pPr>
              <a:lnSpc>
                <a:spcPct val="90000"/>
              </a:lnSpc>
            </a:pPr>
            <a:r>
              <a:rPr lang="en-US" dirty="0"/>
              <a:t>Mutation of Lists</a:t>
            </a:r>
          </a:p>
          <a:p>
            <a:pPr>
              <a:lnSpc>
                <a:spcPct val="90000"/>
              </a:lnSpc>
            </a:pPr>
            <a:r>
              <a:rPr lang="en-US" dirty="0"/>
              <a:t>Practice: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dirty="0"/>
              <a:t> and/or </a:t>
            </a:r>
            <a:r>
              <a:rPr lang="en-US" dirty="0">
                <a:latin typeface="+mj-lt"/>
                <a:cs typeface="Consolas" panose="020B0609020204030204" pitchFamily="49" charset="0"/>
              </a:rPr>
              <a:t>named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4000" dirty="0"/>
              <a:t>Interlude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Computer programming is an art,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applies accumulated knowledge to the world,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because it requires skill and ingenuity,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especially because it produces objects of beauty. 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who subconsciously view themselves as artists will enjoy what they do and will do it better. </a:t>
            </a:r>
            <a:br>
              <a:rPr lang="en-US" dirty="0"/>
            </a:br>
            <a:r>
              <a:rPr lang="en-US" dirty="0"/>
              <a:t>       -- </a:t>
            </a:r>
            <a:r>
              <a:rPr lang="en-US" b="1" i="1" dirty="0">
                <a:solidFill>
                  <a:srgbClr val="FFFF00"/>
                </a:solidFill>
              </a:rPr>
              <a:t>Donald</a:t>
            </a:r>
            <a:r>
              <a:rPr lang="en-US" dirty="0"/>
              <a:t> </a:t>
            </a:r>
            <a:r>
              <a:rPr lang="en-US" b="1" i="1" dirty="0">
                <a:solidFill>
                  <a:srgbClr val="FFFF00"/>
                </a:solidFill>
              </a:rPr>
              <a:t>Knuth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i="1" dirty="0"/>
              <a:t>Computer Programming as </a:t>
            </a:r>
            <a:br>
              <a:rPr lang="en-US" i="1" dirty="0"/>
            </a:br>
            <a:r>
              <a:rPr lang="en-US" i="1" dirty="0"/>
              <a:t>          an Art       </a:t>
            </a:r>
            <a:r>
              <a:rPr lang="en-US" dirty="0"/>
              <a:t>Turing Award Speech </a:t>
            </a:r>
          </a:p>
        </p:txBody>
      </p:sp>
    </p:spTree>
    <p:extLst>
      <p:ext uri="{BB962C8B-B14F-4D97-AF65-F5344CB8AC3E}">
        <p14:creationId xmlns:p14="http://schemas.microsoft.com/office/powerpoint/2010/main" val="34135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838200"/>
            <a:ext cx="9067800" cy="5791200"/>
          </a:xfrm>
        </p:spPr>
        <p:txBody>
          <a:bodyPr/>
          <a:lstStyle/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 &lt; '(1 5 7) '(2 4 6))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 list '(1 5 7) '(2 4 6) '(0 8 3))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(apply cons '(2 3))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 '())      (map list '())      (apply list '())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(define cube (lambda(x) (* x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x)))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(define (apply-many functions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(map (lambda (function)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            (apply function (list </a:t>
            </a:r>
            <a:r>
              <a:rPr lang="en-US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))) 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functions))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(list - cube (lambda (x) (/ x 2))) 3) 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'(-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`(,- ,cube ,(lambda (x) (/ x 2))) 3)</a:t>
            </a:r>
            <a:b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quasi-quote, unquote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 + 1 2 '(3 4 5))</a:t>
            </a:r>
            <a:r>
              <a:rPr lang="en-US" sz="2200" dirty="0">
                <a:effectLst/>
              </a:rPr>
              <a:t> </a:t>
            </a:r>
            <a:r>
              <a:rPr lang="en-US" sz="2200" b="1" dirty="0">
                <a:solidFill>
                  <a:srgbClr val="0000CC"/>
                </a:solidFill>
                <a:effectLst/>
              </a:rPr>
              <a:t>; </a:t>
            </a: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rgbClr val="92D050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 form </a:t>
            </a:r>
            <a:r>
              <a:rPr lang="en-US" sz="2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apply?</a:t>
            </a:r>
          </a:p>
          <a:p>
            <a:endParaRPr lang="en-US" sz="2200" b="1" dirty="0">
              <a:solidFill>
                <a:srgbClr val="0000FF"/>
              </a:solidFill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6870700" cy="1600200"/>
          </a:xfrm>
        </p:spPr>
        <p:txBody>
          <a:bodyPr/>
          <a:lstStyle/>
          <a:p>
            <a:r>
              <a:rPr lang="en-US" dirty="0"/>
              <a:t>More complex box-and-pointer diagrams</a:t>
            </a:r>
          </a:p>
        </p:txBody>
      </p:sp>
      <p:pic>
        <p:nvPicPr>
          <p:cNvPr id="1026" name="Picture 2" descr="image not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68" y="1423555"/>
            <a:ext cx="5314667" cy="25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443128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3200" dirty="0"/>
              <a:t>More examples like this for later practice:</a:t>
            </a:r>
            <a:br>
              <a:rPr lang="en-US" sz="3200" dirty="0"/>
            </a:br>
            <a:r>
              <a:rPr lang="en-US" sz="1200" dirty="0"/>
              <a:t>      </a:t>
            </a:r>
            <a:r>
              <a:rPr lang="en-US" sz="2800" dirty="0">
                <a:hlinkClick r:id="rId4"/>
              </a:rPr>
              <a:t>http://courses.cms.caltech.edu/cs1/assignments/lab5/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would Scheme output this?</a:t>
            </a:r>
            <a:br>
              <a:rPr lang="en-US" sz="2200" dirty="0"/>
            </a:br>
            <a:r>
              <a:rPr lang="en-US" sz="2200" dirty="0"/>
              <a:t>How would you write code to construct it? (without using </a:t>
            </a:r>
            <a:r>
              <a:rPr lang="en-US" sz="2200" i="1" dirty="0"/>
              <a:t>quote</a:t>
            </a:r>
            <a:r>
              <a:rPr lang="en-US" sz="2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Should the numbers be in the boxes (like my previous drawings), or should there be references to them (as here)?</a:t>
            </a:r>
          </a:p>
        </p:txBody>
      </p:sp>
    </p:spTree>
    <p:extLst>
      <p:ext uri="{BB962C8B-B14F-4D97-AF65-F5344CB8AC3E}">
        <p14:creationId xmlns:p14="http://schemas.microsoft.com/office/powerpoint/2010/main" val="1512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AB3D-CE82-4344-B817-3EA9814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5137-20E3-41AF-B792-60F97587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(set! var value) – changes a binding (from define or let)</a:t>
            </a:r>
          </a:p>
          <a:p>
            <a:r>
              <a:rPr lang="en-US" dirty="0"/>
              <a:t>(set-</a:t>
            </a:r>
            <a:r>
              <a:rPr lang="en-US" dirty="0" err="1"/>
              <a:t>cdr</a:t>
            </a:r>
            <a:r>
              <a:rPr lang="en-US" dirty="0"/>
              <a:t>! pair value) – changes the </a:t>
            </a:r>
            <a:r>
              <a:rPr lang="en-US" dirty="0" err="1"/>
              <a:t>cdr</a:t>
            </a:r>
            <a:r>
              <a:rPr lang="en-US" dirty="0"/>
              <a:t> of a pair</a:t>
            </a:r>
          </a:p>
          <a:p>
            <a:r>
              <a:rPr lang="en-US" dirty="0"/>
              <a:t>(set-car! pair value) – changes the car of a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do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71670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914400"/>
          </a:xfrm>
        </p:spPr>
        <p:txBody>
          <a:bodyPr/>
          <a:lstStyle/>
          <a:p>
            <a:r>
              <a:rPr lang="en-US" sz="3600" dirty="0"/>
              <a:t>Draw box-and-pointer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3771900" cy="3657600"/>
          </a:xfrm>
        </p:spPr>
        <p:txBody>
          <a:bodyPr/>
          <a:lstStyle/>
          <a:p>
            <a:r>
              <a:rPr lang="en-US" dirty="0"/>
              <a:t>… that show the situation after  executing this code.  Then show what the write statements would print.  How many pairs are created altogether?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6052" y="609600"/>
            <a:ext cx="5034148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(cdr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(set-car! (cdr x) 7)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(set-cdr! x x)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Consolas" panose="020B0609020204030204" pitchFamily="49" charset="0"/>
              </a:rPr>
              <a:t>Work with one or two other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4" y="5029200"/>
            <a:ext cx="417143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Also B&amp;P diagram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‘(())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You try 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(((())))</a:t>
            </a: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((())()) </a:t>
            </a:r>
          </a:p>
        </p:txBody>
      </p:sp>
    </p:spTree>
    <p:extLst>
      <p:ext uri="{BB962C8B-B14F-4D97-AF65-F5344CB8AC3E}">
        <p14:creationId xmlns:p14="http://schemas.microsoft.com/office/powerpoint/2010/main" val="38708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Write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largest-in-lists</a:t>
            </a:r>
            <a:r>
              <a:rPr lang="en-US" sz="2800" dirty="0">
                <a:latin typeface="Times New Roman" pitchFamily="18" charset="0"/>
              </a:rPr>
              <a:t>, which takes a list of lists of numbers and finds the largest number.  Returns 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#f</a:t>
            </a:r>
            <a:r>
              <a:rPr lang="en-US" sz="2800" dirty="0">
                <a:latin typeface="Times New Roman" pitchFamily="18" charset="0"/>
              </a:rPr>
              <a:t> if there are no numbers in any of the lists.  Don't use any </a:t>
            </a:r>
            <a:r>
              <a:rPr lang="en-US" sz="2800" i="1" dirty="0">
                <a:latin typeface="Times New Roman" pitchFamily="18" charset="0"/>
              </a:rPr>
              <a:t>separate</a:t>
            </a:r>
            <a:r>
              <a:rPr lang="en-US" sz="2800" dirty="0">
                <a:latin typeface="Times New Roman" pitchFamily="18" charset="0"/>
              </a:rPr>
              <a:t>  helper procedures (use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</a:rPr>
              <a:t>letrec</a:t>
            </a:r>
            <a:r>
              <a:rPr lang="en-US" sz="2800" dirty="0">
                <a:latin typeface="Times New Roman" pitchFamily="18" charset="0"/>
              </a:rPr>
              <a:t> or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named let</a:t>
            </a:r>
            <a:r>
              <a:rPr lang="en-US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'((1 3 5) () (4) (2 6 1) (4)))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'(() ())) 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#f</a:t>
            </a: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53939"/>
            <a:ext cx="7848600" cy="1508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5"/>
                </a:solidFill>
              </a:rPr>
              <a:t>Work with another student on this problem</a:t>
            </a:r>
          </a:p>
          <a:p>
            <a:endParaRPr lang="en-US" sz="2300" b="1" dirty="0">
              <a:solidFill>
                <a:schemeClr val="accent5"/>
              </a:solidFill>
            </a:endParaRPr>
          </a:p>
          <a:p>
            <a:r>
              <a:rPr lang="en-US" sz="2300" b="1" dirty="0">
                <a:solidFill>
                  <a:schemeClr val="accent5"/>
                </a:solidFill>
              </a:rPr>
              <a:t>I’ll go through some solutions in a bit (other </a:t>
            </a:r>
            <a:r>
              <a:rPr lang="en-US" sz="2300" b="1" dirty="0" err="1">
                <a:solidFill>
                  <a:schemeClr val="accent5"/>
                </a:solidFill>
              </a:rPr>
              <a:t>powerpoint</a:t>
            </a:r>
            <a:r>
              <a:rPr lang="en-US" sz="2300" b="1" dirty="0">
                <a:solidFill>
                  <a:schemeClr val="accent5"/>
                </a:solidFill>
              </a:rPr>
              <a:t>)</a:t>
            </a:r>
            <a:endParaRPr lang="en-US" sz="23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17677</TotalTime>
  <Words>655</Words>
  <Application>Microsoft Office PowerPoint</Application>
  <PresentationFormat>On-screen Show (4:3)</PresentationFormat>
  <Paragraphs>63</Paragraphs>
  <Slides>7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 New</vt:lpstr>
      <vt:lpstr>Times New Roman</vt:lpstr>
      <vt:lpstr>Wingdings</vt:lpstr>
      <vt:lpstr>Orbit</vt:lpstr>
      <vt:lpstr>CSSE 304 Day 6</vt:lpstr>
      <vt:lpstr>Interlude</vt:lpstr>
      <vt:lpstr>Examples: map and apply</vt:lpstr>
      <vt:lpstr>More complex box-and-pointer diagrams</vt:lpstr>
      <vt:lpstr>Mutation operations</vt:lpstr>
      <vt:lpstr>Draw box-and-pointer diagrams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162</cp:revision>
  <cp:lastPrinted>2019-12-10T14:14:51Z</cp:lastPrinted>
  <dcterms:created xsi:type="dcterms:W3CDTF">2002-09-17T12:37:32Z</dcterms:created>
  <dcterms:modified xsi:type="dcterms:W3CDTF">2021-09-10T14:17:48Z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