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13"/>
  </p:notesMasterIdLst>
  <p:handoutMasterIdLst>
    <p:handoutMasterId r:id="rId14"/>
  </p:handoutMasterIdLst>
  <p:sldIdLst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66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F5B32-873B-4C99-B6FF-424D733A64A8}" v="1" dt="2021-09-10T14:20:3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4" autoAdjust="0"/>
    <p:restoredTop sz="84334" autoAdjust="0"/>
  </p:normalViewPr>
  <p:slideViewPr>
    <p:cSldViewPr>
      <p:cViewPr varScale="1">
        <p:scale>
          <a:sx n="137" d="100"/>
          <a:sy n="137" d="100"/>
        </p:scale>
        <p:origin x="71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53F5B32-873B-4C99-B6FF-424D733A64A8}"/>
    <pc:docChg chg="modSld">
      <pc:chgData name="Hewner, Mike" userId="7f3f83dd-6dfb-4127-a87f-c1714bd4fac9" providerId="ADAL" clId="{753F5B32-873B-4C99-B6FF-424D733A64A8}" dt="2021-09-10T14:21:32.202" v="13" actId="6549"/>
      <pc:docMkLst>
        <pc:docMk/>
      </pc:docMkLst>
      <pc:sldChg chg="modSp mod">
        <pc:chgData name="Hewner, Mike" userId="7f3f83dd-6dfb-4127-a87f-c1714bd4fac9" providerId="ADAL" clId="{753F5B32-873B-4C99-B6FF-424D733A64A8}" dt="2021-09-10T14:21:32.202" v="13" actId="6549"/>
        <pc:sldMkLst>
          <pc:docMk/>
          <pc:sldMk cId="2729550065" sldId="379"/>
        </pc:sldMkLst>
        <pc:spChg chg="mod">
          <ac:chgData name="Hewner, Mike" userId="7f3f83dd-6dfb-4127-a87f-c1714bd4fac9" providerId="ADAL" clId="{753F5B32-873B-4C99-B6FF-424D733A64A8}" dt="2021-09-10T14:21:00.312" v="12" actId="20577"/>
          <ac:spMkLst>
            <pc:docMk/>
            <pc:sldMk cId="2729550065" sldId="379"/>
            <ac:spMk id="5" creationId="{00000000-0000-0000-0000-000000000000}"/>
          </ac:spMkLst>
        </pc:spChg>
        <pc:spChg chg="mod">
          <ac:chgData name="Hewner, Mike" userId="7f3f83dd-6dfb-4127-a87f-c1714bd4fac9" providerId="ADAL" clId="{753F5B32-873B-4C99-B6FF-424D733A64A8}" dt="2021-09-10T14:21:32.202" v="13" actId="6549"/>
          <ac:spMkLst>
            <pc:docMk/>
            <pc:sldMk cId="2729550065" sldId="379"/>
            <ac:spMk id="437250" creationId="{00000000-0000-0000-0000-000000000000}"/>
          </ac:spMkLst>
        </pc:spChg>
        <pc:spChg chg="mod">
          <ac:chgData name="Hewner, Mike" userId="7f3f83dd-6dfb-4127-a87f-c1714bd4fac9" providerId="ADAL" clId="{753F5B32-873B-4C99-B6FF-424D733A64A8}" dt="2021-09-10T14:20:44.304" v="7" actId="1076"/>
          <ac:spMkLst>
            <pc:docMk/>
            <pc:sldMk cId="2729550065" sldId="379"/>
            <ac:spMk id="4372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1" tIns="47936" rIns="95871" bIns="47936" numCol="1" anchor="t" anchorCtr="0" compatLnSpc="1">
            <a:prstTxWarp prst="textNoShape">
              <a:avLst/>
            </a:prstTxWarp>
          </a:bodyPr>
          <a:lstStyle>
            <a:lvl1pPr defTabSz="95815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6" y="3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1" tIns="47936" rIns="95871" bIns="47936" numCol="1" anchor="t" anchorCtr="0" compatLnSpc="1">
            <a:prstTxWarp prst="textNoShape">
              <a:avLst/>
            </a:prstTxWarp>
          </a:bodyPr>
          <a:lstStyle>
            <a:lvl1pPr algn="r" defTabSz="95815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6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1" tIns="47936" rIns="95871" bIns="47936" numCol="1" anchor="b" anchorCtr="0" compatLnSpc="1">
            <a:prstTxWarp prst="textNoShape">
              <a:avLst/>
            </a:prstTxWarp>
          </a:bodyPr>
          <a:lstStyle>
            <a:lvl1pPr defTabSz="95815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6" y="9118376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1" tIns="47936" rIns="95871" bIns="47936" numCol="1" anchor="b" anchorCtr="0" compatLnSpc="1">
            <a:prstTxWarp prst="textNoShape">
              <a:avLst/>
            </a:prstTxWarp>
          </a:bodyPr>
          <a:lstStyle>
            <a:lvl1pPr algn="r" defTabSz="958158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3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6" y="3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7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9" tIns="47414" rIns="94829" bIns="474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6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9" tIns="47414" rIns="94829" bIns="474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6" y="9118376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9" tIns="47414" rIns="94829" bIns="474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if</a:t>
            </a:r>
            <a:r>
              <a:rPr lang="en-US" baseline="0" dirty="0"/>
              <a:t> anyone else has a radically different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if</a:t>
            </a:r>
            <a:r>
              <a:rPr lang="en-US" baseline="0" dirty="0"/>
              <a:t> anyone else has a radically different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7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</a:t>
            </a:r>
            <a:r>
              <a:rPr lang="en-US" baseline="0" dirty="0"/>
              <a:t> most cases, largest-in-lists will be called recursively twice on the cdr.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6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if</a:t>
            </a:r>
            <a:r>
              <a:rPr lang="en-US" baseline="0" dirty="0"/>
              <a:t> anyone else has a radically different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41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Ask if</a:t>
            </a:r>
            <a:r>
              <a:rPr lang="en-US" baseline="0" dirty="0"/>
              <a:t> anyone else has a radically different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76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6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1" y="3429000"/>
            <a:ext cx="11125199" cy="1362075"/>
          </a:xfrm>
        </p:spPr>
        <p:txBody>
          <a:bodyPr/>
          <a:lstStyle/>
          <a:p>
            <a:r>
              <a:rPr lang="en-US" sz="4400" dirty="0"/>
              <a:t>Seven Largest-in-lists solutions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1" y="5129214"/>
            <a:ext cx="9144000" cy="1500187"/>
          </a:xfrm>
        </p:spPr>
        <p:txBody>
          <a:bodyPr/>
          <a:lstStyle/>
          <a:p>
            <a:r>
              <a:rPr lang="en-US" sz="2400" dirty="0"/>
              <a:t>An opportunity for you to see some different approaches in action.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You should understand all of them (soon if not today)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EC1029D-2C69-4043-B815-BDDCE7ED2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"/>
            <a:ext cx="1120140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None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None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defRPr sz="1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sz="2800" b="1" kern="0" dirty="0">
                <a:solidFill>
                  <a:srgbClr val="FFFF00"/>
                </a:solidFill>
                <a:latin typeface="Times New Roman" pitchFamily="18" charset="0"/>
              </a:rPr>
              <a:t>largest-in-lists</a:t>
            </a:r>
            <a:r>
              <a:rPr lang="en-US" sz="2800" kern="0" dirty="0">
                <a:latin typeface="Times New Roman" pitchFamily="18" charset="0"/>
              </a:rPr>
              <a:t> takes a list of lists of numbers and finds the largest number.  Returns  </a:t>
            </a:r>
            <a:r>
              <a:rPr lang="en-US" sz="2800" b="1" kern="0" dirty="0">
                <a:solidFill>
                  <a:srgbClr val="FFFF00"/>
                </a:solidFill>
                <a:latin typeface="Times New Roman" pitchFamily="18" charset="0"/>
              </a:rPr>
              <a:t>#f</a:t>
            </a:r>
            <a:r>
              <a:rPr lang="en-US" sz="2800" kern="0" dirty="0">
                <a:latin typeface="Times New Roman" pitchFamily="18" charset="0"/>
              </a:rPr>
              <a:t> if there are no numbers in any of the lists.  Don't use any </a:t>
            </a:r>
            <a:r>
              <a:rPr lang="en-US" sz="2800" i="1" kern="0" dirty="0">
                <a:latin typeface="Times New Roman" pitchFamily="18" charset="0"/>
              </a:rPr>
              <a:t>separate</a:t>
            </a:r>
            <a:r>
              <a:rPr lang="en-US" sz="2800" kern="0" dirty="0">
                <a:latin typeface="Times New Roman" pitchFamily="18" charset="0"/>
              </a:rPr>
              <a:t>  helper procedures  (use </a:t>
            </a:r>
            <a:r>
              <a:rPr lang="en-US" sz="2800" kern="0" dirty="0">
                <a:solidFill>
                  <a:srgbClr val="FFFF00"/>
                </a:solidFill>
                <a:latin typeface="Times New Roman" pitchFamily="18" charset="0"/>
              </a:rPr>
              <a:t>letrec</a:t>
            </a:r>
            <a:r>
              <a:rPr lang="en-US" sz="2800" kern="0" dirty="0">
                <a:latin typeface="Times New Roman" pitchFamily="18" charset="0"/>
              </a:rPr>
              <a:t> or </a:t>
            </a:r>
            <a:r>
              <a:rPr lang="en-US" sz="2800" kern="0" dirty="0">
                <a:solidFill>
                  <a:srgbClr val="FFFF00"/>
                </a:solidFill>
                <a:latin typeface="Times New Roman" pitchFamily="18" charset="0"/>
              </a:rPr>
              <a:t>named let</a:t>
            </a:r>
            <a:r>
              <a:rPr lang="en-US" sz="2800" kern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kern="0" dirty="0">
                <a:latin typeface="Times New Roman" pitchFamily="18" charset="0"/>
              </a:rPr>
              <a:t>  </a:t>
            </a:r>
            <a:r>
              <a:rPr lang="en-US" sz="2400" b="1" kern="0" dirty="0">
                <a:solidFill>
                  <a:srgbClr val="FFE7FF"/>
                </a:solidFill>
                <a:latin typeface="Courier New" pitchFamily="49" charset="0"/>
              </a:rPr>
              <a:t>largest-in-lists '((1 3 5) () (4) (2 6 1) (4))) </a:t>
            </a:r>
            <a:r>
              <a:rPr lang="en-US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kern="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kern="0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 kern="0" dirty="0">
                <a:solidFill>
                  <a:srgbClr val="FFE7FF"/>
                </a:solidFill>
                <a:latin typeface="Courier New" pitchFamily="49" charset="0"/>
              </a:rPr>
              <a:t>(largest-in-lists '(() ()))  </a:t>
            </a:r>
            <a:r>
              <a:rPr lang="en-US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kern="0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kern="0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#f</a:t>
            </a:r>
            <a:endParaRPr lang="en-US" sz="2400" b="1" kern="0" dirty="0">
              <a:solidFill>
                <a:srgbClr val="FFE7FF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b="1" kern="0" dirty="0">
              <a:solidFill>
                <a:srgbClr val="FFE7FF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0498"/>
            <a:ext cx="8229600" cy="650875"/>
          </a:xfrm>
        </p:spPr>
        <p:txBody>
          <a:bodyPr/>
          <a:lstStyle/>
          <a:p>
            <a:r>
              <a:rPr lang="en-US" dirty="0"/>
              <a:t>First  largest-in-lists Solution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066800"/>
            <a:ext cx="10896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(define largest-in-lists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(lambda (L)                     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L is a list of lists of numbers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(let list-loop ([big-list L]  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loop over the list of lists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     [largest #f])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     ; largest number seen so far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(if (null? big-list)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   largest                 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no more lists to look at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   (let item-loop ([inner-list (car big-list)]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loop over an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   [largest largest])           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inner list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     (if (null? inner-list)         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move to next inner list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 (list-loop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big-list) largest)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 (item-loop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inner-list) 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next item in this list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pass along the - - - -&gt;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(if (or (not largest)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correct largest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             (&gt; (car inner-list) largest))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element so far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	         (car inner-list)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			         largest))))))))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5562601"/>
            <a:ext cx="7467600" cy="954107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This solution is very Java-like (nested loops and it only compares two elements at a time)</a:t>
            </a:r>
          </a:p>
        </p:txBody>
      </p:sp>
    </p:spTree>
    <p:extLst>
      <p:ext uri="{BB962C8B-B14F-4D97-AF65-F5344CB8AC3E}">
        <p14:creationId xmlns:p14="http://schemas.microsoft.com/office/powerpoint/2010/main" val="301337656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484188"/>
          </a:xfrm>
        </p:spPr>
        <p:txBody>
          <a:bodyPr/>
          <a:lstStyle/>
          <a:p>
            <a:r>
              <a:rPr lang="en-US" sz="4000" dirty="0"/>
              <a:t>Another solution, using map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50876"/>
            <a:ext cx="8229600" cy="4987925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en-US" dirty="0"/>
              <a:t>First a procedure for the largest of two numbers, then a single list, then a list of lists.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2011264"/>
            <a:ext cx="9067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(define largest-in-lists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(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[largest-of-two </a:t>
            </a:r>
            <a:r>
              <a:rPr lang="en-US" sz="19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one or both of x and y may be #f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(lambda (x y)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(cond [(not x) y] </a:t>
            </a:r>
            <a:r>
              <a:rPr lang="en-US" sz="19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#f is “smaller” than every number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[(not y) x]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[else (max x y)]))]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[largest-in-one-list 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(lambda (L)  </a:t>
            </a:r>
            <a:r>
              <a:rPr lang="en-US" sz="19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L is a list of (numbers or possibly #f)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(if (null? L) 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#f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(largest-of-two 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(car L)   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        (largest-in-one-list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 L)))))])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(lambda (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LoL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9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; list of lists of numbers</a:t>
            </a:r>
          </a:p>
          <a:p>
            <a:r>
              <a:rPr lang="en-US" sz="1900" b="1" dirty="0">
                <a:latin typeface="Courier New" pitchFamily="49" charset="0"/>
                <a:cs typeface="Courier New" pitchFamily="49" charset="0"/>
              </a:rPr>
              <a:t>      (largest-in-one-list (map largest-in-one-list </a:t>
            </a:r>
            <a:r>
              <a:rPr lang="en-US" sz="1900" b="1" dirty="0" err="1">
                <a:latin typeface="Courier New" pitchFamily="49" charset="0"/>
                <a:cs typeface="Courier New" pitchFamily="49" charset="0"/>
              </a:rPr>
              <a:t>LoL</a:t>
            </a:r>
            <a:r>
              <a:rPr lang="en-US" sz="1900" b="1" dirty="0">
                <a:latin typeface="Courier New" pitchFamily="49" charset="0"/>
                <a:cs typeface="Courier New" pitchFamily="49" charset="0"/>
              </a:rPr>
              <a:t>)))))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5830670"/>
            <a:ext cx="1447800" cy="5916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900" b="1" dirty="0">
                <a:solidFill>
                  <a:srgbClr val="FFFF00"/>
                </a:solidFill>
                <a:latin typeface="Calibri" panose="020F0502020204030204" pitchFamily="34" charset="0"/>
                <a:cs typeface="Courier New" pitchFamily="49" charset="0"/>
              </a:rPr>
              <a:t>Body of the letrec</a:t>
            </a:r>
          </a:p>
        </p:txBody>
      </p:sp>
    </p:spTree>
    <p:extLst>
      <p:ext uri="{BB962C8B-B14F-4D97-AF65-F5344CB8AC3E}">
        <p14:creationId xmlns:p14="http://schemas.microsoft.com/office/powerpoint/2010/main" val="11096311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484188"/>
          </a:xfrm>
        </p:spPr>
        <p:txBody>
          <a:bodyPr/>
          <a:lstStyle/>
          <a:p>
            <a:r>
              <a:rPr lang="en-US" sz="4000" dirty="0"/>
              <a:t>Third solution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4648200"/>
            <a:ext cx="8229600" cy="1752601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en-US" b="1" dirty="0">
                <a:solidFill>
                  <a:srgbClr val="FFFF00"/>
                </a:solidFill>
              </a:rPr>
              <a:t>This solution is  more in the spirit of functional programming.</a:t>
            </a:r>
          </a:p>
          <a:p>
            <a:pPr>
              <a:lnSpc>
                <a:spcPct val="85000"/>
              </a:lnSpc>
              <a:spcBef>
                <a:spcPct val="5000"/>
              </a:spcBef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I show some nice student solutions, but each has a flaw.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524001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define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largest-in-lists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(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(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nonempty-lists (filter (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null?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list)))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llon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list-max (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apply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list))</a:t>
            </a:r>
            <a:r>
              <a:rPr lang="en-US" sz="1600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(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null?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nonempty-lists)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#f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(list-max (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list-max nonempty-lists))))))</a:t>
            </a:r>
          </a:p>
        </p:txBody>
      </p:sp>
    </p:spTree>
    <p:extLst>
      <p:ext uri="{BB962C8B-B14F-4D97-AF65-F5344CB8AC3E}">
        <p14:creationId xmlns:p14="http://schemas.microsoft.com/office/powerpoint/2010/main" val="2729550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484188"/>
          </a:xfrm>
        </p:spPr>
        <p:txBody>
          <a:bodyPr/>
          <a:lstStyle/>
          <a:p>
            <a:r>
              <a:rPr lang="en-US" sz="4000" dirty="0"/>
              <a:t>Student: Simple but not so efficient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2600" y="762001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(define largest-in-lists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[(null?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#f]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[(null? (car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 (largest-in-lists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[(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 (largest-in-lists (cdr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 #f)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(apply max (car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))]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[else (max (largest-in-lists 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    (apply max (car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)))])))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200" y="4114801"/>
            <a:ext cx="838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? (largest-in-lists (</a:t>
            </a:r>
            <a:r>
              <a:rPr lang="en-US" sz="22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)) #f) </a:t>
            </a:r>
            <a:r>
              <a:rPr lang="en-US" sz="2200" dirty="0"/>
              <a:t>could be better written as 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(not (largest-in-lists (</a:t>
            </a:r>
            <a:r>
              <a:rPr lang="en-US" sz="22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22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)))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</a:p>
          <a:p>
            <a:endParaRPr lang="en-US" sz="2200" dirty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r>
              <a:rPr lang="en-US" sz="3600" dirty="0"/>
              <a:t>What is the source of the inefficiency?</a:t>
            </a:r>
          </a:p>
        </p:txBody>
      </p:sp>
    </p:spTree>
    <p:extLst>
      <p:ext uri="{BB962C8B-B14F-4D97-AF65-F5344CB8AC3E}">
        <p14:creationId xmlns:p14="http://schemas.microsoft.com/office/powerpoint/2010/main" val="16795537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229600" cy="484188"/>
          </a:xfrm>
        </p:spPr>
        <p:txBody>
          <a:bodyPr/>
          <a:lstStyle/>
          <a:p>
            <a:r>
              <a:rPr lang="en-US" sz="4000" dirty="0"/>
              <a:t>Student: Nice, but poorly laid out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762000"/>
            <a:ext cx="9144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(define largest-in-lists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(lambda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(let loop ((L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(highest '()))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(if (null? L)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(if (null? highest) #f highest)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(if (null? (car L)) (loop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L) highest)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(loop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L) (if (null? highest) (apply max (car L))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  (max highest (apply max (car L))))))))))</a:t>
            </a:r>
          </a:p>
          <a:p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+mn-lt"/>
                <a:cs typeface="Courier New" pitchFamily="49" charset="0"/>
              </a:rPr>
              <a:t>Better (</a:t>
            </a:r>
            <a:r>
              <a:rPr lang="en-US" sz="2400" b="1" dirty="0" err="1">
                <a:solidFill>
                  <a:srgbClr val="FFFF00"/>
                </a:solidFill>
                <a:latin typeface="+mn-lt"/>
                <a:cs typeface="Courier New" pitchFamily="49" charset="0"/>
              </a:rPr>
              <a:t>schemish</a:t>
            </a:r>
            <a:r>
              <a:rPr lang="en-US" sz="2400" b="1" dirty="0">
                <a:solidFill>
                  <a:srgbClr val="FFFF00"/>
                </a:solidFill>
                <a:latin typeface="+mn-lt"/>
                <a:cs typeface="Courier New" pitchFamily="49" charset="0"/>
              </a:rPr>
              <a:t>?) layout:</a:t>
            </a:r>
          </a:p>
          <a:p>
            <a:endParaRPr lang="en-US" sz="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(define largest-in-lists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(lambda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(let loop ([L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[highest '()])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(if (null? L)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(if (null? highest) #f highest)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(if (null? (car L))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(loop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L) highest)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(loop 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L)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(if (null? highest)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(apply max (car L))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      (max highest (apply max (car L))))))))))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1316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0"/>
            <a:ext cx="8458200" cy="484188"/>
          </a:xfrm>
        </p:spPr>
        <p:txBody>
          <a:bodyPr/>
          <a:lstStyle/>
          <a:p>
            <a:r>
              <a:rPr lang="en-US" sz="3600" dirty="0"/>
              <a:t>Student: Use </a:t>
            </a:r>
            <a:r>
              <a:rPr lang="en-US" sz="3600" dirty="0" err="1">
                <a:solidFill>
                  <a:srgbClr val="FFFF00"/>
                </a:solidFill>
              </a:rPr>
              <a:t>cond</a:t>
            </a:r>
            <a:r>
              <a:rPr lang="en-US" sz="3600" dirty="0"/>
              <a:t> in place of nested </a:t>
            </a:r>
            <a:r>
              <a:rPr lang="en-US" sz="3600" dirty="0">
                <a:solidFill>
                  <a:srgbClr val="FFFF00"/>
                </a:solidFill>
              </a:rPr>
              <a:t>if</a:t>
            </a:r>
            <a:r>
              <a:rPr lang="en-US" sz="3600" dirty="0"/>
              <a:t>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762000"/>
            <a:ext cx="9144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(define largest-in-lists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(lambda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([largest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(lambda (L n)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(if (null? L)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n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    (if (null? (car L))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(largest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L) n)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([largest2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(lambda (L2 n2)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  (if (null? L2)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	n2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	(if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? n2 #f)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	    (largest2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L2) (car L2))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	    (if (&gt; (car L2) n2)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		(largest2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L2) (car L2))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		(largest2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L2) n2)))))])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(if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? n #f)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  (largest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L) (largest2 (car L) #f))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      (if (&gt; (largest2 (car L) #f) n)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(largest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L) (largest2 (car L) #f))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		  (largest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L) n)))))))])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  (largest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#f))))</a:t>
            </a:r>
          </a:p>
        </p:txBody>
      </p:sp>
    </p:spTree>
    <p:extLst>
      <p:ext uri="{BB962C8B-B14F-4D97-AF65-F5344CB8AC3E}">
        <p14:creationId xmlns:p14="http://schemas.microsoft.com/office/powerpoint/2010/main" val="7250590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really short functional 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1"/>
            <a:ext cx="9067800" cy="4530725"/>
          </a:xfrm>
        </p:spPr>
        <p:txBody>
          <a:bodyPr/>
          <a:lstStyle/>
          <a:p>
            <a:pPr marL="0" indent="0">
              <a:lnSpc>
                <a:spcPct val="95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(define largest-in-lists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(lambda (L)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(and (not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andmap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null? L))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    (apply max (apply append L)))))</a:t>
            </a:r>
          </a:p>
        </p:txBody>
      </p:sp>
    </p:spTree>
    <p:extLst>
      <p:ext uri="{BB962C8B-B14F-4D97-AF65-F5344CB8AC3E}">
        <p14:creationId xmlns:p14="http://schemas.microsoft.com/office/powerpoint/2010/main" val="1572976398"/>
      </p:ext>
    </p:extLst>
  </p:cSld>
  <p:clrMapOvr>
    <a:masterClrMapping/>
  </p:clrMapOvr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67E08BD33AF847BFFFCEA660B9D12D" ma:contentTypeVersion="10" ma:contentTypeDescription="Create a new document." ma:contentTypeScope="" ma:versionID="a7176ac148a46b9626f62d7172fb2b84">
  <xsd:schema xmlns:xsd="http://www.w3.org/2001/XMLSchema" xmlns:xs="http://www.w3.org/2001/XMLSchema" xmlns:p="http://schemas.microsoft.com/office/2006/metadata/properties" xmlns:ns3="4fa51c9f-cbf9-4bd7-bfa8-f86e014663cd" targetNamespace="http://schemas.microsoft.com/office/2006/metadata/properties" ma:root="true" ma:fieldsID="7375f36b3db55b92c59ca0a0465392b8" ns3:_="">
    <xsd:import namespace="4fa51c9f-cbf9-4bd7-bfa8-f86e014663c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51c9f-cbf9-4bd7-bfa8-f86e014663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3504A4-E513-4FF9-A3A7-AC4B8D0E6F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229976-EA44-4D98-A4E7-BB6678E271D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30139C3-4D10-4DD1-8805-273E40AE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a51c9f-cbf9-4bd7-bfa8-f86e014663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19816</TotalTime>
  <Words>1262</Words>
  <Application>Microsoft Office PowerPoint</Application>
  <PresentationFormat>Widescreen</PresentationFormat>
  <Paragraphs>130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Wingdings</vt:lpstr>
      <vt:lpstr>Orbit</vt:lpstr>
      <vt:lpstr>Seven Largest-in-lists solutions </vt:lpstr>
      <vt:lpstr>First  largest-in-lists Solution</vt:lpstr>
      <vt:lpstr>Another solution, using map</vt:lpstr>
      <vt:lpstr>Third solution</vt:lpstr>
      <vt:lpstr>Student: Simple but not so efficient</vt:lpstr>
      <vt:lpstr>Student: Nice, but poorly laid out</vt:lpstr>
      <vt:lpstr>Student: Use cond in place of nested ifs</vt:lpstr>
      <vt:lpstr>A really short functional version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170</cp:revision>
  <cp:lastPrinted>2019-09-16T12:19:58Z</cp:lastPrinted>
  <dcterms:created xsi:type="dcterms:W3CDTF">2002-09-17T12:37:32Z</dcterms:created>
  <dcterms:modified xsi:type="dcterms:W3CDTF">2021-09-10T14:21:41Z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  <property fmtid="{D5CDD505-2E9C-101B-9397-08002B2CF9AE}" pid="3" name="ContentTypeId">
    <vt:lpwstr>0x010100CA67E08BD33AF847BFFFCEA660B9D12D</vt:lpwstr>
  </property>
</Properties>
</file>