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56" r:id="rId2"/>
    <p:sldId id="450" r:id="rId3"/>
    <p:sldId id="451" r:id="rId4"/>
    <p:sldId id="452" r:id="rId5"/>
    <p:sldId id="444" r:id="rId6"/>
    <p:sldId id="446" r:id="rId7"/>
    <p:sldId id="447" r:id="rId8"/>
    <p:sldId id="448" r:id="rId9"/>
    <p:sldId id="449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45" r:id="rId23"/>
    <p:sldId id="418" r:id="rId24"/>
    <p:sldId id="439" r:id="rId25"/>
    <p:sldId id="423" r:id="rId26"/>
    <p:sldId id="424" r:id="rId2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00339A"/>
    <a:srgbClr val="003296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D535D-1BE5-42BD-B7D4-B51E36FA5060}" v="1" dt="2022-10-31T13:47:30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36" autoAdjust="0"/>
    <p:restoredTop sz="85754" autoAdjust="0"/>
  </p:normalViewPr>
  <p:slideViewPr>
    <p:cSldViewPr>
      <p:cViewPr varScale="1">
        <p:scale>
          <a:sx n="79" d="100"/>
          <a:sy n="79" d="100"/>
        </p:scale>
        <p:origin x="1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9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639B37A1-3CEE-4589-A6F5-D075DD626ACB}"/>
    <pc:docChg chg="custSel addSld delSld modSld">
      <pc:chgData name="Hewner, Mike" userId="7f3f83dd-6dfb-4127-a87f-c1714bd4fac9" providerId="ADAL" clId="{639B37A1-3CEE-4589-A6F5-D075DD626ACB}" dt="2021-11-02T14:46:34.761" v="2636" actId="400"/>
      <pc:docMkLst>
        <pc:docMk/>
      </pc:docMkLst>
      <pc:sldChg chg="delSp">
        <pc:chgData name="Hewner, Mike" userId="7f3f83dd-6dfb-4127-a87f-c1714bd4fac9" providerId="ADAL" clId="{639B37A1-3CEE-4589-A6F5-D075DD626ACB}" dt="2021-11-02T13:35:32.518" v="1" actId="478"/>
        <pc:sldMkLst>
          <pc:docMk/>
          <pc:sldMk cId="1785810332" sldId="356"/>
        </pc:sldMkLst>
        <pc:spChg chg="del">
          <ac:chgData name="Hewner, Mike" userId="7f3f83dd-6dfb-4127-a87f-c1714bd4fac9" providerId="ADAL" clId="{639B37A1-3CEE-4589-A6F5-D075DD626ACB}" dt="2021-11-02T13:35:32.518" v="1" actId="478"/>
          <ac:spMkLst>
            <pc:docMk/>
            <pc:sldMk cId="1785810332" sldId="356"/>
            <ac:spMk id="3077" creationId="{00000000-0000-0000-0000-000000000000}"/>
          </ac:spMkLst>
        </pc:spChg>
        <pc:picChg chg="del">
          <ac:chgData name="Hewner, Mike" userId="7f3f83dd-6dfb-4127-a87f-c1714bd4fac9" providerId="ADAL" clId="{639B37A1-3CEE-4589-A6F5-D075DD626ACB}" dt="2021-11-02T13:35:21.860" v="0" actId="478"/>
          <ac:picMkLst>
            <pc:docMk/>
            <pc:sldMk cId="1785810332" sldId="356"/>
            <ac:picMk id="3076" creationId="{00000000-0000-0000-0000-000000000000}"/>
          </ac:picMkLst>
        </pc:picChg>
      </pc:sldChg>
      <pc:sldChg chg="del">
        <pc:chgData name="Hewner, Mike" userId="7f3f83dd-6dfb-4127-a87f-c1714bd4fac9" providerId="ADAL" clId="{639B37A1-3CEE-4589-A6F5-D075DD626ACB}" dt="2021-11-02T13:37:17.697" v="3" actId="47"/>
        <pc:sldMkLst>
          <pc:docMk/>
          <pc:sldMk cId="3605203543" sldId="360"/>
        </pc:sldMkLst>
      </pc:sldChg>
      <pc:sldChg chg="modSp mod">
        <pc:chgData name="Hewner, Mike" userId="7f3f83dd-6dfb-4127-a87f-c1714bd4fac9" providerId="ADAL" clId="{639B37A1-3CEE-4589-A6F5-D075DD626ACB}" dt="2021-11-02T14:42:50.392" v="2585" actId="20577"/>
        <pc:sldMkLst>
          <pc:docMk/>
          <pc:sldMk cId="4159017883" sldId="406"/>
        </pc:sldMkLst>
        <pc:spChg chg="mod">
          <ac:chgData name="Hewner, Mike" userId="7f3f83dd-6dfb-4127-a87f-c1714bd4fac9" providerId="ADAL" clId="{639B37A1-3CEE-4589-A6F5-D075DD626ACB}" dt="2021-11-02T14:42:50.392" v="2585" actId="20577"/>
          <ac:spMkLst>
            <pc:docMk/>
            <pc:sldMk cId="4159017883" sldId="406"/>
            <ac:spMk id="43011" creationId="{00000000-0000-0000-0000-000000000000}"/>
          </ac:spMkLst>
        </pc:spChg>
      </pc:sldChg>
      <pc:sldChg chg="modSp mod">
        <pc:chgData name="Hewner, Mike" userId="7f3f83dd-6dfb-4127-a87f-c1714bd4fac9" providerId="ADAL" clId="{639B37A1-3CEE-4589-A6F5-D075DD626ACB}" dt="2021-11-02T14:46:34.761" v="2636" actId="400"/>
        <pc:sldMkLst>
          <pc:docMk/>
          <pc:sldMk cId="1587745732" sldId="424"/>
        </pc:sldMkLst>
        <pc:spChg chg="mod">
          <ac:chgData name="Hewner, Mike" userId="7f3f83dd-6dfb-4127-a87f-c1714bd4fac9" providerId="ADAL" clId="{639B37A1-3CEE-4589-A6F5-D075DD626ACB}" dt="2021-11-02T14:46:34.761" v="2636" actId="400"/>
          <ac:spMkLst>
            <pc:docMk/>
            <pc:sldMk cId="1587745732" sldId="424"/>
            <ac:spMk id="65539" creationId="{00000000-0000-0000-0000-000000000000}"/>
          </ac:spMkLst>
        </pc:spChg>
      </pc:sldChg>
      <pc:sldChg chg="modSp new mod">
        <pc:chgData name="Hewner, Mike" userId="7f3f83dd-6dfb-4127-a87f-c1714bd4fac9" providerId="ADAL" clId="{639B37A1-3CEE-4589-A6F5-D075DD626ACB}" dt="2021-11-02T13:46:32.278" v="730" actId="6549"/>
        <pc:sldMkLst>
          <pc:docMk/>
          <pc:sldMk cId="433729595" sldId="446"/>
        </pc:sldMkLst>
        <pc:spChg chg="mod">
          <ac:chgData name="Hewner, Mike" userId="7f3f83dd-6dfb-4127-a87f-c1714bd4fac9" providerId="ADAL" clId="{639B37A1-3CEE-4589-A6F5-D075DD626ACB}" dt="2021-11-02T13:38:10.231" v="137" actId="20577"/>
          <ac:spMkLst>
            <pc:docMk/>
            <pc:sldMk cId="433729595" sldId="446"/>
            <ac:spMk id="2" creationId="{5F2B4A33-CD84-4CCE-A229-E0A3621F604C}"/>
          </ac:spMkLst>
        </pc:spChg>
        <pc:spChg chg="mod">
          <ac:chgData name="Hewner, Mike" userId="7f3f83dd-6dfb-4127-a87f-c1714bd4fac9" providerId="ADAL" clId="{639B37A1-3CEE-4589-A6F5-D075DD626ACB}" dt="2021-11-02T13:46:32.278" v="730" actId="6549"/>
          <ac:spMkLst>
            <pc:docMk/>
            <pc:sldMk cId="433729595" sldId="446"/>
            <ac:spMk id="3" creationId="{DB511D2D-6886-465D-92FF-BDC7F04EDDEF}"/>
          </ac:spMkLst>
        </pc:spChg>
      </pc:sldChg>
      <pc:sldChg chg="modSp new mod">
        <pc:chgData name="Hewner, Mike" userId="7f3f83dd-6dfb-4127-a87f-c1714bd4fac9" providerId="ADAL" clId="{639B37A1-3CEE-4589-A6F5-D075DD626ACB}" dt="2021-11-02T13:53:33.972" v="1263" actId="20577"/>
        <pc:sldMkLst>
          <pc:docMk/>
          <pc:sldMk cId="301299183" sldId="447"/>
        </pc:sldMkLst>
        <pc:spChg chg="mod">
          <ac:chgData name="Hewner, Mike" userId="7f3f83dd-6dfb-4127-a87f-c1714bd4fac9" providerId="ADAL" clId="{639B37A1-3CEE-4589-A6F5-D075DD626ACB}" dt="2021-11-02T13:47:15.811" v="761" actId="20577"/>
          <ac:spMkLst>
            <pc:docMk/>
            <pc:sldMk cId="301299183" sldId="447"/>
            <ac:spMk id="2" creationId="{C3101B86-8B78-4C21-9D9F-193A8FD5E6A5}"/>
          </ac:spMkLst>
        </pc:spChg>
        <pc:spChg chg="mod">
          <ac:chgData name="Hewner, Mike" userId="7f3f83dd-6dfb-4127-a87f-c1714bd4fac9" providerId="ADAL" clId="{639B37A1-3CEE-4589-A6F5-D075DD626ACB}" dt="2021-11-02T13:53:33.972" v="1263" actId="20577"/>
          <ac:spMkLst>
            <pc:docMk/>
            <pc:sldMk cId="301299183" sldId="447"/>
            <ac:spMk id="3" creationId="{7426C66A-8D53-4285-B66B-B2E780423EA9}"/>
          </ac:spMkLst>
        </pc:spChg>
      </pc:sldChg>
      <pc:sldChg chg="modSp new mod">
        <pc:chgData name="Hewner, Mike" userId="7f3f83dd-6dfb-4127-a87f-c1714bd4fac9" providerId="ADAL" clId="{639B37A1-3CEE-4589-A6F5-D075DD626ACB}" dt="2021-11-02T14:35:46.818" v="1855" actId="313"/>
        <pc:sldMkLst>
          <pc:docMk/>
          <pc:sldMk cId="635310497" sldId="448"/>
        </pc:sldMkLst>
        <pc:spChg chg="mod">
          <ac:chgData name="Hewner, Mike" userId="7f3f83dd-6dfb-4127-a87f-c1714bd4fac9" providerId="ADAL" clId="{639B37A1-3CEE-4589-A6F5-D075DD626ACB}" dt="2021-11-02T13:55:26.825" v="1352" actId="20577"/>
          <ac:spMkLst>
            <pc:docMk/>
            <pc:sldMk cId="635310497" sldId="448"/>
            <ac:spMk id="2" creationId="{A2B44E8A-AC00-42CA-8D05-B7B14EF82618}"/>
          </ac:spMkLst>
        </pc:spChg>
        <pc:spChg chg="mod">
          <ac:chgData name="Hewner, Mike" userId="7f3f83dd-6dfb-4127-a87f-c1714bd4fac9" providerId="ADAL" clId="{639B37A1-3CEE-4589-A6F5-D075DD626ACB}" dt="2021-11-02T14:35:46.818" v="1855" actId="313"/>
          <ac:spMkLst>
            <pc:docMk/>
            <pc:sldMk cId="635310497" sldId="448"/>
            <ac:spMk id="3" creationId="{11AC16ED-F5ED-48F8-9F9B-461A2D741BAD}"/>
          </ac:spMkLst>
        </pc:spChg>
      </pc:sldChg>
      <pc:sldChg chg="modSp new mod">
        <pc:chgData name="Hewner, Mike" userId="7f3f83dd-6dfb-4127-a87f-c1714bd4fac9" providerId="ADAL" clId="{639B37A1-3CEE-4589-A6F5-D075DD626ACB}" dt="2021-11-02T14:43:18.595" v="2634" actId="5793"/>
        <pc:sldMkLst>
          <pc:docMk/>
          <pc:sldMk cId="1348873358" sldId="449"/>
        </pc:sldMkLst>
        <pc:spChg chg="mod">
          <ac:chgData name="Hewner, Mike" userId="7f3f83dd-6dfb-4127-a87f-c1714bd4fac9" providerId="ADAL" clId="{639B37A1-3CEE-4589-A6F5-D075DD626ACB}" dt="2021-11-02T14:36:22.133" v="1871" actId="20577"/>
          <ac:spMkLst>
            <pc:docMk/>
            <pc:sldMk cId="1348873358" sldId="449"/>
            <ac:spMk id="2" creationId="{371AD885-CBAA-4AC7-AA55-456B78CA6EE5}"/>
          </ac:spMkLst>
        </pc:spChg>
        <pc:spChg chg="mod">
          <ac:chgData name="Hewner, Mike" userId="7f3f83dd-6dfb-4127-a87f-c1714bd4fac9" providerId="ADAL" clId="{639B37A1-3CEE-4589-A6F5-D075DD626ACB}" dt="2021-11-02T14:43:18.595" v="2634" actId="5793"/>
          <ac:spMkLst>
            <pc:docMk/>
            <pc:sldMk cId="1348873358" sldId="449"/>
            <ac:spMk id="3" creationId="{D7116619-236A-4C8E-B34F-42D0A491F917}"/>
          </ac:spMkLst>
        </pc:spChg>
      </pc:sldChg>
    </pc:docChg>
  </pc:docChgLst>
  <pc:docChgLst>
    <pc:chgData name="Hewner, Mike" userId="7f3f83dd-6dfb-4127-a87f-c1714bd4fac9" providerId="ADAL" clId="{4CCD535D-1BE5-42BD-B7D4-B51E36FA5060}"/>
    <pc:docChg chg="addSld modSld">
      <pc:chgData name="Hewner, Mike" userId="7f3f83dd-6dfb-4127-a87f-c1714bd4fac9" providerId="ADAL" clId="{4CCD535D-1BE5-42BD-B7D4-B51E36FA5060}" dt="2022-10-31T13:47:30.447" v="0"/>
      <pc:docMkLst>
        <pc:docMk/>
      </pc:docMkLst>
      <pc:sldChg chg="add">
        <pc:chgData name="Hewner, Mike" userId="7f3f83dd-6dfb-4127-a87f-c1714bd4fac9" providerId="ADAL" clId="{4CCD535D-1BE5-42BD-B7D4-B51E36FA5060}" dt="2022-10-31T13:47:30.447" v="0"/>
        <pc:sldMkLst>
          <pc:docMk/>
          <pc:sldMk cId="3014537070" sldId="450"/>
        </pc:sldMkLst>
      </pc:sldChg>
      <pc:sldChg chg="add">
        <pc:chgData name="Hewner, Mike" userId="7f3f83dd-6dfb-4127-a87f-c1714bd4fac9" providerId="ADAL" clId="{4CCD535D-1BE5-42BD-B7D4-B51E36FA5060}" dt="2022-10-31T13:47:30.447" v="0"/>
        <pc:sldMkLst>
          <pc:docMk/>
          <pc:sldMk cId="387688988" sldId="451"/>
        </pc:sldMkLst>
      </pc:sldChg>
      <pc:sldChg chg="add">
        <pc:chgData name="Hewner, Mike" userId="7f3f83dd-6dfb-4127-a87f-c1714bd4fac9" providerId="ADAL" clId="{4CCD535D-1BE5-42BD-B7D4-B51E36FA5060}" dt="2022-10-31T13:47:30.447" v="0"/>
        <pc:sldMkLst>
          <pc:docMk/>
          <pc:sldMk cId="1500992104" sldId="4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0904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defTabSz="965786"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2"/>
            <a:ext cx="3170904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algn="r" defTabSz="965786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4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defTabSz="965786"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4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algn="r" defTabSz="965786">
              <a:defRPr sz="12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75" cy="479634"/>
          </a:xfrm>
          <a:prstGeom prst="rect">
            <a:avLst/>
          </a:prstGeom>
        </p:spPr>
        <p:txBody>
          <a:bodyPr vert="horz" lIns="93182" tIns="46590" rIns="93182" bIns="465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4" cy="479634"/>
          </a:xfrm>
          <a:prstGeom prst="rect">
            <a:avLst/>
          </a:prstGeom>
        </p:spPr>
        <p:txBody>
          <a:bodyPr vert="horz" lIns="93182" tIns="46590" rIns="93182" bIns="46590" rtlCol="0"/>
          <a:lstStyle>
            <a:lvl1pPr algn="r">
              <a:defRPr sz="1200"/>
            </a:lvl1pPr>
          </a:lstStyle>
          <a:p>
            <a:fld id="{10D10769-02B4-4A39-A509-B85B96050F21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82" tIns="46590" rIns="93182" bIns="465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5" y="4559718"/>
            <a:ext cx="5852653" cy="4320966"/>
          </a:xfrm>
          <a:prstGeom prst="rect">
            <a:avLst/>
          </a:prstGeom>
        </p:spPr>
        <p:txBody>
          <a:bodyPr vert="horz" lIns="93182" tIns="46590" rIns="93182" bIns="465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35"/>
            <a:ext cx="3169675" cy="479634"/>
          </a:xfrm>
          <a:prstGeom prst="rect">
            <a:avLst/>
          </a:prstGeom>
        </p:spPr>
        <p:txBody>
          <a:bodyPr vert="horz" lIns="93182" tIns="46590" rIns="93182" bIns="465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4" cy="479634"/>
          </a:xfrm>
          <a:prstGeom prst="rect">
            <a:avLst/>
          </a:prstGeom>
        </p:spPr>
        <p:txBody>
          <a:bodyPr vert="horz" lIns="93182" tIns="46590" rIns="93182" bIns="46590" rtlCol="0" anchor="b"/>
          <a:lstStyle>
            <a:lvl1pPr algn="r">
              <a:defRPr sz="12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diagram on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1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code is in SVN/304/</a:t>
            </a:r>
            <a:r>
              <a:rPr lang="en-US" dirty="0" err="1"/>
              <a:t>SchemeSource</a:t>
            </a:r>
            <a:r>
              <a:rPr lang="en-US" dirty="0"/>
              <a:t>/imperative-form.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 anchor="ctr"/>
          <a:lstStyle/>
          <a:p>
            <a:r>
              <a:rPr lang="en-US" altLang="en-US" sz="3600" dirty="0"/>
              <a:t>CSSE 304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2667000"/>
            <a:ext cx="6400800" cy="1752600"/>
          </a:xfrm>
        </p:spPr>
        <p:txBody>
          <a:bodyPr/>
          <a:lstStyle/>
          <a:p>
            <a:r>
              <a:rPr lang="en-US" altLang="en-US" sz="2800" dirty="0"/>
              <a:t>Day 34</a:t>
            </a:r>
          </a:p>
          <a:p>
            <a:r>
              <a:rPr lang="en-US" altLang="en-US" sz="2800" dirty="0"/>
              <a:t>Imperative form</a:t>
            </a:r>
          </a:p>
          <a:p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CF349-EDF6-44CE-AEB9-CC8EB6D4CB50}"/>
              </a:ext>
            </a:extLst>
          </p:cNvPr>
          <p:cNvSpPr txBox="1"/>
          <p:nvPr/>
        </p:nvSpPr>
        <p:spPr>
          <a:xfrm>
            <a:off x="1447800" y="457200"/>
            <a:ext cx="929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Live  coding today:</a:t>
            </a:r>
            <a:r>
              <a:rPr lang="en-US" sz="2800" dirty="0"/>
              <a:t>  Live-in-class/Day34_and_35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Starting code:  </a:t>
            </a:r>
            <a:r>
              <a:rPr lang="en-US" sz="2800" dirty="0"/>
              <a:t>5-reverse-imperative.-starting-code.ss</a:t>
            </a:r>
          </a:p>
        </p:txBody>
      </p:sp>
    </p:spTree>
    <p:extLst>
      <p:ext uri="{BB962C8B-B14F-4D97-AF65-F5344CB8AC3E}">
        <p14:creationId xmlns:p14="http://schemas.microsoft.com/office/powerpoint/2010/main" val="178581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/>
              <a:t>We’re not going to have you write stuff to convert scheme code in an automated way – we’re just going to ask you to do the transformation by hand, as you’ve done for cps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The code in these slides is linked from today’s Resources column in the Schedule Page.</a:t>
            </a:r>
          </a:p>
        </p:txBody>
      </p:sp>
    </p:spTree>
    <p:extLst>
      <p:ext uri="{BB962C8B-B14F-4D97-AF65-F5344CB8AC3E}">
        <p14:creationId xmlns:p14="http://schemas.microsoft.com/office/powerpoint/2010/main" val="415901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35952"/>
            <a:ext cx="7995624" cy="5002848"/>
          </a:xfrm>
          <a:prstGeom prst="rect">
            <a:avLst/>
          </a:prstGeo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-76200"/>
            <a:ext cx="7086600" cy="609600"/>
          </a:xfrm>
        </p:spPr>
        <p:txBody>
          <a:bodyPr/>
          <a:lstStyle/>
          <a:p>
            <a:r>
              <a:rPr lang="en-US" altLang="en-US" sz="3200" dirty="0"/>
              <a:t>A simple example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105400" y="1828800"/>
            <a:ext cx="4876800" cy="6413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990099"/>
                </a:solidFill>
              </a:rPr>
              <a:t>Next: convert to CPS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72" y="5867401"/>
            <a:ext cx="5830229" cy="7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1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9C4AA1-7370-465E-920A-BCF431B9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63769"/>
            <a:ext cx="8839200" cy="60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2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FB4D0F-E33A-4DD5-948B-2CC94F54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66" y="990600"/>
            <a:ext cx="9113134" cy="4988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759D7-EB9B-4E54-8923-9D70B7D3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66" y="6040021"/>
            <a:ext cx="5583596" cy="8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0"/>
            <a:ext cx="3962400" cy="457200"/>
          </a:xfrm>
        </p:spPr>
        <p:txBody>
          <a:bodyPr/>
          <a:lstStyle/>
          <a:p>
            <a:r>
              <a:rPr lang="en-US" altLang="en-US" sz="3200"/>
              <a:t>with tracing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533400"/>
            <a:ext cx="6477000" cy="632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(L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'())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cdr-k (reversed-cdr)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(if (pair?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(car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(trace-lambda car-k (reversed-car)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(list 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k)))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(append-cps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(list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k)))))))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(a b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b)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b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append-k (appended-cdr)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(k (cons (car a) appended-cdr)))))))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</a:t>
            </a:r>
            <a:r>
              <a:rPr lang="en-US" altLang="en-US" sz="1600" b="1" dirty="0">
                <a:latin typeface="Courier New" panose="02070309020205020404" pitchFamily="49" charset="0"/>
              </a:rPr>
              <a:t>-k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(v)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(display "answer: ") (display v) (newline)))</a:t>
            </a:r>
          </a:p>
        </p:txBody>
      </p:sp>
    </p:spTree>
    <p:extLst>
      <p:ext uri="{BB962C8B-B14F-4D97-AF65-F5344CB8AC3E}">
        <p14:creationId xmlns:p14="http://schemas.microsoft.com/office/powerpoint/2010/main" val="347603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76585" y="676507"/>
            <a:ext cx="4152900" cy="6019800"/>
          </a:xfr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(d 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((d (c)))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 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(((d (c)) () b))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(((d (c)) () b))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answer: (((d (c)) () b) a)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685800"/>
            <a:ext cx="4953000" cy="5867400"/>
          </a:xfr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(reverse*-cps '(a (b () ((c) d)))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(a 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(b 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((c) 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(d)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 (c)))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3810000" y="1066800"/>
            <a:ext cx="6172200" cy="5334000"/>
          </a:xfrm>
          <a:prstGeom prst="cloudCallout">
            <a:avLst>
              <a:gd name="adj1" fmla="val -48380"/>
              <a:gd name="adj2" fmla="val 47144"/>
            </a:avLst>
          </a:prstGeom>
          <a:solidFill>
            <a:srgbClr val="FFFF99">
              <a:alpha val="6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rgbClr val="000000"/>
                </a:solidFill>
              </a:rPr>
              <a:t>This lets us see the flow of control as the CPS procedures execute, but we can't see the details that are hidden inside #&lt;procedure&gt;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4572000" cy="609600"/>
          </a:xfrm>
        </p:spPr>
        <p:txBody>
          <a:bodyPr/>
          <a:lstStyle/>
          <a:p>
            <a:r>
              <a:rPr lang="en-US" altLang="en-US" sz="3200"/>
              <a:t>the trace</a:t>
            </a:r>
          </a:p>
        </p:txBody>
      </p:sp>
    </p:spTree>
    <p:extLst>
      <p:ext uri="{BB962C8B-B14F-4D97-AF65-F5344CB8AC3E}">
        <p14:creationId xmlns:p14="http://schemas.microsoft.com/office/powerpoint/2010/main" val="104546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1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DB74B-4BC6-4F9B-AD94-1A0AD8F0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9067800" cy="57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2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0CE95-717F-4CA9-A1E1-EC814086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172200"/>
            <a:ext cx="5369312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4715A-2C55-4BAD-9640-3AA496AD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838200"/>
            <a:ext cx="780291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8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10600" y="685800"/>
            <a:ext cx="2057400" cy="4495800"/>
          </a:xfrm>
        </p:spPr>
        <p:txBody>
          <a:bodyPr/>
          <a:lstStyle/>
          <a:p>
            <a:r>
              <a:rPr lang="en-US" altLang="en-US" sz="2800" dirty="0"/>
              <a:t>Beginning of a trace (you can generate the rest yourself, using the on-line files)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02538-D0C4-4677-A73E-7394BA73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48" y="1"/>
            <a:ext cx="729507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0" y="685800"/>
            <a:ext cx="1524000" cy="4495800"/>
          </a:xfrm>
        </p:spPr>
        <p:txBody>
          <a:bodyPr/>
          <a:lstStyle/>
          <a:p>
            <a:r>
              <a:rPr lang="en-US" altLang="en-US" sz="2600" dirty="0"/>
              <a:t>End of the trace (you can generate the whole trace yourself using the on-line files)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18D30-7EBE-4119-AA9F-3D12B4BAA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28600"/>
            <a:ext cx="7658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180B-8782-4028-9DF9-7A67CDC0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Reference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8B11-491F-41D4-BA61-3791853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8452" y="1943101"/>
            <a:ext cx="4887515" cy="1125140"/>
          </a:xfrm>
        </p:spPr>
        <p:txBody>
          <a:bodyPr/>
          <a:lstStyle/>
          <a:p>
            <a:r>
              <a:rPr lang="en-US" sz="2100" dirty="0"/>
              <a:t>For definiteness, I use an “each value in an environment is in a cell” approach.</a:t>
            </a:r>
            <a:br>
              <a:rPr lang="en-US" sz="2100" dirty="0"/>
            </a:br>
            <a:br>
              <a:rPr lang="en-US" sz="2100" dirty="0"/>
            </a:br>
            <a:r>
              <a:rPr lang="en-US" sz="2100" dirty="0"/>
              <a:t>This should be easily adaptable to the “vector of values” or ”list of values” approaches to references.</a:t>
            </a:r>
          </a:p>
        </p:txBody>
      </p:sp>
    </p:spTree>
    <p:extLst>
      <p:ext uri="{BB962C8B-B14F-4D97-AF65-F5344CB8AC3E}">
        <p14:creationId xmlns:p14="http://schemas.microsoft.com/office/powerpoint/2010/main" val="301453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we have now?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Using this style, we could write the interpreter in any language that provides a means of creating records.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dirty="0"/>
              <a:t>But it would be inefficient if that language's compiler does not handle tail-recursion properly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Could even result in a stack overflow.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dirty="0"/>
              <a:t>So we transform to a style in which the flow of control is really just assignments, BEGINs, IFs,  and GOTOs:</a:t>
            </a:r>
          </a:p>
        </p:txBody>
      </p:sp>
    </p:spTree>
    <p:extLst>
      <p:ext uri="{BB962C8B-B14F-4D97-AF65-F5344CB8AC3E}">
        <p14:creationId xmlns:p14="http://schemas.microsoft.com/office/powerpoint/2010/main" val="404643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/>
              <a:t>Transform to Imperative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506200" cy="48768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called in tail-position, so they do not need to return.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thunks (procedures that take  no arguments), thus there is no need to have stack frames that hold parameters. 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Thus each substantial procedure call is equivalent to a "</a:t>
            </a:r>
            <a:r>
              <a:rPr lang="en-US" altLang="en-US" dirty="0" err="1"/>
              <a:t>goto</a:t>
            </a:r>
            <a:r>
              <a:rPr lang="en-US" altLang="en-US" dirty="0"/>
              <a:t>"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This can be implemented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277680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FF5E-EE3A-4EB6-9181-CC87C1BD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to imperative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9E19-203E-4307-8A85-14C46018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Get the code for your section from Live-in-class.</a:t>
            </a:r>
          </a:p>
          <a:p>
            <a:pPr>
              <a:spcBef>
                <a:spcPts val="2400"/>
              </a:spcBef>
            </a:pPr>
            <a:r>
              <a:rPr lang="en-US" dirty="0"/>
              <a:t>Transform to imperative form.</a:t>
            </a:r>
          </a:p>
          <a:p>
            <a:pPr>
              <a:spcBef>
                <a:spcPts val="2400"/>
              </a:spcBef>
            </a:pPr>
            <a:r>
              <a:rPr lang="en-US" dirty="0"/>
              <a:t>Be sure to look at the tracing mechanism.</a:t>
            </a:r>
          </a:p>
        </p:txBody>
      </p:sp>
    </p:spTree>
    <p:extLst>
      <p:ext uri="{BB962C8B-B14F-4D97-AF65-F5344CB8AC3E}">
        <p14:creationId xmlns:p14="http://schemas.microsoft.com/office/powerpoint/2010/main" val="39043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80720"/>
            <a:ext cx="6172200" cy="457200"/>
          </a:xfrm>
        </p:spPr>
        <p:txBody>
          <a:bodyPr/>
          <a:lstStyle/>
          <a:p>
            <a:r>
              <a:rPr lang="en-US" altLang="en-US" sz="3600" dirty="0"/>
              <a:t>Imperative form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9144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810000" y="1524001"/>
            <a:ext cx="3200400" cy="1323439"/>
          </a:xfrm>
          <a:prstGeom prst="rect">
            <a:avLst/>
          </a:prstGeom>
          <a:noFill/>
          <a:ln w="254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990099"/>
                </a:solidFill>
              </a:rPr>
              <a:t>We can do the same set of transformations to our interpreter (but we won’t. 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841C717-873E-4C8E-89BB-F9D2C0A75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1"/>
            <a:ext cx="1524000" cy="2554545"/>
          </a:xfrm>
          <a:prstGeom prst="rect">
            <a:avLst/>
          </a:prstGeom>
          <a:solidFill>
            <a:schemeClr val="bg1"/>
          </a:solidFill>
          <a:ln w="25400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990099"/>
                </a:solidFill>
              </a:rPr>
              <a:t>We could use global variables and procedures instead of let and letrec</a:t>
            </a:r>
          </a:p>
        </p:txBody>
      </p:sp>
    </p:spTree>
    <p:extLst>
      <p:ext uri="{BB962C8B-B14F-4D97-AF65-F5344CB8AC3E}">
        <p14:creationId xmlns:p14="http://schemas.microsoft.com/office/powerpoint/2010/main" val="14624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Details of a transformation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1"/>
            <a:ext cx="4267200" cy="102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685800"/>
            <a:ext cx="412432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277734"/>
            <a:ext cx="4312699" cy="2056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602" y="3083614"/>
            <a:ext cx="3637598" cy="362198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638800" y="24384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8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en-US" dirty="0"/>
              <a:t>Where does this leave us?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914400"/>
            <a:ext cx="7772400" cy="4648200"/>
          </a:xfrm>
        </p:spPr>
        <p:txBody>
          <a:bodyPr/>
          <a:lstStyle/>
          <a:p>
            <a:r>
              <a:rPr lang="en-US" altLang="en-US" dirty="0"/>
              <a:t>All we really need in order to implement things in this style:</a:t>
            </a:r>
          </a:p>
          <a:p>
            <a:pPr lvl="1"/>
            <a:r>
              <a:rPr lang="en-US" altLang="en-US" dirty="0"/>
              <a:t>implementations of the basic data types (numbers, lists, etc.) and prim-procs</a:t>
            </a:r>
          </a:p>
          <a:p>
            <a:pPr lvl="1"/>
            <a:r>
              <a:rPr lang="en-US" altLang="en-US" dirty="0"/>
              <a:t>record structures</a:t>
            </a:r>
          </a:p>
          <a:p>
            <a:pPr lvl="1"/>
            <a:r>
              <a:rPr lang="en-US" altLang="en-US" dirty="0"/>
              <a:t>variable assignment</a:t>
            </a:r>
          </a:p>
          <a:p>
            <a:pPr lvl="1"/>
            <a:r>
              <a:rPr lang="en-US" altLang="en-US" dirty="0"/>
              <a:t>if</a:t>
            </a:r>
          </a:p>
          <a:p>
            <a:pPr lvl="1"/>
            <a:r>
              <a:rPr lang="en-US" altLang="en-US" dirty="0"/>
              <a:t>go to</a:t>
            </a:r>
          </a:p>
          <a:p>
            <a:pPr lvl="1"/>
            <a:r>
              <a:rPr lang="en-US" altLang="en-US" dirty="0"/>
              <a:t>begin</a:t>
            </a:r>
          </a:p>
          <a:p>
            <a:r>
              <a:rPr lang="en-US" altLang="en-US" dirty="0"/>
              <a:t>Then we could implement our interpreter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389656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8686800" cy="4525963"/>
          </a:xfrm>
        </p:spPr>
        <p:txBody>
          <a:bodyPr/>
          <a:lstStyle/>
          <a:p>
            <a:r>
              <a:rPr lang="en-US" altLang="en-US" dirty="0"/>
              <a:t>Start with another small piece of recursive code, and apply all of these transformations to get it into imperative form.</a:t>
            </a:r>
          </a:p>
          <a:p>
            <a:r>
              <a:rPr lang="en-US" altLang="en-US" dirty="0"/>
              <a:t>You may be asked to do this on the final exam.</a:t>
            </a:r>
          </a:p>
          <a:p>
            <a:r>
              <a:rPr lang="en-US" altLang="en-US" dirty="0"/>
              <a:t>You’ll write imperative-form code for A19.</a:t>
            </a:r>
          </a:p>
          <a:p>
            <a:r>
              <a:rPr lang="en-US" altLang="en-US" dirty="0"/>
              <a:t>A19 is an individual assignment</a:t>
            </a:r>
          </a:p>
        </p:txBody>
      </p:sp>
    </p:spTree>
    <p:extLst>
      <p:ext uri="{BB962C8B-B14F-4D97-AF65-F5344CB8AC3E}">
        <p14:creationId xmlns:p14="http://schemas.microsoft.com/office/powerpoint/2010/main" val="158774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D5F7-052A-400E-800B-6D599061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5219"/>
            <a:ext cx="9925050" cy="396597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 ([a 3]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[b 4]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[rotate (lambda (x (ref y) (ref z))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(let ([temp x])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x y)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y z)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z temp)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(list x y z)))])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(let ([result (rotate a b (+ a b))])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(list a b result)))</a:t>
            </a:r>
          </a:p>
          <a:p>
            <a:pPr marL="0" indent="0">
              <a:buNone/>
            </a:pPr>
            <a:endParaRPr lang="en-US" sz="67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What interpreter changes are needed before we call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?  </a:t>
            </a:r>
            <a:r>
              <a:rPr lang="en-US" sz="16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Mainly a change to </a:t>
            </a:r>
            <a:r>
              <a:rPr lang="en-US" sz="1600" b="1" dirty="0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eval-</a:t>
            </a:r>
            <a:r>
              <a:rPr lang="en-US" sz="1600" b="1" dirty="0" err="1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rands</a:t>
            </a:r>
            <a:r>
              <a:rPr lang="en-US" sz="16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: return a list of cells instead of a list of values.</a:t>
            </a:r>
            <a:br>
              <a:rPr lang="en-US" sz="16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</a:br>
            <a:endParaRPr lang="en-US" sz="1600" b="1" dirty="0">
              <a:solidFill>
                <a:schemeClr val="accent1">
                  <a:lumMod val="1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3300"/>
                </a:solidFill>
                <a:cs typeface="Courier New" panose="02070309020205020404" pitchFamily="49" charset="0"/>
              </a:rPr>
              <a:t>What interpreter changes are needed in the </a:t>
            </a:r>
            <a:r>
              <a:rPr lang="en-US" sz="2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400" b="1" dirty="0">
                <a:solidFill>
                  <a:srgbClr val="FF3300"/>
                </a:solidFill>
                <a:cs typeface="Courier New" panose="02070309020205020404" pitchFamily="49" charset="0"/>
              </a:rPr>
              <a:t> closure case?  </a:t>
            </a:r>
            <a:r>
              <a:rPr lang="en-US" sz="16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If it’s not a </a:t>
            </a:r>
            <a:r>
              <a:rPr lang="en-US" sz="1600" b="1" dirty="0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6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 param, put the corresponding argument value in a </a:t>
            </a:r>
            <a:r>
              <a:rPr lang="en-US" sz="1600" b="1" i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 cell.</a:t>
            </a:r>
            <a:endParaRPr lang="en-US" sz="2400" b="1" dirty="0">
              <a:solidFill>
                <a:schemeClr val="accent1">
                  <a:lumMod val="1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E152A-066A-427C-BF1E-67384419E704}"/>
              </a:ext>
            </a:extLst>
          </p:cNvPr>
          <p:cNvSpPr txBox="1"/>
          <p:nvPr/>
        </p:nvSpPr>
        <p:spPr>
          <a:xfrm>
            <a:off x="6858000" y="1752600"/>
            <a:ext cx="3657600" cy="120032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small change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dirty="0"/>
              <a:t> datatype definition.</a:t>
            </a:r>
          </a:p>
          <a:p>
            <a:r>
              <a:rPr lang="en-US" dirty="0"/>
              <a:t>No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syntax-expand</a:t>
            </a:r>
          </a:p>
        </p:txBody>
      </p:sp>
    </p:spTree>
    <p:extLst>
      <p:ext uri="{BB962C8B-B14F-4D97-AF65-F5344CB8AC3E}">
        <p14:creationId xmlns:p14="http://schemas.microsoft.com/office/powerpoint/2010/main" val="38768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4ECD-81DB-43C2-8248-B77C28B3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742950"/>
            <a:ext cx="6172200" cy="857250"/>
          </a:xfrm>
        </p:spPr>
        <p:txBody>
          <a:bodyPr/>
          <a:lstStyle/>
          <a:p>
            <a:r>
              <a:rPr lang="en-US" dirty="0"/>
              <a:t>A change to extend-env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216A-C798-4F3D-894C-AEFE695C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5901"/>
            <a:ext cx="10744200" cy="339447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This works for the “cell” representation of references.  It’s slightly more complex for the ribcage representation without cells.</a:t>
            </a:r>
          </a:p>
          <a:p>
            <a:pPr>
              <a:spcBef>
                <a:spcPts val="1800"/>
              </a:spcBef>
            </a:pPr>
            <a:r>
              <a:rPr lang="en-US" dirty="0"/>
              <a:t>First, </a:t>
            </a:r>
            <a:r>
              <a:rPr lang="en-US" b="1" dirty="0"/>
              <a:t>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b="1" dirty="0"/>
              <a:t> </a:t>
            </a:r>
            <a:r>
              <a:rPr lang="en-US" dirty="0"/>
              <a:t>so that its second argument is a list of cells containing the values.  Thus the values are put into the cells </a:t>
            </a:r>
            <a:r>
              <a:rPr lang="en-US" i="1" dirty="0"/>
              <a:t>before</a:t>
            </a:r>
            <a:r>
              <a:rPr lang="en-US" dirty="0"/>
              <a:t>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en-US" dirty="0"/>
              <a:t>Each level of extended environment will still contain a list or vector of cells, but these cells will not be created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9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A05F-2F98-4FB5-8021-513117EA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Imperative 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57FABE-AE4D-45A3-A896-99E5BC80D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close to C or Assembly Language as we can get in Scheme</a:t>
            </a:r>
          </a:p>
        </p:txBody>
      </p:sp>
    </p:spTree>
    <p:extLst>
      <p:ext uri="{BB962C8B-B14F-4D97-AF65-F5344CB8AC3E}">
        <p14:creationId xmlns:p14="http://schemas.microsoft.com/office/powerpoint/2010/main" val="306785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A33-CD84-4CCE-A229-E0A3621F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an interpreter and a complier?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1D2D-6886-465D-92FF-BDC7F04ED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221164"/>
          </a:xfrm>
        </p:spPr>
        <p:txBody>
          <a:bodyPr/>
          <a:lstStyle/>
          <a:p>
            <a:r>
              <a:rPr lang="en-US" dirty="0"/>
              <a:t>Interpreter is a program that runs another program (e.g. petite is a program that runs .ss scheme programs)</a:t>
            </a:r>
          </a:p>
          <a:p>
            <a:r>
              <a:rPr lang="en-US" dirty="0"/>
              <a:t>Hopefully at this point you feel confident implementing interpreters – after A18 hopefully you feel confident implementing high level interpreters in low languages</a:t>
            </a:r>
          </a:p>
          <a:p>
            <a:r>
              <a:rPr lang="en-US" dirty="0"/>
              <a:t>Complier is a program that outputs an assembly language program (broadly)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2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1B86-8B78-4C21-9D9F-193A8FD5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Compliers -&gt; Syntax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C66A-8D53-4285-B66B-B2E78042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Complier is a program that outputs an assembly language program (broadly)</a:t>
            </a:r>
          </a:p>
          <a:p>
            <a:r>
              <a:rPr lang="en-US" dirty="0"/>
              <a:t>Once we convert, henceforth we can run the program directly on the CPU (which you can think of as an interpreter with very limited core forms)</a:t>
            </a:r>
          </a:p>
          <a:p>
            <a:r>
              <a:rPr lang="en-US" dirty="0"/>
              <a:t>A complier like a really complex syntax expansion – like your syntax expansion, none of its structures exist at runtime</a:t>
            </a:r>
          </a:p>
        </p:txBody>
      </p:sp>
    </p:spTree>
    <p:extLst>
      <p:ext uri="{BB962C8B-B14F-4D97-AF65-F5344CB8AC3E}">
        <p14:creationId xmlns:p14="http://schemas.microsoft.com/office/powerpoint/2010/main" val="30129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4E8A-AC00-42CA-8D05-B7B14EF8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16ED-F5ED-48F8-9F9B-461A2D74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write a syntax expansion that could convert a scheme function to cps?  I hope you intuit that the answer is yes.</a:t>
            </a:r>
          </a:p>
          <a:p>
            <a:r>
              <a:rPr lang="en-US" dirty="0"/>
              <a:t>Your textbook has the details</a:t>
            </a:r>
          </a:p>
          <a:p>
            <a:r>
              <a:rPr lang="en-US" dirty="0"/>
              <a:t>If we have the capability to do such a syntax expansion, we can convert a high-level language (scheme) to a language more like C.  It doesn’t have things like lambdas – but it does have function calls, parameters – and for that reason “environments”</a:t>
            </a:r>
          </a:p>
        </p:txBody>
      </p:sp>
    </p:spTree>
    <p:extLst>
      <p:ext uri="{BB962C8B-B14F-4D97-AF65-F5344CB8AC3E}">
        <p14:creationId xmlns:p14="http://schemas.microsoft.com/office/powerpoint/2010/main" val="63531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D885-CBAA-4AC7-AA55-456B78CA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6619-236A-4C8E-B34F-42D0A491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form is a final transformation, that transforms cps-</a:t>
            </a:r>
            <a:r>
              <a:rPr lang="en-US" dirty="0" err="1"/>
              <a:t>ized</a:t>
            </a:r>
            <a:r>
              <a:rPr lang="en-US" dirty="0"/>
              <a:t> code into code that relies on sets and </a:t>
            </a:r>
            <a:r>
              <a:rPr lang="en-US" dirty="0" err="1"/>
              <a:t>gotos</a:t>
            </a:r>
            <a:endParaRPr lang="en-US" dirty="0"/>
          </a:p>
          <a:p>
            <a:r>
              <a:rPr lang="en-US" dirty="0"/>
              <a:t>This is a form that is very close to what you’d need to actually run the code on a processor with assembly language</a:t>
            </a:r>
          </a:p>
          <a:p>
            <a:r>
              <a:rPr lang="en-US" dirty="0"/>
              <a:t>To build a scheme complier: regular scheme -&gt; cps scheme -&gt; imperative form scheme -&gt; assembly language</a:t>
            </a:r>
          </a:p>
          <a:p>
            <a:pPr marL="0" indent="0">
              <a:buNone/>
            </a:pPr>
            <a:r>
              <a:rPr lang="en-US" dirty="0"/>
              <a:t>* data structures,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3488733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10620</TotalTime>
  <Words>1839</Words>
  <Application>Microsoft Office PowerPoint</Application>
  <PresentationFormat>Widescreen</PresentationFormat>
  <Paragraphs>191</Paragraphs>
  <Slides>26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Default Design</vt:lpstr>
      <vt:lpstr>CSSE 304</vt:lpstr>
      <vt:lpstr>Implementing Reference parameters</vt:lpstr>
      <vt:lpstr>PowerPoint Presentation</vt:lpstr>
      <vt:lpstr>A change to extend-env</vt:lpstr>
      <vt:lpstr>Imperative form</vt:lpstr>
      <vt:lpstr>What is the difference between an interpreter and a complier?</vt:lpstr>
      <vt:lpstr>Compliers -&gt; Syntax expansion</vt:lpstr>
      <vt:lpstr>Syntax expansion</vt:lpstr>
      <vt:lpstr>Imperative form</vt:lpstr>
      <vt:lpstr>A simple example</vt:lpstr>
      <vt:lpstr>A simple example</vt:lpstr>
      <vt:lpstr>Convert to CPS form – part 1 Represent continuations as Scheme procedures</vt:lpstr>
      <vt:lpstr>Convert to CPS form – part 2 Represent continuations as Scheme procedures</vt:lpstr>
      <vt:lpstr>with tracing</vt:lpstr>
      <vt:lpstr>the trace</vt:lpstr>
      <vt:lpstr>Second Continuation representation part 1 (using define-datatype)</vt:lpstr>
      <vt:lpstr>Second Continuation representation part 2 (using define-datatype)</vt:lpstr>
      <vt:lpstr>Beginning of a trace (you can generate the rest yourself, using the on-line files)</vt:lpstr>
      <vt:lpstr>End of the trace (you can generate the whole trace yourself using the on-line files)</vt:lpstr>
      <vt:lpstr>What do we have now?</vt:lpstr>
      <vt:lpstr>Transform to Imperative form</vt:lpstr>
      <vt:lpstr>Transform to imperative form</vt:lpstr>
      <vt:lpstr>Imperative form</vt:lpstr>
      <vt:lpstr>Details of a transformation</vt:lpstr>
      <vt:lpstr>Where does this leave us?</vt:lpstr>
      <vt:lpstr>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Mike Hewner</cp:lastModifiedBy>
  <cp:revision>150</cp:revision>
  <cp:lastPrinted>2020-02-11T09:58:32Z</cp:lastPrinted>
  <dcterms:created xsi:type="dcterms:W3CDTF">2003-10-20T17:10:23Z</dcterms:created>
  <dcterms:modified xsi:type="dcterms:W3CDTF">2022-10-31T13:47:36Z</dcterms:modified>
</cp:coreProperties>
</file>