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29" r:id="rId3"/>
    <p:sldId id="318" r:id="rId4"/>
    <p:sldId id="330" r:id="rId5"/>
    <p:sldId id="331" r:id="rId6"/>
    <p:sldId id="332" r:id="rId7"/>
    <p:sldId id="33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A902A-D631-4473-B10B-2C891F03BFE4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1E1EA-BAF6-4852-8387-CD5D0BF4B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00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1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32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5CDC8-404A-09D1-A5FA-BFD1AEFFE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97E7EB-DF97-C024-5E7A-5C62A96C1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05C8E-6522-9BD9-5AD2-27C151355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5D25B-F397-DD7B-82A7-13670EA9A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8974A-0221-0BB7-3574-D17F14D48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76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9C7C2-8442-1292-0202-A33F45BD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2DF69-7722-5F04-59EF-3B1752D38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F4919-5CC8-523B-C082-F466B9E96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CCDA4-320C-316D-58A2-5B3C1E03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72081-37DF-959C-2BB0-3E190123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11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D398BA-E660-0EFF-A04D-C1F186399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393E4-6FF6-122A-3CF6-DDE25C9BF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FBEFF-AA93-C121-3C2C-7EA451E43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92EE-09AD-A2B9-719D-FD3C8F283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CF1D-4515-25AF-3A10-E0795F20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59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B9ADB0E-4C8C-4C40-B2CC-A7EA872F08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5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9E39E-97BE-4B96-4199-A9960049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B8DA-0896-22BD-B1C7-E1877AFC2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21AA5-8585-6F22-BC88-CE7181DA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DC89D-EC34-B857-E9D9-114E1500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15788-4960-7381-94D8-8E60AE421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95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D6738-6083-99C3-DE73-854944C1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B7954-C92E-56A7-B589-6BB102FFD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EAD1F-3449-8CDD-6D81-780800A4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6F5C8-FAAD-E4A1-0235-B534A492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0B4D-28FF-4F97-4FE2-3013A7CB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8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2DB13-41BF-E3B7-186F-8D2ADDF9C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2E38F-62B2-118B-05FD-371E5E785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7535C-548B-3D9A-C66A-B9A90C105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F2694-9FF4-3E14-BE53-270905F1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F80DA-57FA-6A13-E0E2-D6640D3B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6E3D0-4042-B699-A757-0C569155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5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32CB3-C76A-5C53-B98F-B1EA78DC7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6BA6C-3F1F-197A-8DC3-2D88FC2E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B7B212-8501-C2C2-8972-944BC8DDAC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F53D4-D775-9497-A1DE-96B5DD7D1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D2646B-9A98-C5E0-A86E-76B3437B3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0EDFD6-8CA4-3156-62CB-DFC5DD8DB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FFAF8-7D37-E11B-BA25-2E44270D5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CDEE6B-7504-1EAB-BED4-A8EE1C152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1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366C5-7B3C-F57C-573B-E22813E8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135BB-E206-8C21-6517-27A27C7C8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CC0E5A-A774-39B8-4C69-9AADABEE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BE576-8EDD-B06E-D0A7-1DCC3495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3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00A7EE-6DAA-D969-4A66-6C8A909B3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DD3770-234C-3E32-5785-D4790D8F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9CE53-2C83-B00A-0197-933888F1F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8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2B27-9505-7BC4-7AAA-92D3B1E2B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FE589-A0D2-78E3-5481-65C90FD5B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3CBDC-C56E-4D6B-B51F-AC731B77CD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54E91-B418-26E7-7044-36A14B1C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C7352D-AE82-8134-4CB1-4F944879B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D878-0E20-53F2-FC64-9CF6F1ADC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80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8B07-493A-9C43-C022-C001116A5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5EC66-FFC2-F323-05B9-155647A93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1F919-B89A-2EF9-83ED-DE2A1FC03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23EC-EB8A-3DAC-E493-886649805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2537B-085D-327A-53D3-84A6F0A7D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8BD9D-1073-4D81-DEDC-293422E03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879CDA-C1CA-CCEB-5EAD-8BB1D041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0183D-F512-E027-57D6-1E8C59E7B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29B8E-8F96-7C18-C239-582A49B9B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FC2B66-928E-43C1-9DAC-FFEC19699FA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1319E-948C-39E8-5EA3-A242ECF0CF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6E258-2905-1ACB-AF12-17361E98A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522B19-10C6-4BA9-A38D-CD9EC9A3B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12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helveticablanc.com/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D25EE-A012-E4CA-EE22-0078D69CC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Procedures that produce procedures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98B19-51B3-8DEC-458D-84E90744D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F9BBEB-D103-AEA0-8152-9592365372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084" y="625684"/>
            <a:ext cx="5455380" cy="5455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4A1BA9-3633-75F3-A5BA-98E45E27DF0E}"/>
              </a:ext>
            </a:extLst>
          </p:cNvPr>
          <p:cNvSpPr txBox="1"/>
          <p:nvPr/>
        </p:nvSpPr>
        <p:spPr>
          <a:xfrm>
            <a:off x="0" y="6302243"/>
            <a:ext cx="609783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 by Helvetica Blanc (</a:t>
            </a:r>
            <a:r>
              <a:rPr lang="en-US" sz="1100" u="sng" kern="1400" dirty="0">
                <a:ln>
                  <a:noFill/>
                </a:ln>
                <a:solidFill>
                  <a:srgbClr val="085296"/>
                </a:solidFill>
                <a:effectLst/>
                <a:latin typeface="Verdana" panose="020B0604030504040204" pitchFamily="34" charset="0"/>
                <a:hlinkClick r:id="rId3"/>
              </a:rPr>
              <a:t>https://helveticablanc.com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  Licensed under a Creative Commons Attribution-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NonCommercial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</a:t>
            </a:r>
            <a:r>
              <a:rPr lang="en-US" sz="1100" kern="1400" dirty="0" err="1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ShareAlike</a:t>
            </a:r>
            <a:r>
              <a:rPr lang="en-US" sz="1100" kern="140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4.0 International license.</a:t>
            </a:r>
            <a:endParaRPr lang="en-US" sz="1100" kern="140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0" marR="0" indent="0" algn="l">
              <a:lnSpc>
                <a:spcPct val="119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kern="140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79841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6870700" cy="1295400"/>
          </a:xfrm>
        </p:spPr>
        <p:txBody>
          <a:bodyPr/>
          <a:lstStyle/>
          <a:p>
            <a:pPr eaLnBrk="1" hangingPunct="1"/>
            <a:r>
              <a:rPr lang="en-US" sz="4000" b="1" dirty="0"/>
              <a:t>lambda</a:t>
            </a:r>
            <a:r>
              <a:rPr lang="en-US" sz="4000" dirty="0"/>
              <a:t> with an improper list of arguments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447800"/>
            <a:ext cx="8915400" cy="4800600"/>
          </a:xfrm>
        </p:spPr>
        <p:txBody>
          <a:bodyPr/>
          <a:lstStyle/>
          <a:p>
            <a:pPr eaLnBrk="1" hangingPunct="1"/>
            <a:r>
              <a:rPr lang="en-US" dirty="0"/>
              <a:t>Used when procedure expects a variable number of arguments.</a:t>
            </a:r>
          </a:p>
          <a:p>
            <a:pPr lvl="1" eaLnBrk="1" hangingPunct="1"/>
            <a:r>
              <a:rPr lang="en-US" b="1" dirty="0"/>
              <a:t>(lambda x </a:t>
            </a:r>
            <a:r>
              <a:rPr lang="en-US" b="1" i="1" dirty="0"/>
              <a:t>body)</a:t>
            </a:r>
          </a:p>
          <a:p>
            <a:pPr lvl="2" eaLnBrk="1" hangingPunct="1"/>
            <a:r>
              <a:rPr lang="en-US" dirty="0"/>
              <a:t>when the resulting procedure is applied, all of the arguments are placed into a list and bound to x.</a:t>
            </a:r>
            <a:br>
              <a:rPr lang="en-US" dirty="0"/>
            </a:br>
            <a:r>
              <a:rPr lang="en-US" dirty="0"/>
              <a:t>Then </a:t>
            </a:r>
            <a:r>
              <a:rPr lang="en-US" b="1" dirty="0"/>
              <a:t>body</a:t>
            </a:r>
            <a:r>
              <a:rPr lang="en-US" dirty="0"/>
              <a:t> is evaluated. </a:t>
            </a:r>
          </a:p>
          <a:p>
            <a:pPr lvl="1" eaLnBrk="1" hangingPunct="1"/>
            <a:r>
              <a:rPr lang="en-US" b="1" dirty="0"/>
              <a:t>(lambda (x y . z) </a:t>
            </a:r>
            <a:r>
              <a:rPr lang="en-US" b="1" i="1" dirty="0"/>
              <a:t>body)</a:t>
            </a:r>
          </a:p>
          <a:p>
            <a:pPr lvl="3" eaLnBrk="1" hangingPunct="1"/>
            <a:r>
              <a:rPr lang="en-US" sz="2400" dirty="0"/>
              <a:t>when the resulting procedure is applied, the first two arguments are bound to x and y, </a:t>
            </a:r>
          </a:p>
          <a:p>
            <a:pPr lvl="3" eaLnBrk="1" hangingPunct="1"/>
            <a:r>
              <a:rPr lang="en-US" sz="2400" dirty="0"/>
              <a:t>any remaining  arguments are placed into a list and bound to z. Then </a:t>
            </a:r>
            <a:r>
              <a:rPr lang="en-US" sz="2400" b="1" dirty="0"/>
              <a:t>body</a:t>
            </a:r>
            <a:r>
              <a:rPr lang="en-US" sz="2400" dirty="0"/>
              <a:t> is evaluated.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2202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1"/>
            <a:ext cx="8229600" cy="1139825"/>
          </a:xfrm>
        </p:spPr>
        <p:txBody>
          <a:bodyPr>
            <a:normAutofit fontScale="90000"/>
          </a:bodyPr>
          <a:lstStyle/>
          <a:p>
            <a:r>
              <a:rPr lang="en-US" sz="4000"/>
              <a:t>Procedures with an unknown number of arguments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434" y="4056063"/>
            <a:ext cx="8245366" cy="2701970"/>
          </a:xfrm>
          <a:prstGeom prst="rect">
            <a:avLst/>
          </a:prstGeom>
        </p:spPr>
      </p:pic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7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65434" y="1298411"/>
            <a:ext cx="82296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C99DA-A8A2-84F1-42E8-4ED8C1CA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example – make 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EC78-EEBE-9B97-9061-D2A957587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(define make-adder</a:t>
            </a:r>
          </a:p>
          <a:p>
            <a:pPr marL="0" indent="0">
              <a:buNone/>
            </a:pPr>
            <a:r>
              <a:rPr lang="en-US" dirty="0"/>
              <a:t>  (lambda (n)</a:t>
            </a:r>
          </a:p>
          <a:p>
            <a:pPr marL="0" indent="0">
              <a:buNone/>
            </a:pPr>
            <a:r>
              <a:rPr lang="en-US" dirty="0"/>
              <a:t>    (lambda (input)</a:t>
            </a:r>
          </a:p>
          <a:p>
            <a:pPr marL="0" indent="0">
              <a:buNone/>
            </a:pPr>
            <a:r>
              <a:rPr lang="en-US" dirty="0"/>
              <a:t>      (+ n input))))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(define add2 (make-adder 2))</a:t>
            </a:r>
          </a:p>
          <a:p>
            <a:pPr marL="0" indent="0">
              <a:buNone/>
            </a:pPr>
            <a:r>
              <a:rPr lang="en-US" dirty="0"/>
              <a:t>(define add3 (make-adder 3))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4522CA1E-72F8-D2DB-A539-FE7B908554A1}"/>
              </a:ext>
            </a:extLst>
          </p:cNvPr>
          <p:cNvSpPr/>
          <p:nvPr/>
        </p:nvSpPr>
        <p:spPr>
          <a:xfrm>
            <a:off x="4629150" y="3429000"/>
            <a:ext cx="5892800" cy="825500"/>
          </a:xfrm>
          <a:prstGeom prst="wedgeRoundRectCallout">
            <a:avLst>
              <a:gd name="adj1" fmla="val -66630"/>
              <a:gd name="adj2" fmla="val -86731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Don’t overthink this.  It’s an expression that produces a procedures “object”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3DD25-B70F-4BD2-B414-549D251F6DD8}"/>
              </a:ext>
            </a:extLst>
          </p:cNvPr>
          <p:cNvSpPr txBox="1"/>
          <p:nvPr/>
        </p:nvSpPr>
        <p:spPr>
          <a:xfrm>
            <a:off x="933450" y="6394450"/>
            <a:ext cx="851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you understand this, go ahead and solve make-</a:t>
            </a:r>
            <a:r>
              <a:rPr lang="en-US" dirty="0" err="1"/>
              <a:t>mather</a:t>
            </a:r>
            <a:r>
              <a:rPr lang="en-US" dirty="0"/>
              <a:t> in the in-class activities.</a:t>
            </a:r>
          </a:p>
        </p:txBody>
      </p:sp>
    </p:spTree>
    <p:extLst>
      <p:ext uri="{BB962C8B-B14F-4D97-AF65-F5344CB8AC3E}">
        <p14:creationId xmlns:p14="http://schemas.microsoft.com/office/powerpoint/2010/main" val="130321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F8721-85D9-16A1-5CA3-1F41FD1A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Slightly more complex – procedures that transform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FBA99-16EB-63CC-0D3F-87901B8D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3299"/>
            <a:ext cx="10515600" cy="39036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(define </a:t>
            </a:r>
            <a:r>
              <a:rPr lang="en-US" sz="2000" dirty="0" err="1">
                <a:latin typeface="Consolas" panose="020B0609020204030204" pitchFamily="49" charset="0"/>
              </a:rPr>
              <a:t>loudify-func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(lambda (name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(lambda </a:t>
            </a:r>
            <a:r>
              <a:rPr lang="en-US" sz="2000" dirty="0" err="1">
                <a:latin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</a:rPr>
              <a:t>-list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(let ((result (apply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arg</a:t>
            </a:r>
            <a:r>
              <a:rPr lang="en-US" sz="2000" dirty="0">
                <a:latin typeface="Consolas" panose="020B0609020204030204" pitchFamily="49" charset="0"/>
              </a:rPr>
              <a:t>-list)))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(display (list name " returns " result))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result))))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(define loud+ (</a:t>
            </a:r>
            <a:r>
              <a:rPr lang="en-US" sz="2000" dirty="0" err="1">
                <a:latin typeface="Consolas" panose="020B0609020204030204" pitchFamily="49" charset="0"/>
              </a:rPr>
              <a:t>loudify-func</a:t>
            </a:r>
            <a:r>
              <a:rPr lang="en-US" sz="2000" dirty="0">
                <a:latin typeface="Consolas" panose="020B0609020204030204" pitchFamily="49" charset="0"/>
              </a:rPr>
              <a:t> "loud+" +))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5D8C88-8C35-27F3-919E-8DB3725E2B2D}"/>
              </a:ext>
            </a:extLst>
          </p:cNvPr>
          <p:cNvSpPr txBox="1"/>
          <p:nvPr/>
        </p:nvSpPr>
        <p:spPr>
          <a:xfrm>
            <a:off x="933450" y="6394450"/>
            <a:ext cx="848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Once you understand this, go ahead and solve list-cleaner and make-limited in pairs.</a:t>
            </a:r>
          </a:p>
        </p:txBody>
      </p:sp>
    </p:spTree>
    <p:extLst>
      <p:ext uri="{BB962C8B-B14F-4D97-AF65-F5344CB8AC3E}">
        <p14:creationId xmlns:p14="http://schemas.microsoft.com/office/powerpoint/2010/main" val="420728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2BF69-B6F4-2944-7253-DED923F78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 make-stackable and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7D703-B033-2775-B430-8C3BD94B2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in groups of 3 or 4</a:t>
            </a:r>
          </a:p>
          <a:p>
            <a:r>
              <a:rPr lang="en-US" dirty="0"/>
              <a:t>If you’re 3 – work on both together</a:t>
            </a:r>
          </a:p>
          <a:p>
            <a:r>
              <a:rPr lang="en-US" dirty="0"/>
              <a:t>If you’re 4 – </a:t>
            </a:r>
            <a:r>
              <a:rPr lang="en-US"/>
              <a:t>each pair take </a:t>
            </a:r>
            <a:r>
              <a:rPr lang="en-US" dirty="0"/>
              <a:t>a function and then come back together</a:t>
            </a:r>
          </a:p>
        </p:txBody>
      </p:sp>
    </p:spTree>
    <p:extLst>
      <p:ext uri="{BB962C8B-B14F-4D97-AF65-F5344CB8AC3E}">
        <p14:creationId xmlns:p14="http://schemas.microsoft.com/office/powerpoint/2010/main" val="1256581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6B7FE-F86F-E872-C73B-1A177597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we have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E065C-75FF-FC9D-CFDA-65E23CB53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through set-example</a:t>
            </a:r>
          </a:p>
        </p:txBody>
      </p:sp>
    </p:spTree>
    <p:extLst>
      <p:ext uri="{BB962C8B-B14F-4D97-AF65-F5344CB8AC3E}">
        <p14:creationId xmlns:p14="http://schemas.microsoft.com/office/powerpoint/2010/main" val="3921176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310</Words>
  <Application>Microsoft Office PowerPoint</Application>
  <PresentationFormat>Widescreen</PresentationFormat>
  <Paragraphs>40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Consolas</vt:lpstr>
      <vt:lpstr>Verdana</vt:lpstr>
      <vt:lpstr>Office Theme</vt:lpstr>
      <vt:lpstr>Procedures that produce procedures</vt:lpstr>
      <vt:lpstr>lambda with an improper list of arguments</vt:lpstr>
      <vt:lpstr>Procedures with an unknown number of arguments</vt:lpstr>
      <vt:lpstr>Basic example – make adder</vt:lpstr>
      <vt:lpstr>Slightly more complex – procedures that transform procedures</vt:lpstr>
      <vt:lpstr>Solve make-stackable and stack</vt:lpstr>
      <vt:lpstr>If we have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Hewner, Mike</dc:creator>
  <cp:lastModifiedBy>Hewner, Mike</cp:lastModifiedBy>
  <cp:revision>3</cp:revision>
  <dcterms:created xsi:type="dcterms:W3CDTF">2024-09-13T13:14:14Z</dcterms:created>
  <dcterms:modified xsi:type="dcterms:W3CDTF">2024-09-13T14:42:57Z</dcterms:modified>
</cp:coreProperties>
</file>