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22"/>
  </p:notesMasterIdLst>
  <p:handoutMasterIdLst>
    <p:handoutMasterId r:id="rId23"/>
  </p:handoutMasterIdLst>
  <p:sldIdLst>
    <p:sldId id="257" r:id="rId2"/>
    <p:sldId id="415" r:id="rId3"/>
    <p:sldId id="385" r:id="rId4"/>
    <p:sldId id="425" r:id="rId5"/>
    <p:sldId id="418" r:id="rId6"/>
    <p:sldId id="419" r:id="rId7"/>
    <p:sldId id="416" r:id="rId8"/>
    <p:sldId id="417" r:id="rId9"/>
    <p:sldId id="383" r:id="rId10"/>
    <p:sldId id="427" r:id="rId11"/>
    <p:sldId id="428" r:id="rId12"/>
    <p:sldId id="426" r:id="rId13"/>
    <p:sldId id="429" r:id="rId14"/>
    <p:sldId id="389" r:id="rId15"/>
    <p:sldId id="390" r:id="rId16"/>
    <p:sldId id="413" r:id="rId17"/>
    <p:sldId id="400" r:id="rId18"/>
    <p:sldId id="401" r:id="rId19"/>
    <p:sldId id="402" r:id="rId20"/>
    <p:sldId id="403" r:id="rId21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FBFD"/>
    <a:srgbClr val="66CCFF"/>
    <a:srgbClr val="6699FF"/>
    <a:srgbClr val="DDDDDD"/>
    <a:srgbClr val="0000FF"/>
    <a:srgbClr val="FF0000"/>
    <a:srgbClr val="53955C"/>
    <a:srgbClr val="74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883244-0001-4FF1-BC72-4E9304F1E3A2}" v="1" dt="2021-09-20T14:34:02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245" autoAdjust="0"/>
    <p:restoredTop sz="85507" autoAdjust="0"/>
  </p:normalViewPr>
  <p:slideViewPr>
    <p:cSldViewPr>
      <p:cViewPr varScale="1">
        <p:scale>
          <a:sx n="56" d="100"/>
          <a:sy n="56" d="100"/>
        </p:scale>
        <p:origin x="317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8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44883244-0001-4FF1-BC72-4E9304F1E3A2}"/>
    <pc:docChg chg="modSld">
      <pc:chgData name="Hewner, Mike" userId="7f3f83dd-6dfb-4127-a87f-c1714bd4fac9" providerId="ADAL" clId="{44883244-0001-4FF1-BC72-4E9304F1E3A2}" dt="2021-09-20T15:07:19.287" v="93" actId="20577"/>
      <pc:docMkLst>
        <pc:docMk/>
      </pc:docMkLst>
      <pc:sldChg chg="modSp mod">
        <pc:chgData name="Hewner, Mike" userId="7f3f83dd-6dfb-4127-a87f-c1714bd4fac9" providerId="ADAL" clId="{44883244-0001-4FF1-BC72-4E9304F1E3A2}" dt="2021-09-20T15:07:19.287" v="93" actId="20577"/>
        <pc:sldMkLst>
          <pc:docMk/>
          <pc:sldMk cId="1802653398" sldId="385"/>
        </pc:sldMkLst>
        <pc:spChg chg="mod">
          <ac:chgData name="Hewner, Mike" userId="7f3f83dd-6dfb-4127-a87f-c1714bd4fac9" providerId="ADAL" clId="{44883244-0001-4FF1-BC72-4E9304F1E3A2}" dt="2021-09-20T14:31:41.910" v="5" actId="20577"/>
          <ac:spMkLst>
            <pc:docMk/>
            <pc:sldMk cId="1802653398" sldId="385"/>
            <ac:spMk id="2" creationId="{00000000-0000-0000-0000-000000000000}"/>
          </ac:spMkLst>
        </pc:spChg>
        <pc:spChg chg="mod">
          <ac:chgData name="Hewner, Mike" userId="7f3f83dd-6dfb-4127-a87f-c1714bd4fac9" providerId="ADAL" clId="{44883244-0001-4FF1-BC72-4E9304F1E3A2}" dt="2021-09-20T15:07:19.287" v="93" actId="20577"/>
          <ac:spMkLst>
            <pc:docMk/>
            <pc:sldMk cId="1802653398" sldId="385"/>
            <ac:spMk id="3" creationId="{00000000-0000-0000-0000-000000000000}"/>
          </ac:spMkLst>
        </pc:spChg>
      </pc:sldChg>
      <pc:sldChg chg="addSp modSp mod">
        <pc:chgData name="Hewner, Mike" userId="7f3f83dd-6dfb-4127-a87f-c1714bd4fac9" providerId="ADAL" clId="{44883244-0001-4FF1-BC72-4E9304F1E3A2}" dt="2021-09-20T14:34:14.878" v="91" actId="1076"/>
        <pc:sldMkLst>
          <pc:docMk/>
          <pc:sldMk cId="2495832876" sldId="425"/>
        </pc:sldMkLst>
        <pc:spChg chg="add mod">
          <ac:chgData name="Hewner, Mike" userId="7f3f83dd-6dfb-4127-a87f-c1714bd4fac9" providerId="ADAL" clId="{44883244-0001-4FF1-BC72-4E9304F1E3A2}" dt="2021-09-20T14:34:14.878" v="91" actId="1076"/>
          <ac:spMkLst>
            <pc:docMk/>
            <pc:sldMk cId="2495832876" sldId="425"/>
            <ac:spMk id="4" creationId="{9BF74C62-F31D-41C9-B70A-D2E085ED3DE3}"/>
          </ac:spMkLst>
        </pc:spChg>
        <pc:picChg chg="mod">
          <ac:chgData name="Hewner, Mike" userId="7f3f83dd-6dfb-4127-a87f-c1714bd4fac9" providerId="ADAL" clId="{44883244-0001-4FF1-BC72-4E9304F1E3A2}" dt="2021-09-20T14:34:10.397" v="90" actId="1076"/>
          <ac:picMkLst>
            <pc:docMk/>
            <pc:sldMk cId="2495832876" sldId="425"/>
            <ac:picMk id="2" creationId="{AE3F6F83-47C1-4DEF-A49C-BF0CEA1E290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4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6" tIns="47793" rIns="95586" bIns="47793" numCol="1" anchor="t" anchorCtr="0" compatLnSpc="1">
            <a:prstTxWarp prst="textNoShape">
              <a:avLst/>
            </a:prstTxWarp>
          </a:bodyPr>
          <a:lstStyle>
            <a:lvl1pPr defTabSz="955908">
              <a:defRPr sz="1200"/>
            </a:lvl1pPr>
          </a:lstStyle>
          <a:p>
            <a:endParaRPr lang="en-US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068" y="4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6" tIns="47793" rIns="95586" bIns="47793" numCol="1" anchor="t" anchorCtr="0" compatLnSpc="1">
            <a:prstTxWarp prst="textNoShape">
              <a:avLst/>
            </a:prstTxWarp>
          </a:bodyPr>
          <a:lstStyle>
            <a:lvl1pPr algn="r" defTabSz="955908">
              <a:defRPr sz="1200"/>
            </a:lvl1pPr>
          </a:lstStyle>
          <a:p>
            <a:endParaRPr lang="en-US"/>
          </a:p>
        </p:txBody>
      </p:sp>
      <p:sp>
        <p:nvSpPr>
          <p:cNvPr id="573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438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6" tIns="47793" rIns="95586" bIns="47793" numCol="1" anchor="b" anchorCtr="0" compatLnSpc="1">
            <a:prstTxWarp prst="textNoShape">
              <a:avLst/>
            </a:prstTxWarp>
          </a:bodyPr>
          <a:lstStyle>
            <a:lvl1pPr defTabSz="955908">
              <a:defRPr sz="1200"/>
            </a:lvl1pPr>
          </a:lstStyle>
          <a:p>
            <a:endParaRPr lang="en-US"/>
          </a:p>
        </p:txBody>
      </p:sp>
      <p:sp>
        <p:nvSpPr>
          <p:cNvPr id="573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068" y="9119438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6" tIns="47793" rIns="95586" bIns="47793" numCol="1" anchor="b" anchorCtr="0" compatLnSpc="1">
            <a:prstTxWarp prst="textNoShape">
              <a:avLst/>
            </a:prstTxWarp>
          </a:bodyPr>
          <a:lstStyle>
            <a:lvl1pPr algn="r" defTabSz="955908">
              <a:defRPr sz="1200"/>
            </a:lvl1pPr>
          </a:lstStyle>
          <a:p>
            <a:fld id="{0856BC50-662B-4B38-A1CA-D4C8B613C7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01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4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0" rIns="96640" bIns="48320" numCol="1" anchor="t" anchorCtr="0" compatLnSpc="1">
            <a:prstTxWarp prst="textNoShape">
              <a:avLst/>
            </a:prstTxWarp>
          </a:bodyPr>
          <a:lstStyle>
            <a:lvl1pPr defTabSz="965613">
              <a:defRPr sz="1200"/>
            </a:lvl1pPr>
          </a:lstStyle>
          <a:p>
            <a:endParaRPr lang="en-US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068" y="4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0" rIns="96640" bIns="48320" numCol="1" anchor="t" anchorCtr="0" compatLnSpc="1">
            <a:prstTxWarp prst="textNoShape">
              <a:avLst/>
            </a:prstTxWarp>
          </a:bodyPr>
          <a:lstStyle>
            <a:lvl1pPr algn="r" defTabSz="965613">
              <a:defRPr sz="1200"/>
            </a:lvl1pPr>
          </a:lstStyle>
          <a:p>
            <a:endParaRPr lang="en-US"/>
          </a:p>
        </p:txBody>
      </p:sp>
      <p:sp>
        <p:nvSpPr>
          <p:cNvPr id="397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7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506" y="4559721"/>
            <a:ext cx="5850195" cy="432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0" rIns="96640" bIns="48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7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9438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0" rIns="96640" bIns="48320" numCol="1" anchor="b" anchorCtr="0" compatLnSpc="1">
            <a:prstTxWarp prst="textNoShape">
              <a:avLst/>
            </a:prstTxWarp>
          </a:bodyPr>
          <a:lstStyle>
            <a:lvl1pPr defTabSz="965613">
              <a:defRPr sz="1200"/>
            </a:lvl1pPr>
          </a:lstStyle>
          <a:p>
            <a:endParaRPr lang="en-US"/>
          </a:p>
        </p:txBody>
      </p:sp>
      <p:sp>
        <p:nvSpPr>
          <p:cNvPr id="397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068" y="9119438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0" tIns="48320" rIns="96640" bIns="48320" numCol="1" anchor="b" anchorCtr="0" compatLnSpc="1">
            <a:prstTxWarp prst="textNoShape">
              <a:avLst/>
            </a:prstTxWarp>
          </a:bodyPr>
          <a:lstStyle>
            <a:lvl1pPr algn="r" defTabSz="965613">
              <a:defRPr sz="1200"/>
            </a:lvl1pPr>
          </a:lstStyle>
          <a:p>
            <a:fld id="{957F737C-2939-4B3C-A229-35593C5DE3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09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a handout of slides 14-17.  Take it to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31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D7685-9D7A-447A-B748-619AA8CFA85B}" type="slidenum">
              <a:rPr lang="en-US"/>
              <a:pPr/>
              <a:t>2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My new example:</a:t>
            </a:r>
          </a:p>
          <a:p>
            <a:r>
              <a:rPr lang="en-US" dirty="0"/>
              <a:t>For next time: (define reverse (list-recur '() (lambda (x y) (append y (list x)))))</a:t>
            </a:r>
          </a:p>
          <a:p>
            <a:endParaRPr lang="en-US" dirty="0"/>
          </a:p>
          <a:p>
            <a:r>
              <a:rPr lang="en-US" dirty="0"/>
              <a:t>Bad idea:  member?-c,</a:t>
            </a:r>
            <a:r>
              <a:rPr lang="en-US" baseline="0" dirty="0"/>
              <a:t> because we can no longer short-circuit.    Ask them why that is.</a:t>
            </a:r>
          </a:p>
          <a:p>
            <a:r>
              <a:rPr lang="en-US" baseline="0" dirty="0"/>
              <a:t>It's because arguments to procedures are evaluated before the procedure is applied.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14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32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44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(define occurs-bound?</a:t>
            </a:r>
          </a:p>
          <a:p>
            <a:r>
              <a:rPr lang="en-US" dirty="0"/>
              <a:t>  (lambda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)</a:t>
            </a:r>
          </a:p>
          <a:p>
            <a:r>
              <a:rPr lang="en-US" dirty="0"/>
              <a:t>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((symbol? </a:t>
            </a:r>
            <a:r>
              <a:rPr lang="en-US" dirty="0" err="1"/>
              <a:t>exp</a:t>
            </a:r>
            <a:r>
              <a:rPr lang="en-US" dirty="0"/>
              <a:t>) #f)</a:t>
            </a:r>
          </a:p>
          <a:p>
            <a:r>
              <a:rPr lang="en-US" dirty="0"/>
              <a:t>      ((</a:t>
            </a:r>
            <a:r>
              <a:rPr lang="en-US" dirty="0" err="1"/>
              <a:t>eqv</a:t>
            </a:r>
            <a:r>
              <a:rPr lang="en-US" dirty="0"/>
              <a:t>? (car </a:t>
            </a:r>
            <a:r>
              <a:rPr lang="en-US" dirty="0" err="1"/>
              <a:t>exp</a:t>
            </a:r>
            <a:r>
              <a:rPr lang="en-US" dirty="0"/>
              <a:t>) 'lambda)</a:t>
            </a:r>
          </a:p>
          <a:p>
            <a:r>
              <a:rPr lang="en-US" dirty="0"/>
              <a:t>       (or (occurs-bound? </a:t>
            </a:r>
            <a:r>
              <a:rPr lang="en-US" dirty="0" err="1"/>
              <a:t>var</a:t>
            </a:r>
            <a:r>
              <a:rPr lang="en-US" dirty="0"/>
              <a:t> (</a:t>
            </a:r>
            <a:r>
              <a:rPr lang="en-US" dirty="0" err="1"/>
              <a:t>caddr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))</a:t>
            </a:r>
          </a:p>
          <a:p>
            <a:r>
              <a:rPr lang="en-US" dirty="0"/>
              <a:t>            (and (</a:t>
            </a:r>
            <a:r>
              <a:rPr lang="en-US" dirty="0" err="1"/>
              <a:t>eqv</a:t>
            </a:r>
            <a:r>
              <a:rPr lang="en-US" dirty="0"/>
              <a:t>? (</a:t>
            </a:r>
            <a:r>
              <a:rPr lang="en-US" dirty="0" err="1"/>
              <a:t>caadr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) </a:t>
            </a:r>
            <a:r>
              <a:rPr lang="en-US" dirty="0" err="1"/>
              <a:t>var</a:t>
            </a:r>
            <a:r>
              <a:rPr lang="en-US" dirty="0"/>
              <a:t>)</a:t>
            </a:r>
          </a:p>
          <a:p>
            <a:r>
              <a:rPr lang="en-US" dirty="0"/>
              <a:t>                   (occurs-free? </a:t>
            </a:r>
            <a:r>
              <a:rPr lang="en-US" dirty="0" err="1"/>
              <a:t>var</a:t>
            </a:r>
            <a:r>
              <a:rPr lang="en-US" dirty="0"/>
              <a:t> (</a:t>
            </a:r>
            <a:r>
              <a:rPr lang="en-US" dirty="0" err="1"/>
              <a:t>caddr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)))))</a:t>
            </a:r>
          </a:p>
          <a:p>
            <a:r>
              <a:rPr lang="en-US" dirty="0"/>
              <a:t>      (else (or (occurs-bound? </a:t>
            </a:r>
            <a:r>
              <a:rPr lang="en-US" dirty="0" err="1"/>
              <a:t>var</a:t>
            </a:r>
            <a:r>
              <a:rPr lang="en-US" dirty="0"/>
              <a:t>  (car </a:t>
            </a:r>
            <a:r>
              <a:rPr lang="en-US" dirty="0" err="1"/>
              <a:t>exp</a:t>
            </a:r>
            <a:r>
              <a:rPr lang="en-US" dirty="0"/>
              <a:t>))</a:t>
            </a:r>
          </a:p>
          <a:p>
            <a:r>
              <a:rPr lang="en-US" dirty="0"/>
              <a:t>                   (occurs-bound? </a:t>
            </a:r>
            <a:r>
              <a:rPr lang="en-US" dirty="0" err="1"/>
              <a:t>var</a:t>
            </a:r>
            <a:r>
              <a:rPr lang="en-US" dirty="0"/>
              <a:t> (</a:t>
            </a:r>
            <a:r>
              <a:rPr lang="en-US" dirty="0" err="1"/>
              <a:t>cadr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)))))))</a:t>
            </a:r>
          </a:p>
          <a:p>
            <a:endParaRPr lang="en-US" dirty="0"/>
          </a:p>
          <a:p>
            <a:r>
              <a:rPr lang="en-US" dirty="0"/>
              <a:t>(define occurs-free?  ; done in the book, so don't do it here.</a:t>
            </a:r>
          </a:p>
          <a:p>
            <a:r>
              <a:rPr lang="en-US" dirty="0"/>
              <a:t>  (lambda (</a:t>
            </a:r>
            <a:r>
              <a:rPr lang="en-US" dirty="0" err="1"/>
              <a:t>var</a:t>
            </a:r>
            <a:r>
              <a:rPr lang="en-US" dirty="0"/>
              <a:t> exp)</a:t>
            </a:r>
          </a:p>
          <a:p>
            <a:r>
              <a:rPr lang="en-US" dirty="0"/>
              <a:t>    (cond</a:t>
            </a:r>
          </a:p>
          <a:p>
            <a:r>
              <a:rPr lang="en-US" dirty="0"/>
              <a:t>      ((symbol? exp) (</a:t>
            </a:r>
            <a:r>
              <a:rPr lang="en-US" dirty="0" err="1"/>
              <a:t>eqv</a:t>
            </a:r>
            <a:r>
              <a:rPr lang="en-US" dirty="0"/>
              <a:t>? </a:t>
            </a:r>
            <a:r>
              <a:rPr lang="en-US" dirty="0" err="1"/>
              <a:t>var</a:t>
            </a:r>
            <a:r>
              <a:rPr lang="en-US" dirty="0"/>
              <a:t> exp))</a:t>
            </a:r>
          </a:p>
          <a:p>
            <a:r>
              <a:rPr lang="en-US" dirty="0"/>
              <a:t>      ((</a:t>
            </a:r>
            <a:r>
              <a:rPr lang="en-US" dirty="0" err="1"/>
              <a:t>eqv</a:t>
            </a:r>
            <a:r>
              <a:rPr lang="en-US" dirty="0"/>
              <a:t>? (car exp) 'lambda) </a:t>
            </a:r>
          </a:p>
          <a:p>
            <a:r>
              <a:rPr lang="en-US" dirty="0"/>
              <a:t>       (and (not (</a:t>
            </a:r>
            <a:r>
              <a:rPr lang="en-US" dirty="0" err="1"/>
              <a:t>eqv</a:t>
            </a:r>
            <a:r>
              <a:rPr lang="en-US" dirty="0"/>
              <a:t>? (</a:t>
            </a:r>
            <a:r>
              <a:rPr lang="en-US" dirty="0" err="1"/>
              <a:t>caadr</a:t>
            </a:r>
            <a:r>
              <a:rPr lang="en-US" dirty="0"/>
              <a:t> exp) </a:t>
            </a:r>
            <a:r>
              <a:rPr lang="en-US" dirty="0" err="1"/>
              <a:t>var</a:t>
            </a:r>
            <a:r>
              <a:rPr lang="en-US" dirty="0"/>
              <a:t>))</a:t>
            </a:r>
          </a:p>
          <a:p>
            <a:r>
              <a:rPr lang="en-US" dirty="0"/>
              <a:t>            (occurs-free? </a:t>
            </a:r>
            <a:r>
              <a:rPr lang="en-US" dirty="0" err="1"/>
              <a:t>var</a:t>
            </a:r>
            <a:r>
              <a:rPr lang="en-US" dirty="0"/>
              <a:t> (</a:t>
            </a:r>
            <a:r>
              <a:rPr lang="en-US" dirty="0" err="1"/>
              <a:t>caddr</a:t>
            </a:r>
            <a:r>
              <a:rPr lang="en-US" dirty="0"/>
              <a:t> exp))))</a:t>
            </a:r>
          </a:p>
          <a:p>
            <a:r>
              <a:rPr lang="en-US" dirty="0"/>
              <a:t>      (else (or (occurs-free? </a:t>
            </a:r>
            <a:r>
              <a:rPr lang="en-US" dirty="0" err="1"/>
              <a:t>var</a:t>
            </a:r>
            <a:r>
              <a:rPr lang="en-US" dirty="0"/>
              <a:t>  (car exp))</a:t>
            </a:r>
          </a:p>
          <a:p>
            <a:r>
              <a:rPr lang="en-US" dirty="0"/>
              <a:t>                (occurs-free? </a:t>
            </a:r>
            <a:r>
              <a:rPr lang="en-US" dirty="0" err="1"/>
              <a:t>var</a:t>
            </a:r>
            <a:r>
              <a:rPr lang="en-US" dirty="0"/>
              <a:t> (cadr exp)))))))</a:t>
            </a:r>
          </a:p>
          <a:p>
            <a:r>
              <a:rPr lang="en-US" dirty="0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0C3E2-79C5-4F74-A33F-087A82AD939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3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23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1524000"/>
            <a:ext cx="8128000" cy="1879600"/>
          </a:xfrm>
        </p:spPr>
        <p:txBody>
          <a:bodyPr anchor="b"/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8467" y="4076700"/>
            <a:ext cx="7814733" cy="12573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7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7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7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8BDF7A6-6D88-4CE0-933A-E9046DEE53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436AA-9A7E-48C2-9207-E18D5F6378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533400"/>
            <a:ext cx="2590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33400"/>
            <a:ext cx="75692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99641-CC0E-457D-939F-A0C9954AE3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2514600"/>
            <a:ext cx="50800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514600"/>
            <a:ext cx="50800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02698767-B8CC-463F-9770-3FEAA5BBA7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86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64886-3D39-425B-A082-81B45D7C0C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ED05B-EAB1-4932-A7E5-3481C83763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514600"/>
            <a:ext cx="508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514600"/>
            <a:ext cx="508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1EB027-4603-44BD-B7F2-2C6005E5AB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8606AE-6720-476A-90CC-08AFBC257E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9F926F-CD17-4FF2-B040-0DB4BFFF89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5ADDD7-6714-4519-9FA3-AE1EF91A7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241F97-268A-4E22-B798-CF3949B143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27B636-8E2E-422C-917D-4BC81C8242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533400"/>
            <a:ext cx="10363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514600"/>
            <a:ext cx="10363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6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16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16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55CDB91-0C8E-44B6-95F1-B57F8763DF2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6103" name="FormatShape" descr="SKIING" hidden="1"/>
          <p:cNvSpPr>
            <a:spLocks noChangeArrowheads="1"/>
          </p:cNvSpPr>
          <p:nvPr/>
        </p:nvSpPr>
        <p:spPr bwMode="auto">
          <a:xfrm>
            <a:off x="-1778000" y="1701800"/>
            <a:ext cx="1574800" cy="825500"/>
          </a:xfrm>
          <a:prstGeom prst="rect">
            <a:avLst/>
          </a:prstGeom>
          <a:noFill/>
          <a:ln w="101600" cmpd="thinThick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EAEAEA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EAEAEA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EAEAEA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EAEAEA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00400" y="-76200"/>
            <a:ext cx="6096000" cy="1879600"/>
          </a:xfrm>
        </p:spPr>
        <p:txBody>
          <a:bodyPr/>
          <a:lstStyle/>
          <a:p>
            <a:r>
              <a:rPr lang="en-US" dirty="0"/>
              <a:t>CSSE 304 Day 11</a:t>
            </a:r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2209800" y="2362200"/>
            <a:ext cx="8458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3600" dirty="0">
                <a:solidFill>
                  <a:srgbClr val="EAEAEA"/>
                </a:solidFill>
              </a:rPr>
              <a:t>Your </a:t>
            </a:r>
            <a:r>
              <a:rPr lang="en-US" sz="3600" b="1" dirty="0">
                <a:solidFill>
                  <a:srgbClr val="FFFF00"/>
                </a:solidFill>
              </a:rPr>
              <a:t>list-recur</a:t>
            </a:r>
            <a:r>
              <a:rPr lang="en-US" sz="3600" dirty="0">
                <a:solidFill>
                  <a:srgbClr val="EAEAEA"/>
                </a:solidFill>
              </a:rPr>
              <a:t> examples</a:t>
            </a:r>
          </a:p>
          <a:p>
            <a:pPr algn="ctr">
              <a:spcBef>
                <a:spcPct val="20000"/>
              </a:spcBef>
            </a:pPr>
            <a:r>
              <a:rPr lang="en-US" sz="3600" dirty="0">
                <a:solidFill>
                  <a:srgbClr val="EAEAEA"/>
                </a:solidFill>
              </a:rPr>
              <a:t>Lambda Calculus syntax</a:t>
            </a:r>
          </a:p>
          <a:p>
            <a:pPr algn="ctr">
              <a:spcBef>
                <a:spcPct val="20000"/>
              </a:spcBef>
            </a:pPr>
            <a:r>
              <a:rPr lang="en-US" sz="3600" dirty="0">
                <a:solidFill>
                  <a:srgbClr val="EAEAEA"/>
                </a:solidFill>
              </a:rPr>
              <a:t>Free and Bound Variables</a:t>
            </a:r>
          </a:p>
          <a:p>
            <a:pPr algn="ctr">
              <a:spcBef>
                <a:spcPct val="20000"/>
              </a:spcBef>
            </a:pPr>
            <a:r>
              <a:rPr lang="en-US" sz="3600" dirty="0">
                <a:solidFill>
                  <a:srgbClr val="EAEAEA"/>
                </a:solidFill>
              </a:rPr>
              <a:t>(if time) Lexical address</a:t>
            </a:r>
          </a:p>
          <a:p>
            <a:pPr algn="ctr">
              <a:spcBef>
                <a:spcPct val="20000"/>
              </a:spcBef>
            </a:pPr>
            <a:endParaRPr lang="en-US" sz="3600" dirty="0">
              <a:solidFill>
                <a:srgbClr val="EAEAEA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3600" b="1" dirty="0">
                <a:solidFill>
                  <a:srgbClr val="FFFF00"/>
                </a:solidFill>
              </a:rPr>
              <a:t>Student Questions?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98C2-75CF-40BC-A506-1685D7E3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C16A-6ABD-4D95-ABBB-EE30DB8BE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04800"/>
            <a:ext cx="10668000" cy="3581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 ::= &lt;identifier&gt;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(lambda (&lt;identifier&gt;) 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&gt;)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( 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 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 )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solidFill>
                  <a:srgbClr val="A1FBFD"/>
                </a:solidFill>
              </a:rPr>
              <a:t>Derive</a:t>
            </a:r>
            <a:r>
              <a:rPr lang="en-US" sz="2400" b="1" dirty="0">
                <a:solidFill>
                  <a:srgbClr val="A1FBFD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FFFF00"/>
                </a:solidFill>
                <a:latin typeface="Courier New" pitchFamily="49" charset="0"/>
              </a:rPr>
              <a:t>((lambda (x) (x y)) z)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71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lambda-calculus expressions - recap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06537"/>
            <a:ext cx="9753600" cy="4648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 ::= &lt;identifier&gt;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(lambda (&lt;identifier&gt;) 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&gt;)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( 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 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 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Times New Roman" pitchFamily="18" charset="0"/>
              </a:rPr>
              <a:t>We call these three types of expressions  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66CCFF"/>
                </a:solidFill>
                <a:latin typeface="Times New Roman" pitchFamily="18" charset="0"/>
              </a:rPr>
              <a:t>variable uses</a:t>
            </a:r>
            <a:r>
              <a:rPr lang="en-US" sz="2800" b="1" dirty="0">
                <a:latin typeface="Times New Roman" pitchFamily="18" charset="0"/>
              </a:rPr>
              <a:t>, 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66CCFF"/>
                </a:solidFill>
                <a:latin typeface="Times New Roman" pitchFamily="18" charset="0"/>
              </a:rPr>
              <a:t>abstractions</a:t>
            </a:r>
            <a:r>
              <a:rPr lang="en-US" sz="2800" b="1" dirty="0">
                <a:latin typeface="Times New Roman" pitchFamily="18" charset="0"/>
              </a:rPr>
              <a:t>, and 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66CCFF"/>
                </a:solidFill>
                <a:latin typeface="Times New Roman" pitchFamily="18" charset="0"/>
              </a:rPr>
              <a:t>applications</a:t>
            </a:r>
            <a:r>
              <a:rPr lang="en-US" sz="2800" b="1" dirty="0">
                <a:latin typeface="Times New Roman" pitchFamily="18" charset="0"/>
              </a:rPr>
              <a:t>.</a:t>
            </a:r>
            <a:br>
              <a:rPr lang="en-US" sz="2800" b="1" dirty="0">
                <a:latin typeface="Times New Roman" pitchFamily="18" charset="0"/>
              </a:rPr>
            </a:b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br>
              <a:rPr lang="en-US" sz="2400" b="1" dirty="0"/>
            </a:br>
            <a:r>
              <a:rPr lang="en-US" sz="2400" b="1" dirty="0"/>
              <a:t>For now we just treat expressions as a syntactic construct.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     We will consider the </a:t>
            </a:r>
            <a:r>
              <a:rPr lang="en-US" sz="2400" b="1" i="1" dirty="0">
                <a:solidFill>
                  <a:srgbClr val="FFFF00"/>
                </a:solidFill>
              </a:rPr>
              <a:t>meanings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/>
              <a:t>of these expressions later.</a:t>
            </a:r>
          </a:p>
        </p:txBody>
      </p:sp>
      <p:sp>
        <p:nvSpPr>
          <p:cNvPr id="530436" name="Text Box 4"/>
          <p:cNvSpPr txBox="1">
            <a:spLocks noChangeArrowheads="1"/>
          </p:cNvSpPr>
          <p:nvPr/>
        </p:nvSpPr>
        <p:spPr bwMode="auto">
          <a:xfrm>
            <a:off x="7315200" y="2667001"/>
            <a:ext cx="2590800" cy="2092325"/>
          </a:xfrm>
          <a:prstGeom prst="rect">
            <a:avLst/>
          </a:prstGeom>
          <a:noFill/>
          <a:ln w="508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dirty="0">
                <a:solidFill>
                  <a:schemeClr val="accent1"/>
                </a:solidFill>
              </a:rPr>
              <a:t>Is this language too restrictive?</a:t>
            </a:r>
          </a:p>
        </p:txBody>
      </p:sp>
    </p:spTree>
    <p:extLst>
      <p:ext uri="{BB962C8B-B14F-4D97-AF65-F5344CB8AC3E}">
        <p14:creationId xmlns:p14="http://schemas.microsoft.com/office/powerpoint/2010/main" val="317540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5" grpId="0" uiExpand="1" build="p"/>
      <p:bldP spid="5304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8" name="Text Box 4"/>
          <p:cNvSpPr txBox="1">
            <a:spLocks noChangeArrowheads="1"/>
          </p:cNvSpPr>
          <p:nvPr/>
        </p:nvSpPr>
        <p:spPr bwMode="auto">
          <a:xfrm>
            <a:off x="956617" y="2145342"/>
            <a:ext cx="6515100" cy="118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1800" dirty="0">
                <a:solidFill>
                  <a:schemeClr val="bg1"/>
                </a:solidFill>
              </a:rPr>
              <a:t>Does x occur free/bound in </a:t>
            </a:r>
            <a:r>
              <a:rPr lang="en-US" sz="1800" dirty="0"/>
              <a:t>…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  </a:t>
            </a:r>
            <a:r>
              <a:rPr lang="en-US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   </a:t>
            </a:r>
            <a:r>
              <a:rPr lang="en-US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  </a:t>
            </a:r>
            <a:r>
              <a:rPr lang="en-US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 t)</a:t>
            </a:r>
          </a:p>
        </p:txBody>
      </p:sp>
      <p:sp>
        <p:nvSpPr>
          <p:cNvPr id="533509" name="Text Box 5"/>
          <p:cNvSpPr txBox="1">
            <a:spLocks noChangeArrowheads="1"/>
          </p:cNvSpPr>
          <p:nvPr/>
        </p:nvSpPr>
        <p:spPr bwMode="auto">
          <a:xfrm>
            <a:off x="1975344" y="2475682"/>
            <a:ext cx="42291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  <a:buFontTx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   </a:t>
            </a:r>
            <a:r>
              <a:rPr lang="en-US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(lambda (x) (x t))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   </a:t>
            </a:r>
            <a:r>
              <a:rPr lang="en-US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((lambda (x) x) x)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s-ES" sz="1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(lambda (x) (lambda (t) (t x)))</a:t>
            </a:r>
            <a:endParaRPr lang="en-US" sz="15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3510" name="Text Box 6"/>
          <p:cNvSpPr txBox="1">
            <a:spLocks noChangeArrowheads="1"/>
          </p:cNvSpPr>
          <p:nvPr/>
        </p:nvSpPr>
        <p:spPr bwMode="auto">
          <a:xfrm>
            <a:off x="956617" y="3491345"/>
            <a:ext cx="594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FFFF00"/>
                </a:solidFill>
              </a:rPr>
              <a:t>Which rules in the above definitions tell us the answers?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23170" y="674010"/>
            <a:ext cx="634365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1350" dirty="0">
                <a:solidFill>
                  <a:schemeClr val="bg1"/>
                </a:solidFill>
              </a:rPr>
              <a:t>Variable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b="1" dirty="0">
                <a:solidFill>
                  <a:srgbClr val="66CCFF"/>
                </a:solidFill>
              </a:rPr>
              <a:t>occurs free </a:t>
            </a:r>
            <a:r>
              <a:rPr lang="en-US" sz="1350" dirty="0">
                <a:solidFill>
                  <a:schemeClr val="bg1"/>
                </a:solidFill>
              </a:rPr>
              <a:t>in the </a:t>
            </a:r>
            <a:r>
              <a:rPr lang="en-US" sz="1350" dirty="0" err="1">
                <a:solidFill>
                  <a:schemeClr val="bg1"/>
                </a:solidFill>
              </a:rPr>
              <a:t>LcExp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iff 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one of the following is true:</a:t>
            </a:r>
          </a:p>
          <a:p>
            <a:r>
              <a:rPr lang="en-US" sz="1350" b="1" i="1" dirty="0">
                <a:solidFill>
                  <a:srgbClr val="FFFF00"/>
                </a:solidFill>
              </a:rPr>
              <a:t>F1. 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is a variable, and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is the same as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.</a:t>
            </a:r>
          </a:p>
          <a:p>
            <a:r>
              <a:rPr lang="en-US" sz="1350" b="1" i="1" dirty="0">
                <a:solidFill>
                  <a:srgbClr val="FFFF00"/>
                </a:solidFill>
              </a:rPr>
              <a:t>F2. 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is an abstraction (</a:t>
            </a:r>
            <a:r>
              <a:rPr lang="el-GR" sz="1350" dirty="0">
                <a:solidFill>
                  <a:schemeClr val="bg1"/>
                </a:solidFill>
              </a:rPr>
              <a:t>λ</a:t>
            </a:r>
            <a:r>
              <a:rPr lang="en-US" sz="1350" dirty="0">
                <a:solidFill>
                  <a:schemeClr val="bg1"/>
                </a:solidFill>
              </a:rPr>
              <a:t> (y) e'), where </a:t>
            </a:r>
            <a:r>
              <a:rPr lang="en-US" sz="1350" i="1" dirty="0">
                <a:solidFill>
                  <a:schemeClr val="bg1"/>
                </a:solidFill>
              </a:rPr>
              <a:t>y</a:t>
            </a:r>
            <a:r>
              <a:rPr lang="en-US" sz="1350" dirty="0">
                <a:solidFill>
                  <a:schemeClr val="bg1"/>
                </a:solidFill>
              </a:rPr>
              <a:t> is different from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                                                     </a:t>
            </a:r>
            <a:r>
              <a:rPr lang="en-US" sz="1350" dirty="0">
                <a:solidFill>
                  <a:srgbClr val="FFFF00"/>
                </a:solidFill>
              </a:rPr>
              <a:t>and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 occurs free in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'.</a:t>
            </a:r>
          </a:p>
          <a:p>
            <a:r>
              <a:rPr lang="en-US" sz="1350" b="1" i="1" dirty="0">
                <a:solidFill>
                  <a:srgbClr val="FFFF00"/>
                </a:solidFill>
              </a:rPr>
              <a:t>F3. 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is an application  (e</a:t>
            </a:r>
            <a:r>
              <a:rPr lang="en-US" sz="1350" baseline="-25000" dirty="0">
                <a:solidFill>
                  <a:schemeClr val="bg1"/>
                </a:solidFill>
              </a:rPr>
              <a:t>1</a:t>
            </a:r>
            <a:r>
              <a:rPr lang="en-US" sz="1350" dirty="0">
                <a:solidFill>
                  <a:schemeClr val="bg1"/>
                </a:solidFill>
              </a:rPr>
              <a:t>  e</a:t>
            </a:r>
            <a:r>
              <a:rPr lang="en-US" sz="1350" baseline="-25000" dirty="0">
                <a:solidFill>
                  <a:schemeClr val="bg1"/>
                </a:solidFill>
              </a:rPr>
              <a:t>2</a:t>
            </a:r>
            <a:r>
              <a:rPr lang="en-US" sz="1350" dirty="0">
                <a:solidFill>
                  <a:schemeClr val="bg1"/>
                </a:solidFill>
              </a:rPr>
              <a:t>) where x occurs free 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       in e</a:t>
            </a:r>
            <a:r>
              <a:rPr lang="en-US" sz="1350" baseline="-25000" dirty="0">
                <a:solidFill>
                  <a:schemeClr val="bg1"/>
                </a:solidFill>
              </a:rPr>
              <a:t>1 </a:t>
            </a:r>
            <a:r>
              <a:rPr lang="en-US" sz="1350" dirty="0">
                <a:solidFill>
                  <a:schemeClr val="bg1"/>
                </a:solidFill>
              </a:rPr>
              <a:t>or in e</a:t>
            </a:r>
            <a:r>
              <a:rPr lang="en-US" sz="1350" baseline="-25000" dirty="0">
                <a:solidFill>
                  <a:schemeClr val="bg1"/>
                </a:solidFill>
              </a:rPr>
              <a:t>2</a:t>
            </a:r>
            <a:r>
              <a:rPr lang="en-US" sz="1350" dirty="0">
                <a:solidFill>
                  <a:schemeClr val="bg1"/>
                </a:solidFill>
              </a:rPr>
              <a:t>.</a:t>
            </a:r>
            <a:br>
              <a:rPr lang="en-US" sz="1350" dirty="0">
                <a:solidFill>
                  <a:schemeClr val="bg1"/>
                </a:solidFill>
              </a:rPr>
            </a:br>
            <a:endParaRPr lang="en-US" sz="135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en-US" sz="1350" dirty="0">
                <a:solidFill>
                  <a:schemeClr val="bg1"/>
                </a:solidFill>
              </a:rPr>
              <a:t>Variable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b="1" dirty="0">
                <a:solidFill>
                  <a:srgbClr val="66CCFF"/>
                </a:solidFill>
              </a:rPr>
              <a:t>occurs bound </a:t>
            </a:r>
            <a:r>
              <a:rPr lang="en-US" sz="1350" dirty="0">
                <a:solidFill>
                  <a:schemeClr val="bg1"/>
                </a:solidFill>
              </a:rPr>
              <a:t>in the </a:t>
            </a:r>
            <a:r>
              <a:rPr lang="en-US" sz="1350" dirty="0" err="1">
                <a:solidFill>
                  <a:schemeClr val="bg1"/>
                </a:solidFill>
              </a:rPr>
              <a:t>LcExp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iff 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one of the following is true:</a:t>
            </a:r>
          </a:p>
          <a:p>
            <a:r>
              <a:rPr lang="en-US" sz="1350" b="1" i="1" dirty="0">
                <a:solidFill>
                  <a:srgbClr val="FFFF00"/>
                </a:solidFill>
              </a:rPr>
              <a:t>B1. 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is an abstraction (</a:t>
            </a:r>
            <a:r>
              <a:rPr lang="el-GR" sz="1350" dirty="0">
                <a:solidFill>
                  <a:schemeClr val="bg1"/>
                </a:solidFill>
              </a:rPr>
              <a:t>λ</a:t>
            </a:r>
            <a:r>
              <a:rPr lang="en-US" sz="1350" dirty="0">
                <a:solidFill>
                  <a:schemeClr val="bg1"/>
                </a:solidFill>
              </a:rPr>
              <a:t> (y) e'), where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 occurs bound in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', </a:t>
            </a:r>
            <a:r>
              <a:rPr lang="en-US" sz="1350" b="1" i="1" dirty="0">
                <a:solidFill>
                  <a:srgbClr val="FFFF00"/>
                </a:solidFill>
              </a:rPr>
              <a:t>or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            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 and </a:t>
            </a:r>
            <a:r>
              <a:rPr lang="en-US" sz="1350" i="1" dirty="0">
                <a:solidFill>
                  <a:schemeClr val="bg1"/>
                </a:solidFill>
              </a:rPr>
              <a:t>y</a:t>
            </a:r>
            <a:r>
              <a:rPr lang="en-US" sz="1350" dirty="0">
                <a:solidFill>
                  <a:schemeClr val="bg1"/>
                </a:solidFill>
              </a:rPr>
              <a:t> are the same variable and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 occurs free in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'.</a:t>
            </a:r>
          </a:p>
          <a:p>
            <a:r>
              <a:rPr lang="en-US" sz="1350" b="1" i="1" dirty="0">
                <a:solidFill>
                  <a:srgbClr val="FFFF00"/>
                </a:solidFill>
              </a:rPr>
              <a:t>B2. 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is an application  (e</a:t>
            </a:r>
            <a:r>
              <a:rPr lang="en-US" sz="1350" baseline="-25000" dirty="0">
                <a:solidFill>
                  <a:schemeClr val="bg1"/>
                </a:solidFill>
              </a:rPr>
              <a:t>1</a:t>
            </a:r>
            <a:r>
              <a:rPr lang="en-US" sz="1350" dirty="0">
                <a:solidFill>
                  <a:schemeClr val="bg1"/>
                </a:solidFill>
              </a:rPr>
              <a:t>  e</a:t>
            </a:r>
            <a:r>
              <a:rPr lang="en-US" sz="1350" baseline="-25000" dirty="0">
                <a:solidFill>
                  <a:schemeClr val="bg1"/>
                </a:solidFill>
              </a:rPr>
              <a:t>2</a:t>
            </a:r>
            <a:r>
              <a:rPr lang="en-US" sz="1350" dirty="0">
                <a:solidFill>
                  <a:schemeClr val="bg1"/>
                </a:solidFill>
              </a:rPr>
              <a:t>) where x occurs bound 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        in e</a:t>
            </a:r>
            <a:r>
              <a:rPr lang="en-US" sz="1350" baseline="-25000" dirty="0">
                <a:solidFill>
                  <a:schemeClr val="bg1"/>
                </a:solidFill>
              </a:rPr>
              <a:t>1 </a:t>
            </a:r>
            <a:r>
              <a:rPr lang="en-US" sz="1350" dirty="0">
                <a:solidFill>
                  <a:schemeClr val="bg1"/>
                </a:solidFill>
              </a:rPr>
              <a:t>or  in e</a:t>
            </a:r>
            <a:r>
              <a:rPr lang="en-US" sz="1350" baseline="-25000" dirty="0">
                <a:solidFill>
                  <a:schemeClr val="bg1"/>
                </a:solidFill>
              </a:rPr>
              <a:t>2</a:t>
            </a:r>
            <a:r>
              <a:rPr lang="en-US" sz="1350" dirty="0">
                <a:solidFill>
                  <a:schemeClr val="bg1"/>
                </a:solidFill>
              </a:rPr>
              <a:t>.</a:t>
            </a:r>
          </a:p>
          <a:p>
            <a:endParaRPr lang="en-US" sz="15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56617" y="1981200"/>
            <a:ext cx="6172200" cy="0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42413" y="729646"/>
            <a:ext cx="2457987" cy="784830"/>
          </a:xfrm>
          <a:prstGeom prst="rect">
            <a:avLst/>
          </a:prstGeom>
          <a:solidFill>
            <a:srgbClr val="772323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FF00"/>
                </a:solidFill>
              </a:rPr>
              <a:t>For now, this is mainly about applying recursive rules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64F83-F7F4-478D-B5ED-48F8A7776DAD}"/>
              </a:ext>
            </a:extLst>
          </p:cNvPr>
          <p:cNvSpPr txBox="1"/>
          <p:nvPr/>
        </p:nvSpPr>
        <p:spPr>
          <a:xfrm>
            <a:off x="3238500" y="784666"/>
            <a:ext cx="4000500" cy="1001813"/>
          </a:xfrm>
          <a:prstGeom prst="rect">
            <a:avLst/>
          </a:prstGeom>
          <a:solidFill>
            <a:srgbClr val="772323"/>
          </a:solidFill>
          <a:ln>
            <a:solidFill>
              <a:srgbClr val="6B99BC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&lt;</a:t>
            </a:r>
            <a:r>
              <a:rPr lang="en-US" sz="1425" b="1" dirty="0" err="1">
                <a:solidFill>
                  <a:srgbClr val="66CCFF"/>
                </a:solidFill>
                <a:latin typeface="Courier New" pitchFamily="49" charset="0"/>
              </a:rPr>
              <a:t>LcExpr</a:t>
            </a: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&gt; ::=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 &lt;identifier&gt;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 (lambda (&lt;identifier&gt;) &lt;</a:t>
            </a:r>
            <a:r>
              <a:rPr lang="en-US" sz="1425" b="1" dirty="0" err="1">
                <a:solidFill>
                  <a:srgbClr val="66CCFF"/>
                </a:solidFill>
                <a:latin typeface="Courier New" pitchFamily="49" charset="0"/>
              </a:rPr>
              <a:t>LcExpr</a:t>
            </a: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&gt;)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 ( &lt;</a:t>
            </a:r>
            <a:r>
              <a:rPr lang="en-US" sz="1425" b="1" dirty="0" err="1">
                <a:solidFill>
                  <a:srgbClr val="66CCFF"/>
                </a:solidFill>
                <a:latin typeface="Courier New" pitchFamily="49" charset="0"/>
              </a:rPr>
              <a:t>LcExpr</a:t>
            </a: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&gt; &lt;</a:t>
            </a:r>
            <a:r>
              <a:rPr lang="en-US" sz="1425" b="1" dirty="0" err="1">
                <a:solidFill>
                  <a:srgbClr val="66CCFF"/>
                </a:solidFill>
                <a:latin typeface="Courier New" pitchFamily="49" charset="0"/>
              </a:rPr>
              <a:t>LcExpr</a:t>
            </a: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&gt; )</a:t>
            </a:r>
          </a:p>
          <a:p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40F468E-8972-444B-8954-DABD4FF9A4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5800" y="76200"/>
            <a:ext cx="8102600" cy="712788"/>
          </a:xfrm>
        </p:spPr>
        <p:txBody>
          <a:bodyPr/>
          <a:lstStyle/>
          <a:p>
            <a:r>
              <a:rPr lang="en-US" sz="4000" dirty="0"/>
              <a:t>Occurs free and occurs bound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3E3AF-7A46-495F-8319-FA79A9D8AA17}"/>
              </a:ext>
            </a:extLst>
          </p:cNvPr>
          <p:cNvSpPr txBox="1"/>
          <p:nvPr/>
        </p:nvSpPr>
        <p:spPr>
          <a:xfrm>
            <a:off x="457200" y="3810000"/>
            <a:ext cx="11201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</a:t>
            </a:r>
            <a:r>
              <a:rPr lang="en-US" sz="2000" dirty="0">
                <a:solidFill>
                  <a:schemeClr val="bg1"/>
                </a:solidFill>
              </a:rPr>
              <a:t>occurs free?                                                  occurs bound?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x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(x t)</a:t>
            </a:r>
          </a:p>
        </p:txBody>
      </p:sp>
    </p:spTree>
    <p:extLst>
      <p:ext uri="{BB962C8B-B14F-4D97-AF65-F5344CB8AC3E}">
        <p14:creationId xmlns:p14="http://schemas.microsoft.com/office/powerpoint/2010/main" val="52150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8" grpId="0"/>
      <p:bldP spid="533509" grpId="0"/>
      <p:bldP spid="533510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8" name="Text Box 4"/>
          <p:cNvSpPr txBox="1">
            <a:spLocks noChangeArrowheads="1"/>
          </p:cNvSpPr>
          <p:nvPr/>
        </p:nvSpPr>
        <p:spPr bwMode="auto">
          <a:xfrm>
            <a:off x="956617" y="1981200"/>
            <a:ext cx="6515100" cy="1080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1600" dirty="0">
                <a:solidFill>
                  <a:schemeClr val="bg1"/>
                </a:solidFill>
              </a:rPr>
              <a:t>Does x occur free/bound in </a:t>
            </a:r>
            <a:r>
              <a:rPr lang="en-US" sz="1800" dirty="0"/>
              <a:t>…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  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   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  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 t)</a:t>
            </a:r>
          </a:p>
        </p:txBody>
      </p:sp>
      <p:sp>
        <p:nvSpPr>
          <p:cNvPr id="533509" name="Text Box 5"/>
          <p:cNvSpPr txBox="1">
            <a:spLocks noChangeArrowheads="1"/>
          </p:cNvSpPr>
          <p:nvPr/>
        </p:nvSpPr>
        <p:spPr bwMode="auto">
          <a:xfrm>
            <a:off x="1975344" y="2209800"/>
            <a:ext cx="4229100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Tx/>
              <a:buChar char="•"/>
            </a:pPr>
            <a:r>
              <a:rPr lang="en-US" sz="1500" b="1" dirty="0">
                <a:solidFill>
                  <a:schemeClr val="bg1"/>
                </a:solidFill>
              </a:rPr>
              <a:t>   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(lambda (x) (x t)) </a:t>
            </a:r>
          </a:p>
          <a:p>
            <a:pPr>
              <a:spcBef>
                <a:spcPts val="0"/>
              </a:spcBef>
              <a:buFontTx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   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((lambda (x) x) x)</a:t>
            </a:r>
          </a:p>
          <a:p>
            <a:pPr>
              <a:spcBef>
                <a:spcPts val="0"/>
              </a:spcBef>
              <a:buFontTx/>
              <a:buChar char="•"/>
            </a:pPr>
            <a:r>
              <a:rPr lang="es-E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(lambda (x) (lambda (t) (t x)))</a:t>
            </a:r>
            <a:endParaRPr lang="en-US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3510" name="Text Box 6"/>
          <p:cNvSpPr txBox="1">
            <a:spLocks noChangeArrowheads="1"/>
          </p:cNvSpPr>
          <p:nvPr/>
        </p:nvSpPr>
        <p:spPr bwMode="auto">
          <a:xfrm>
            <a:off x="956617" y="3124200"/>
            <a:ext cx="594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FFFF00"/>
                </a:solidFill>
              </a:rPr>
              <a:t>Which rules in the above definitions tell us the answers?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23170" y="674010"/>
            <a:ext cx="634365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1350" dirty="0">
                <a:solidFill>
                  <a:schemeClr val="bg1"/>
                </a:solidFill>
              </a:rPr>
              <a:t>Variable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b="1" dirty="0">
                <a:solidFill>
                  <a:srgbClr val="66CCFF"/>
                </a:solidFill>
              </a:rPr>
              <a:t>occurs free </a:t>
            </a:r>
            <a:r>
              <a:rPr lang="en-US" sz="1350" dirty="0">
                <a:solidFill>
                  <a:schemeClr val="bg1"/>
                </a:solidFill>
              </a:rPr>
              <a:t>in the </a:t>
            </a:r>
            <a:r>
              <a:rPr lang="en-US" sz="1350" dirty="0" err="1">
                <a:solidFill>
                  <a:schemeClr val="bg1"/>
                </a:solidFill>
              </a:rPr>
              <a:t>LcExp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iff 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one of the following is true:</a:t>
            </a:r>
          </a:p>
          <a:p>
            <a:r>
              <a:rPr lang="en-US" sz="1350" b="1" i="1" dirty="0">
                <a:solidFill>
                  <a:srgbClr val="FFFF00"/>
                </a:solidFill>
              </a:rPr>
              <a:t>F1. 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is a variable, and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is the same as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.</a:t>
            </a:r>
          </a:p>
          <a:p>
            <a:r>
              <a:rPr lang="en-US" sz="1350" b="1" i="1" dirty="0">
                <a:solidFill>
                  <a:srgbClr val="FFFF00"/>
                </a:solidFill>
              </a:rPr>
              <a:t>F2. 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is an abstraction (</a:t>
            </a:r>
            <a:r>
              <a:rPr lang="el-GR" sz="1350" dirty="0">
                <a:solidFill>
                  <a:schemeClr val="bg1"/>
                </a:solidFill>
              </a:rPr>
              <a:t>λ</a:t>
            </a:r>
            <a:r>
              <a:rPr lang="en-US" sz="1350" dirty="0">
                <a:solidFill>
                  <a:schemeClr val="bg1"/>
                </a:solidFill>
              </a:rPr>
              <a:t> (y) e'), where </a:t>
            </a:r>
            <a:r>
              <a:rPr lang="en-US" sz="1350" i="1" dirty="0">
                <a:solidFill>
                  <a:schemeClr val="bg1"/>
                </a:solidFill>
              </a:rPr>
              <a:t>y</a:t>
            </a:r>
            <a:r>
              <a:rPr lang="en-US" sz="1350" dirty="0">
                <a:solidFill>
                  <a:schemeClr val="bg1"/>
                </a:solidFill>
              </a:rPr>
              <a:t> is different from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                                                     </a:t>
            </a:r>
            <a:r>
              <a:rPr lang="en-US" sz="1350" dirty="0">
                <a:solidFill>
                  <a:srgbClr val="FFFF00"/>
                </a:solidFill>
              </a:rPr>
              <a:t>and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 occurs free in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'.</a:t>
            </a:r>
          </a:p>
          <a:p>
            <a:r>
              <a:rPr lang="en-US" sz="1350" b="1" i="1" dirty="0">
                <a:solidFill>
                  <a:srgbClr val="FFFF00"/>
                </a:solidFill>
              </a:rPr>
              <a:t>F3. 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is an application  (e</a:t>
            </a:r>
            <a:r>
              <a:rPr lang="en-US" sz="1350" baseline="-25000" dirty="0">
                <a:solidFill>
                  <a:schemeClr val="bg1"/>
                </a:solidFill>
              </a:rPr>
              <a:t>1</a:t>
            </a:r>
            <a:r>
              <a:rPr lang="en-US" sz="1350" dirty="0">
                <a:solidFill>
                  <a:schemeClr val="bg1"/>
                </a:solidFill>
              </a:rPr>
              <a:t>  e</a:t>
            </a:r>
            <a:r>
              <a:rPr lang="en-US" sz="1350" baseline="-25000" dirty="0">
                <a:solidFill>
                  <a:schemeClr val="bg1"/>
                </a:solidFill>
              </a:rPr>
              <a:t>2</a:t>
            </a:r>
            <a:r>
              <a:rPr lang="en-US" sz="1350" dirty="0">
                <a:solidFill>
                  <a:schemeClr val="bg1"/>
                </a:solidFill>
              </a:rPr>
              <a:t>) where x occurs free 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       in e</a:t>
            </a:r>
            <a:r>
              <a:rPr lang="en-US" sz="1350" baseline="-25000" dirty="0">
                <a:solidFill>
                  <a:schemeClr val="bg1"/>
                </a:solidFill>
              </a:rPr>
              <a:t>1 </a:t>
            </a:r>
            <a:r>
              <a:rPr lang="en-US" sz="1350" dirty="0">
                <a:solidFill>
                  <a:schemeClr val="bg1"/>
                </a:solidFill>
              </a:rPr>
              <a:t>or in e</a:t>
            </a:r>
            <a:r>
              <a:rPr lang="en-US" sz="1350" baseline="-25000" dirty="0">
                <a:solidFill>
                  <a:schemeClr val="bg1"/>
                </a:solidFill>
              </a:rPr>
              <a:t>2</a:t>
            </a:r>
            <a:r>
              <a:rPr lang="en-US" sz="1350" dirty="0">
                <a:solidFill>
                  <a:schemeClr val="bg1"/>
                </a:solidFill>
              </a:rPr>
              <a:t>.</a:t>
            </a:r>
            <a:br>
              <a:rPr lang="en-US" sz="1350" dirty="0">
                <a:solidFill>
                  <a:schemeClr val="bg1"/>
                </a:solidFill>
              </a:rPr>
            </a:br>
            <a:endParaRPr lang="en-US" sz="135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en-US" sz="1350" dirty="0">
                <a:solidFill>
                  <a:schemeClr val="bg1"/>
                </a:solidFill>
              </a:rPr>
              <a:t>Variable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b="1" dirty="0">
                <a:solidFill>
                  <a:srgbClr val="66CCFF"/>
                </a:solidFill>
              </a:rPr>
              <a:t>occurs bound </a:t>
            </a:r>
            <a:r>
              <a:rPr lang="en-US" sz="1350" dirty="0">
                <a:solidFill>
                  <a:schemeClr val="bg1"/>
                </a:solidFill>
              </a:rPr>
              <a:t>in the </a:t>
            </a:r>
            <a:r>
              <a:rPr lang="en-US" sz="1350" dirty="0" err="1">
                <a:solidFill>
                  <a:schemeClr val="bg1"/>
                </a:solidFill>
              </a:rPr>
              <a:t>LcExp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iff 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one of the following is true:</a:t>
            </a:r>
          </a:p>
          <a:p>
            <a:r>
              <a:rPr lang="en-US" sz="1350" b="1" i="1" dirty="0">
                <a:solidFill>
                  <a:srgbClr val="FFFF00"/>
                </a:solidFill>
              </a:rPr>
              <a:t>B1. 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is an abstraction (</a:t>
            </a:r>
            <a:r>
              <a:rPr lang="el-GR" sz="1350" dirty="0">
                <a:solidFill>
                  <a:schemeClr val="bg1"/>
                </a:solidFill>
              </a:rPr>
              <a:t>λ</a:t>
            </a:r>
            <a:r>
              <a:rPr lang="en-US" sz="1350" dirty="0">
                <a:solidFill>
                  <a:schemeClr val="bg1"/>
                </a:solidFill>
              </a:rPr>
              <a:t> (y) e'), where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 occurs bound in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', </a:t>
            </a:r>
            <a:r>
              <a:rPr lang="en-US" sz="1350" b="1" i="1" dirty="0">
                <a:solidFill>
                  <a:srgbClr val="FFFF00"/>
                </a:solidFill>
              </a:rPr>
              <a:t>or</a:t>
            </a:r>
            <a:r>
              <a:rPr lang="en-US" sz="1350" dirty="0">
                <a:solidFill>
                  <a:schemeClr val="bg1"/>
                </a:solidFill>
              </a:rPr>
              <a:t> 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            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 and </a:t>
            </a:r>
            <a:r>
              <a:rPr lang="en-US" sz="1350" i="1" dirty="0">
                <a:solidFill>
                  <a:schemeClr val="bg1"/>
                </a:solidFill>
              </a:rPr>
              <a:t>y</a:t>
            </a:r>
            <a:r>
              <a:rPr lang="en-US" sz="1350" dirty="0">
                <a:solidFill>
                  <a:schemeClr val="bg1"/>
                </a:solidFill>
              </a:rPr>
              <a:t> are the same variable and </a:t>
            </a:r>
            <a:r>
              <a:rPr lang="en-US" sz="1350" i="1" dirty="0">
                <a:solidFill>
                  <a:schemeClr val="bg1"/>
                </a:solidFill>
              </a:rPr>
              <a:t>x</a:t>
            </a:r>
            <a:r>
              <a:rPr lang="en-US" sz="1350" dirty="0">
                <a:solidFill>
                  <a:schemeClr val="bg1"/>
                </a:solidFill>
              </a:rPr>
              <a:t> occurs free in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'.</a:t>
            </a:r>
          </a:p>
          <a:p>
            <a:r>
              <a:rPr lang="en-US" sz="1350" b="1" i="1" dirty="0">
                <a:solidFill>
                  <a:srgbClr val="FFFF00"/>
                </a:solidFill>
              </a:rPr>
              <a:t>B2.  </a:t>
            </a:r>
            <a:r>
              <a:rPr lang="en-US" sz="1350" i="1" dirty="0">
                <a:solidFill>
                  <a:schemeClr val="bg1"/>
                </a:solidFill>
              </a:rPr>
              <a:t>e</a:t>
            </a:r>
            <a:r>
              <a:rPr lang="en-US" sz="1350" dirty="0">
                <a:solidFill>
                  <a:schemeClr val="bg1"/>
                </a:solidFill>
              </a:rPr>
              <a:t> is an application  (e</a:t>
            </a:r>
            <a:r>
              <a:rPr lang="en-US" sz="1350" baseline="-25000" dirty="0">
                <a:solidFill>
                  <a:schemeClr val="bg1"/>
                </a:solidFill>
              </a:rPr>
              <a:t>1</a:t>
            </a:r>
            <a:r>
              <a:rPr lang="en-US" sz="1350" dirty="0">
                <a:solidFill>
                  <a:schemeClr val="bg1"/>
                </a:solidFill>
              </a:rPr>
              <a:t>  e</a:t>
            </a:r>
            <a:r>
              <a:rPr lang="en-US" sz="1350" baseline="-25000" dirty="0">
                <a:solidFill>
                  <a:schemeClr val="bg1"/>
                </a:solidFill>
              </a:rPr>
              <a:t>2</a:t>
            </a:r>
            <a:r>
              <a:rPr lang="en-US" sz="1350" dirty="0">
                <a:solidFill>
                  <a:schemeClr val="bg1"/>
                </a:solidFill>
              </a:rPr>
              <a:t>) where x occurs bound </a:t>
            </a:r>
            <a:br>
              <a:rPr lang="en-US" sz="1350" dirty="0">
                <a:solidFill>
                  <a:schemeClr val="bg1"/>
                </a:solidFill>
              </a:rPr>
            </a:br>
            <a:r>
              <a:rPr lang="en-US" sz="1350" dirty="0">
                <a:solidFill>
                  <a:schemeClr val="bg1"/>
                </a:solidFill>
              </a:rPr>
              <a:t>        in e</a:t>
            </a:r>
            <a:r>
              <a:rPr lang="en-US" sz="1350" baseline="-25000" dirty="0">
                <a:solidFill>
                  <a:schemeClr val="bg1"/>
                </a:solidFill>
              </a:rPr>
              <a:t>1 </a:t>
            </a:r>
            <a:r>
              <a:rPr lang="en-US" sz="1350" dirty="0">
                <a:solidFill>
                  <a:schemeClr val="bg1"/>
                </a:solidFill>
              </a:rPr>
              <a:t>or  in e</a:t>
            </a:r>
            <a:r>
              <a:rPr lang="en-US" sz="1350" baseline="-25000" dirty="0">
                <a:solidFill>
                  <a:schemeClr val="bg1"/>
                </a:solidFill>
              </a:rPr>
              <a:t>2</a:t>
            </a:r>
            <a:r>
              <a:rPr lang="en-US" sz="1350" dirty="0">
                <a:solidFill>
                  <a:schemeClr val="bg1"/>
                </a:solidFill>
              </a:rPr>
              <a:t>.</a:t>
            </a:r>
          </a:p>
          <a:p>
            <a:endParaRPr lang="en-US" sz="15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956617" y="1981200"/>
            <a:ext cx="6172200" cy="0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42413" y="729646"/>
            <a:ext cx="2457987" cy="784830"/>
          </a:xfrm>
          <a:prstGeom prst="rect">
            <a:avLst/>
          </a:prstGeom>
          <a:solidFill>
            <a:srgbClr val="772323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FF00"/>
                </a:solidFill>
              </a:rPr>
              <a:t>For now, this is mainly about applying recursive rules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64F83-F7F4-478D-B5ED-48F8A7776DAD}"/>
              </a:ext>
            </a:extLst>
          </p:cNvPr>
          <p:cNvSpPr txBox="1"/>
          <p:nvPr/>
        </p:nvSpPr>
        <p:spPr>
          <a:xfrm>
            <a:off x="3238500" y="784666"/>
            <a:ext cx="4000500" cy="1001813"/>
          </a:xfrm>
          <a:prstGeom prst="rect">
            <a:avLst/>
          </a:prstGeom>
          <a:solidFill>
            <a:srgbClr val="772323"/>
          </a:solidFill>
          <a:ln>
            <a:solidFill>
              <a:srgbClr val="6B99BC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&lt;</a:t>
            </a:r>
            <a:r>
              <a:rPr lang="en-US" sz="1425" b="1" dirty="0" err="1">
                <a:solidFill>
                  <a:srgbClr val="66CCFF"/>
                </a:solidFill>
                <a:latin typeface="Courier New" pitchFamily="49" charset="0"/>
              </a:rPr>
              <a:t>LcExpr</a:t>
            </a: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&gt; ::=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 &lt;identifier&gt;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 (lambda (&lt;identifier&gt;) &lt;</a:t>
            </a:r>
            <a:r>
              <a:rPr lang="en-US" sz="1425" b="1" dirty="0" err="1">
                <a:solidFill>
                  <a:srgbClr val="66CCFF"/>
                </a:solidFill>
                <a:latin typeface="Courier New" pitchFamily="49" charset="0"/>
              </a:rPr>
              <a:t>LcExpr</a:t>
            </a: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&gt;)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 ( &lt;</a:t>
            </a:r>
            <a:r>
              <a:rPr lang="en-US" sz="1425" b="1" dirty="0" err="1">
                <a:solidFill>
                  <a:srgbClr val="66CCFF"/>
                </a:solidFill>
                <a:latin typeface="Courier New" pitchFamily="49" charset="0"/>
              </a:rPr>
              <a:t>LcExpr</a:t>
            </a: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&gt; &lt;</a:t>
            </a:r>
            <a:r>
              <a:rPr lang="en-US" sz="1425" b="1" dirty="0" err="1">
                <a:solidFill>
                  <a:srgbClr val="66CCFF"/>
                </a:solidFill>
                <a:latin typeface="Courier New" pitchFamily="49" charset="0"/>
              </a:rPr>
              <a:t>LcExpr</a:t>
            </a:r>
            <a:r>
              <a:rPr lang="en-US" sz="1425" b="1" dirty="0">
                <a:solidFill>
                  <a:srgbClr val="66CCFF"/>
                </a:solidFill>
                <a:latin typeface="Courier New" pitchFamily="49" charset="0"/>
              </a:rPr>
              <a:t>&gt; )</a:t>
            </a:r>
          </a:p>
          <a:p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40F468E-8972-444B-8954-DABD4FF9A4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5800" y="76200"/>
            <a:ext cx="8102600" cy="712788"/>
          </a:xfrm>
        </p:spPr>
        <p:txBody>
          <a:bodyPr/>
          <a:lstStyle/>
          <a:p>
            <a:r>
              <a:rPr lang="en-US" sz="4000" dirty="0"/>
              <a:t>Occurs free and occurs bound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3E3AF-7A46-495F-8319-FA79A9D8AA17}"/>
              </a:ext>
            </a:extLst>
          </p:cNvPr>
          <p:cNvSpPr txBox="1"/>
          <p:nvPr/>
        </p:nvSpPr>
        <p:spPr>
          <a:xfrm>
            <a:off x="152400" y="3505200"/>
            <a:ext cx="112014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</a:t>
            </a:r>
            <a:r>
              <a:rPr lang="en-US" sz="2000" dirty="0">
                <a:solidFill>
                  <a:schemeClr val="bg1"/>
                </a:solidFill>
              </a:rPr>
              <a:t>occurs free?                                   occurs bound?</a:t>
            </a:r>
          </a:p>
          <a:p>
            <a:r>
              <a:rPr lang="en-US" sz="1800" dirty="0">
                <a:solidFill>
                  <a:schemeClr val="bg1"/>
                </a:solidFill>
              </a:rPr>
              <a:t>(lambda (x) (x t))</a:t>
            </a:r>
          </a:p>
          <a:p>
            <a:br>
              <a:rPr lang="en-US" sz="1800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((lambda (x)  x)  x)</a:t>
            </a:r>
          </a:p>
        </p:txBody>
      </p:sp>
    </p:spTree>
    <p:extLst>
      <p:ext uri="{BB962C8B-B14F-4D97-AF65-F5344CB8AC3E}">
        <p14:creationId xmlns:p14="http://schemas.microsoft.com/office/powerpoint/2010/main" val="112497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305800" cy="1219200"/>
          </a:xfrm>
        </p:spPr>
        <p:txBody>
          <a:bodyPr/>
          <a:lstStyle/>
          <a:p>
            <a:r>
              <a:rPr lang="en-US" sz="4000"/>
              <a:t>When dealing with the syntax or meaning of a program, we 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971800"/>
            <a:ext cx="8229600" cy="129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it-IT" sz="5400" b="1"/>
              <a:t>Follow the </a:t>
            </a:r>
            <a:r>
              <a:rPr lang="en-US" sz="5400" b="1" u="sng"/>
              <a:t>_grammar_</a:t>
            </a:r>
            <a:endParaRPr lang="en-US" sz="5400" b="1" u="sng">
              <a:sym typeface="Wingdings" pitchFamily="2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5400" b="1"/>
          </a:p>
        </p:txBody>
      </p:sp>
    </p:spTree>
    <p:extLst>
      <p:ext uri="{BB962C8B-B14F-4D97-AF65-F5344CB8AC3E}">
        <p14:creationId xmlns:p14="http://schemas.microsoft.com/office/powerpoint/2010/main" val="297120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2654" y="685800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Variable 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b="1" dirty="0">
                <a:solidFill>
                  <a:schemeClr val="bg1">
                    <a:lumMod val="95000"/>
                  </a:schemeClr>
                </a:solidFill>
              </a:rPr>
              <a:t>occurs bound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in the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</a:rPr>
              <a:t>LcExp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iff </a:t>
            </a:r>
            <a:br>
              <a:rPr lang="en-US" sz="1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one of the following is true:</a:t>
            </a:r>
          </a:p>
          <a:p>
            <a:r>
              <a:rPr lang="en-US" sz="1800" i="1" dirty="0">
                <a:solidFill>
                  <a:srgbClr val="FFFF00"/>
                </a:solidFill>
              </a:rPr>
              <a:t>B1. 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is an abstraction (</a:t>
            </a:r>
            <a:r>
              <a:rPr lang="el-GR" sz="1600" dirty="0">
                <a:solidFill>
                  <a:schemeClr val="bg1">
                    <a:lumMod val="95000"/>
                  </a:schemeClr>
                </a:solidFill>
              </a:rPr>
              <a:t>λ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(y) e'), where 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occurs bound in 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', 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           </a:t>
            </a:r>
            <a:r>
              <a:rPr lang="en-US" sz="1800" b="1" dirty="0">
                <a:solidFill>
                  <a:srgbClr val="A1FBFD"/>
                </a:solidFill>
              </a:rPr>
              <a:t>or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sz="1800" i="1" dirty="0">
                <a:solidFill>
                  <a:schemeClr val="bg1">
                    <a:lumMod val="95000"/>
                  </a:schemeClr>
                </a:solidFill>
              </a:rPr>
              <a:t>      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and 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y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are the same variable </a:t>
            </a:r>
            <a:r>
              <a:rPr lang="en-US" sz="1600" b="1" dirty="0">
                <a:solidFill>
                  <a:srgbClr val="A1FBFD"/>
                </a:solidFill>
              </a:rPr>
              <a:t>and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occurs free in 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'.</a:t>
            </a:r>
          </a:p>
          <a:p>
            <a:r>
              <a:rPr lang="en-US" sz="1600" i="1" dirty="0">
                <a:solidFill>
                  <a:srgbClr val="FFFF00"/>
                </a:solidFill>
              </a:rPr>
              <a:t>B2. </a:t>
            </a:r>
            <a:r>
              <a:rPr lang="en-US" sz="1600" i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is an application  (e</a:t>
            </a:r>
            <a:r>
              <a:rPr lang="en-US" sz="1600" baseline="-25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 e</a:t>
            </a:r>
            <a:r>
              <a:rPr lang="en-US" sz="1600" baseline="-250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) where x occurs bound in e</a:t>
            </a:r>
            <a:r>
              <a:rPr lang="en-US" sz="1600" baseline="-25000" dirty="0">
                <a:solidFill>
                  <a:schemeClr val="bg1">
                    <a:lumMod val="95000"/>
                  </a:schemeClr>
                </a:solidFill>
              </a:rPr>
              <a:t>1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or in e</a:t>
            </a:r>
            <a:r>
              <a:rPr lang="en-US" sz="1600" baseline="-250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en-US" sz="1800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457200"/>
          </a:xfrm>
        </p:spPr>
        <p:txBody>
          <a:bodyPr/>
          <a:lstStyle/>
          <a:p>
            <a:r>
              <a:rPr lang="en-US" sz="3200" dirty="0"/>
              <a:t> code to test for occurs bound</a:t>
            </a: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275823" y="2379530"/>
            <a:ext cx="88392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Let's follow the grammar to write   </a:t>
            </a:r>
            <a:r>
              <a:rPr lang="en-US" sz="2000" b="1" dirty="0">
                <a:solidFill>
                  <a:srgbClr val="A1FBFD"/>
                </a:solidFill>
              </a:rPr>
              <a:t>(occurs-bound? sym exp)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FFFF00"/>
                </a:solidFill>
              </a:rPr>
              <a:t>(define (occurs-bound sym exp)</a:t>
            </a:r>
          </a:p>
        </p:txBody>
      </p:sp>
      <p:sp>
        <p:nvSpPr>
          <p:cNvPr id="566277" name="Text Box 5"/>
          <p:cNvSpPr txBox="1">
            <a:spLocks noChangeArrowheads="1"/>
          </p:cNvSpPr>
          <p:nvPr/>
        </p:nvSpPr>
        <p:spPr bwMode="auto">
          <a:xfrm>
            <a:off x="5943600" y="685800"/>
            <a:ext cx="7010400" cy="1954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A1FBFD"/>
                </a:solidFill>
                <a:latin typeface="Courier New" pitchFamily="49" charset="0"/>
              </a:rPr>
              <a:t>&lt;</a:t>
            </a:r>
            <a:r>
              <a:rPr lang="en-US" sz="2200" b="1" dirty="0" err="1">
                <a:solidFill>
                  <a:srgbClr val="A1FBFD"/>
                </a:solidFill>
                <a:latin typeface="Courier New" pitchFamily="49" charset="0"/>
              </a:rPr>
              <a:t>LcExpr</a:t>
            </a:r>
            <a:r>
              <a:rPr lang="en-US" sz="2200" b="1" dirty="0">
                <a:solidFill>
                  <a:srgbClr val="A1FBFD"/>
                </a:solidFill>
                <a:latin typeface="Courier New" pitchFamily="49" charset="0"/>
              </a:rPr>
              <a:t>&gt; ::= </a:t>
            </a:r>
          </a:p>
          <a:p>
            <a:r>
              <a:rPr lang="en-US" sz="2200" b="1" dirty="0">
                <a:solidFill>
                  <a:srgbClr val="A1FBFD"/>
                </a:solidFill>
                <a:latin typeface="Courier New" pitchFamily="49" charset="0"/>
              </a:rPr>
              <a:t>  &lt;identifier&gt; |</a:t>
            </a:r>
          </a:p>
          <a:p>
            <a:r>
              <a:rPr lang="en-US" sz="2200" b="1" dirty="0">
                <a:solidFill>
                  <a:srgbClr val="A1FBFD"/>
                </a:solidFill>
                <a:latin typeface="Courier New" pitchFamily="49" charset="0"/>
              </a:rPr>
              <a:t>  (lambda (&lt;identifier&gt;) &lt;</a:t>
            </a:r>
            <a:r>
              <a:rPr lang="en-US" sz="2200" b="1" dirty="0" err="1">
                <a:solidFill>
                  <a:srgbClr val="A1FBFD"/>
                </a:solidFill>
                <a:latin typeface="Courier New" pitchFamily="49" charset="0"/>
              </a:rPr>
              <a:t>LcExpr</a:t>
            </a:r>
            <a:r>
              <a:rPr lang="en-US" sz="2200" b="1" dirty="0">
                <a:solidFill>
                  <a:srgbClr val="A1FBFD"/>
                </a:solidFill>
                <a:latin typeface="Courier New" pitchFamily="49" charset="0"/>
              </a:rPr>
              <a:t>&gt;) |</a:t>
            </a:r>
          </a:p>
          <a:p>
            <a:r>
              <a:rPr lang="en-US" sz="2200" b="1" dirty="0">
                <a:solidFill>
                  <a:srgbClr val="A1FBFD"/>
                </a:solidFill>
                <a:latin typeface="Courier New" pitchFamily="49" charset="0"/>
              </a:rPr>
              <a:t>  (&lt;</a:t>
            </a:r>
            <a:r>
              <a:rPr lang="en-US" sz="2200" b="1" dirty="0" err="1">
                <a:solidFill>
                  <a:srgbClr val="A1FBFD"/>
                </a:solidFill>
                <a:latin typeface="Courier New" pitchFamily="49" charset="0"/>
              </a:rPr>
              <a:t>LcExpr</a:t>
            </a:r>
            <a:r>
              <a:rPr lang="en-US" sz="2200" b="1" dirty="0">
                <a:solidFill>
                  <a:srgbClr val="A1FBFD"/>
                </a:solidFill>
                <a:latin typeface="Courier New" pitchFamily="49" charset="0"/>
              </a:rPr>
              <a:t>&gt; &lt;</a:t>
            </a:r>
            <a:r>
              <a:rPr lang="en-US" sz="2200" b="1" dirty="0" err="1">
                <a:solidFill>
                  <a:srgbClr val="A1FBFD"/>
                </a:solidFill>
                <a:latin typeface="Courier New" pitchFamily="49" charset="0"/>
              </a:rPr>
              <a:t>LcExpr</a:t>
            </a:r>
            <a:r>
              <a:rPr lang="en-US" sz="2200" b="1" dirty="0">
                <a:solidFill>
                  <a:srgbClr val="A1FBFD"/>
                </a:solidFill>
                <a:latin typeface="Courier New" pitchFamily="49" charset="0"/>
              </a:rPr>
              <a:t>&gt;)</a:t>
            </a:r>
          </a:p>
          <a:p>
            <a:pPr>
              <a:spcBef>
                <a:spcPct val="50000"/>
              </a:spcBef>
            </a:pPr>
            <a:endParaRPr lang="en-US" sz="2200" dirty="0">
              <a:solidFill>
                <a:srgbClr val="A1FBFD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93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depth and lexical address</a:t>
            </a:r>
            <a:br>
              <a:rPr lang="en-US" dirty="0"/>
            </a:br>
            <a:r>
              <a:rPr lang="en-US" dirty="0"/>
              <a:t>(If we have time today)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700" b="1" dirty="0">
                <a:solidFill>
                  <a:srgbClr val="FFFF00"/>
                </a:solidFill>
              </a:rPr>
              <a:t>What are they?</a:t>
            </a:r>
          </a:p>
          <a:p>
            <a:r>
              <a:rPr lang="en-US" sz="2700" dirty="0"/>
              <a:t>What are they good for?</a:t>
            </a:r>
          </a:p>
        </p:txBody>
      </p:sp>
    </p:spTree>
    <p:extLst>
      <p:ext uri="{BB962C8B-B14F-4D97-AF65-F5344CB8AC3E}">
        <p14:creationId xmlns:p14="http://schemas.microsoft.com/office/powerpoint/2010/main" val="2495413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304800"/>
            <a:ext cx="5829300" cy="800100"/>
          </a:xfrm>
        </p:spPr>
        <p:txBody>
          <a:bodyPr/>
          <a:lstStyle/>
          <a:p>
            <a:r>
              <a:rPr lang="en-US" sz="3000" dirty="0"/>
              <a:t>lexical depth and lexical address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9525000" cy="4800600"/>
          </a:xfrm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FFFF00"/>
                </a:solidFill>
              </a:rPr>
              <a:t>lexical depth</a:t>
            </a:r>
            <a:r>
              <a:rPr lang="en-US" sz="2400" dirty="0">
                <a:solidFill>
                  <a:srgbClr val="FFFF00"/>
                </a:solidFill>
              </a:rPr>
              <a:t> of a bound variable </a:t>
            </a:r>
            <a:r>
              <a:rPr lang="en-US" sz="2400" i="1" dirty="0">
                <a:solidFill>
                  <a:srgbClr val="FFFF00"/>
                </a:solidFill>
              </a:rPr>
              <a:t>occurrence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/>
              <a:t>is the number of levels of nested declarations between it and its declaration.</a:t>
            </a:r>
          </a:p>
          <a:p>
            <a:r>
              <a:rPr lang="en-US" sz="2400" dirty="0"/>
              <a:t>In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(lambda (z) </a:t>
            </a:r>
            <a:b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    (lambda (x) </a:t>
            </a:r>
            <a:b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      (lambda (y) (x y))))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400" dirty="0"/>
              <a:t>the occurrence of y has depth 0 and </a:t>
            </a:r>
            <a:br>
              <a:rPr lang="en-US" sz="2400" dirty="0"/>
            </a:br>
            <a:r>
              <a:rPr lang="en-US" sz="2400" dirty="0"/>
              <a:t>the occurrence of x has depth 1.   </a:t>
            </a:r>
            <a:br>
              <a:rPr lang="en-US" sz="2400" dirty="0"/>
            </a:br>
            <a:r>
              <a:rPr lang="en-US" sz="2400" dirty="0"/>
              <a:t>There are no occurrences of z. </a:t>
            </a:r>
          </a:p>
          <a:p>
            <a:r>
              <a:rPr lang="en-US" sz="2400" dirty="0"/>
              <a:t>This is used by the Scheme run-time system (and by your interpreter in A17b) when looking up a local variable's value.  </a:t>
            </a:r>
          </a:p>
          <a:p>
            <a:r>
              <a:rPr lang="en-US" sz="2400" dirty="0"/>
              <a:t>More on that later.</a:t>
            </a:r>
          </a:p>
        </p:txBody>
      </p:sp>
    </p:spTree>
    <p:extLst>
      <p:ext uri="{BB962C8B-B14F-4D97-AF65-F5344CB8AC3E}">
        <p14:creationId xmlns:p14="http://schemas.microsoft.com/office/powerpoint/2010/main" val="2093930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304800"/>
            <a:ext cx="5829300" cy="800100"/>
          </a:xfrm>
        </p:spPr>
        <p:txBody>
          <a:bodyPr/>
          <a:lstStyle/>
          <a:p>
            <a:r>
              <a:rPr lang="en-US" sz="3000" dirty="0"/>
              <a:t>lexical depth and lexical address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305800" cy="4495800"/>
          </a:xfrm>
        </p:spPr>
        <p:txBody>
          <a:bodyPr/>
          <a:lstStyle/>
          <a:p>
            <a:r>
              <a:rPr lang="en-US" sz="2800" dirty="0"/>
              <a:t>Besides lexical depth, the other part of a variable’s lexical address is its position within a declaration list.</a:t>
            </a:r>
          </a:p>
          <a:p>
            <a:r>
              <a:rPr lang="en-US" sz="2800" dirty="0"/>
              <a:t>In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(lambda (x z) </a:t>
            </a:r>
            <a:b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    (lambda (y) </a:t>
            </a:r>
            <a:b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      ((x y) z)))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800" dirty="0"/>
              <a:t>The occurrence of x has depth 1 and position 0.</a:t>
            </a:r>
            <a:br>
              <a:rPr lang="en-US" sz="2800" dirty="0"/>
            </a:br>
            <a:r>
              <a:rPr lang="en-US" sz="2800" dirty="0"/>
              <a:t>The occurrence of y has depth 0 and position 0.</a:t>
            </a:r>
            <a:br>
              <a:rPr lang="en-US" sz="2800" dirty="0"/>
            </a:br>
            <a:r>
              <a:rPr lang="en-US" sz="2800" dirty="0"/>
              <a:t>The occurrence of z has depth 1 and position 1.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1857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457200"/>
            <a:ext cx="6172200" cy="857250"/>
          </a:xfrm>
        </p:spPr>
        <p:txBody>
          <a:bodyPr/>
          <a:lstStyle/>
          <a:p>
            <a:r>
              <a:rPr lang="en-US" dirty="0"/>
              <a:t>lexical address example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447800"/>
            <a:ext cx="9220200" cy="432435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(</a:t>
            </a:r>
            <a:r>
              <a:rPr lang="en-US" sz="2800" b="1" dirty="0">
                <a:latin typeface="Courier New" pitchFamily="49" charset="0"/>
              </a:rPr>
              <a:t>lexical-address '(lambda (a b c)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      (if (</a:t>
            </a:r>
            <a:r>
              <a:rPr lang="en-US" sz="2800" b="1" dirty="0" err="1">
                <a:latin typeface="Courier New" pitchFamily="49" charset="0"/>
              </a:rPr>
              <a:t>eq</a:t>
            </a:r>
            <a:r>
              <a:rPr lang="en-US" sz="2800" b="1" dirty="0">
                <a:latin typeface="Courier New" pitchFamily="49" charset="0"/>
              </a:rPr>
              <a:t>? b c)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          ((lambda (c)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             (cons a c))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            a)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          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urier New" pitchFamily="49" charset="0"/>
              </a:rPr>
              <a:t>b)))    </a:t>
            </a:r>
            <a:r>
              <a:rPr lang="en-US" sz="2800" b="1" dirty="0">
                <a:solidFill>
                  <a:srgbClr val="FFFF00"/>
                </a:solidFill>
                <a:latin typeface="Courier New" pitchFamily="49" charset="0"/>
                <a:sym typeface="Wingdings" pitchFamily="2" charset="2"/>
              </a:rPr>
              <a:t></a:t>
            </a:r>
            <a:br>
              <a:rPr lang="en-US" sz="2800" b="1" dirty="0">
                <a:solidFill>
                  <a:schemeClr val="bg2"/>
                </a:solidFill>
                <a:latin typeface="Courier New" pitchFamily="49" charset="0"/>
                <a:sym typeface="Wingdings" pitchFamily="2" charset="2"/>
              </a:rPr>
            </a:br>
            <a:endParaRPr lang="en-US" sz="4000" b="1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(lambda (a b c)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(if ((: free </a:t>
            </a:r>
            <a:r>
              <a:rPr lang="en-US" sz="2800" b="1" dirty="0" err="1">
                <a:latin typeface="Courier New" pitchFamily="49" charset="0"/>
              </a:rPr>
              <a:t>eq</a:t>
            </a:r>
            <a:r>
              <a:rPr lang="en-US" sz="2800" b="1" dirty="0">
                <a:latin typeface="Courier New" pitchFamily="49" charset="0"/>
              </a:rPr>
              <a:t>?) (: 0 1) (: 0 2))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((lambda (c) ((: free cons)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        (: 1 0)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        (: 0 0)))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(: 0 0))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(: 0 1)))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28800" y="2353271"/>
            <a:ext cx="4495800" cy="1200329"/>
          </a:xfrm>
          <a:prstGeom prst="rect">
            <a:avLst/>
          </a:prstGeom>
          <a:noFill/>
          <a:ln w="412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You will write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lexical-address</a:t>
            </a:r>
            <a:r>
              <a:rPr lang="en-US" dirty="0">
                <a:solidFill>
                  <a:srgbClr val="FFFF00"/>
                </a:solidFill>
              </a:rPr>
              <a:t> as part of A10.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Also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un-lexical-address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36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76200"/>
            <a:ext cx="8229600" cy="636588"/>
          </a:xfrm>
        </p:spPr>
        <p:txBody>
          <a:bodyPr/>
          <a:lstStyle/>
          <a:p>
            <a:r>
              <a:rPr lang="en-US" sz="4000" dirty="0"/>
              <a:t>list-recur abstracts list recursion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9144000" cy="6248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FFFF00"/>
                </a:solidFill>
              </a:rPr>
              <a:t>From last time: </a:t>
            </a:r>
            <a:r>
              <a:rPr lang="en-US" sz="2000" dirty="0"/>
              <a:t>Try to come up with at least one other procedure that </a:t>
            </a:r>
            <a:br>
              <a:rPr lang="en-US" sz="2000" dirty="0"/>
            </a:br>
            <a:r>
              <a:rPr lang="en-US" sz="2000" dirty="0"/>
              <a:t>is easy to write using list-recur.  Hopefully something </a:t>
            </a:r>
            <a:br>
              <a:rPr lang="en-US" sz="2000" dirty="0"/>
            </a:br>
            <a:r>
              <a:rPr lang="en-US" sz="2000" dirty="0"/>
              <a:t>that is not a clone of one that we wrote.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And write it! 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(define list-sum (list-recur 0 +)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(define list-prod (list-recur 1 *)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(define apply-to-all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(lambda (proc)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(list-recur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′</a:t>
            </a:r>
            <a:r>
              <a:rPr lang="en-US" sz="2000" b="1" dirty="0">
                <a:latin typeface="Courier New" pitchFamily="49" charset="0"/>
              </a:rPr>
              <a:t>()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         (lambda (x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           (cons (proc x) y)))))</a:t>
            </a:r>
            <a:br>
              <a:rPr lang="en-US" sz="2000" b="1" dirty="0">
                <a:latin typeface="Courier New" pitchFamily="49" charset="0"/>
              </a:rPr>
            </a:b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(define member?-c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(lambda (item)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(list-recur #f (lambda (x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               (or (equal? item x)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                    y)))))</a:t>
            </a:r>
            <a:br>
              <a:rPr lang="en-US" sz="2000" b="1" dirty="0">
                <a:latin typeface="Courier New" pitchFamily="49" charset="0"/>
              </a:rPr>
            </a:b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(define length (list-recur 0 (lambda (x y) </a:t>
            </a:r>
          </a:p>
          <a:p>
            <a:pPr>
              <a:lnSpc>
                <a:spcPct val="8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                         (+ 1 y))))</a:t>
            </a:r>
          </a:p>
        </p:txBody>
      </p:sp>
      <p:sp>
        <p:nvSpPr>
          <p:cNvPr id="427014" name="Rectangle 6"/>
          <p:cNvSpPr>
            <a:spLocks noChangeArrowheads="1"/>
          </p:cNvSpPr>
          <p:nvPr/>
        </p:nvSpPr>
        <p:spPr bwMode="auto">
          <a:xfrm>
            <a:off x="304800" y="1828800"/>
            <a:ext cx="6705600" cy="4800600"/>
          </a:xfrm>
          <a:prstGeom prst="rect">
            <a:avLst/>
          </a:prstGeom>
          <a:noFill/>
          <a:ln w="539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5914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499110"/>
            <a:ext cx="6172200" cy="571500"/>
          </a:xfrm>
        </p:spPr>
        <p:txBody>
          <a:bodyPr/>
          <a:lstStyle/>
          <a:p>
            <a:r>
              <a:rPr lang="en-US" dirty="0"/>
              <a:t>lexical address exercise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447800"/>
            <a:ext cx="7924800" cy="4648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4000" b="1" dirty="0">
                <a:latin typeface="Courier New" pitchFamily="49" charset="0"/>
              </a:rPr>
              <a:t>(lexical-address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4000" b="1" dirty="0">
                <a:latin typeface="Courier New" pitchFamily="49" charset="0"/>
              </a:rPr>
              <a:t> '((lambda (x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4000" b="1" dirty="0">
                <a:latin typeface="Courier New" pitchFamily="49" charset="0"/>
              </a:rPr>
              <a:t>     (((lambda (z)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4000" b="1" dirty="0">
                <a:latin typeface="Courier New" pitchFamily="49" charset="0"/>
              </a:rPr>
              <a:t>         (lambda (w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4000" b="1" dirty="0">
                <a:latin typeface="Courier New" pitchFamily="49" charset="0"/>
              </a:rPr>
              <a:t>           (+ x z w y)))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4000" b="1" dirty="0">
                <a:latin typeface="Courier New" pitchFamily="49" charset="0"/>
              </a:rPr>
              <a:t>       (list w x y z))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4000" b="1" dirty="0">
                <a:latin typeface="Courier New" pitchFamily="49" charset="0"/>
              </a:rPr>
              <a:t>      (+ x y z)))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4000" b="1" dirty="0">
                <a:latin typeface="Courier New" pitchFamily="49" charset="0"/>
              </a:rPr>
              <a:t>   (y z)))</a:t>
            </a:r>
            <a:r>
              <a:rPr lang="en-US" sz="2400" b="1" dirty="0">
                <a:latin typeface="Courier New" pitchFamily="49" charset="0"/>
              </a:rPr>
              <a:t>          </a:t>
            </a: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  <a:sym typeface="Wingdings" pitchFamily="2" charset="2"/>
              </a:rPr>
              <a:t></a:t>
            </a:r>
            <a:endParaRPr lang="en-US" sz="2400" b="1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b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</a:br>
            <a:endParaRPr lang="en-US" sz="2400" b="1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52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9376"/>
            <a:ext cx="8458200" cy="1139825"/>
          </a:xfrm>
        </p:spPr>
        <p:txBody>
          <a:bodyPr/>
          <a:lstStyle/>
          <a:p>
            <a:r>
              <a:rPr lang="en-US" sz="3600" dirty="0"/>
              <a:t>Exam 1 Soon!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295400"/>
            <a:ext cx="8915400" cy="5257800"/>
          </a:xfrm>
        </p:spPr>
        <p:txBody>
          <a:bodyPr/>
          <a:lstStyle/>
          <a:p>
            <a:r>
              <a:rPr lang="en-US" sz="2400" dirty="0"/>
              <a:t>Exam Resources allowed:</a:t>
            </a:r>
          </a:p>
          <a:p>
            <a:pPr lvl="1"/>
            <a:r>
              <a:rPr lang="en-US" sz="2000" b="1" dirty="0"/>
              <a:t>Written part: </a:t>
            </a:r>
            <a:r>
              <a:rPr lang="en-US" sz="2000" dirty="0"/>
              <a:t>writing implement (pencil or pen</a:t>
            </a:r>
            <a:r>
              <a:rPr lang="en-US" sz="2000"/>
              <a:t>). </a:t>
            </a:r>
          </a:p>
          <a:p>
            <a:pPr lvl="1"/>
            <a:r>
              <a:rPr lang="en-US" sz="2000" b="1"/>
              <a:t>Computer </a:t>
            </a:r>
            <a:r>
              <a:rPr lang="en-US" sz="2000" b="1" dirty="0"/>
              <a:t>part:  </a:t>
            </a:r>
            <a:r>
              <a:rPr lang="en-US" sz="2000" dirty="0"/>
              <a:t>TSPL, CSUG, EoPL, EOPL-1, course web pages, an editor and a Scheme interpreter on your laptop, notes/code that you write before the exam, no other sources (such as code from previous terms or other students).  </a:t>
            </a:r>
          </a:p>
          <a:p>
            <a:r>
              <a:rPr lang="en-US" sz="2200" dirty="0"/>
              <a:t>Exam material: through Day 12 class and A9 plus reading assignments through day 10</a:t>
            </a:r>
          </a:p>
          <a:p>
            <a:r>
              <a:rPr lang="en-US" sz="2200" b="1" dirty="0">
                <a:solidFill>
                  <a:srgbClr val="FFFF00"/>
                </a:solidFill>
              </a:rPr>
              <a:t>If you are allowed extra time, today is the last day to tell me.</a:t>
            </a:r>
          </a:p>
          <a:p>
            <a:r>
              <a:rPr lang="en-US" sz="2200" dirty="0"/>
              <a:t>List of built-in procedures and syntax to know for written part of the exam is on the next slide.</a:t>
            </a:r>
          </a:p>
          <a:p>
            <a:r>
              <a:rPr lang="en-US" sz="2200" dirty="0"/>
              <a:t>Practice exams in the course repo.  I particularly like 202020</a:t>
            </a:r>
          </a:p>
        </p:txBody>
      </p:sp>
    </p:spTree>
    <p:extLst>
      <p:ext uri="{BB962C8B-B14F-4D97-AF65-F5344CB8AC3E}">
        <p14:creationId xmlns:p14="http://schemas.microsoft.com/office/powerpoint/2010/main" val="18026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3F6F83-47C1-4DEF-A49C-BF0CEA1E2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44646"/>
            <a:ext cx="5638800" cy="65687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A5ED28-85FD-47CC-B9BD-278B97BDA3A8}"/>
              </a:ext>
            </a:extLst>
          </p:cNvPr>
          <p:cNvSpPr txBox="1"/>
          <p:nvPr/>
        </p:nvSpPr>
        <p:spPr>
          <a:xfrm>
            <a:off x="3657600" y="3733800"/>
            <a:ext cx="4572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A09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74C62-F31D-41C9-B70A-D2E085ED3DE3}"/>
              </a:ext>
            </a:extLst>
          </p:cNvPr>
          <p:cNvSpPr txBox="1"/>
          <p:nvPr/>
        </p:nvSpPr>
        <p:spPr>
          <a:xfrm>
            <a:off x="6172200" y="289560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filter</a:t>
            </a:r>
          </a:p>
        </p:txBody>
      </p:sp>
    </p:spTree>
    <p:extLst>
      <p:ext uri="{BB962C8B-B14F-4D97-AF65-F5344CB8AC3E}">
        <p14:creationId xmlns:p14="http://schemas.microsoft.com/office/powerpoint/2010/main" val="249583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D39EF-D9C9-40D9-9FC0-7E3452A9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A7 path-to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CE4A9-7C6E-440C-B31E-8EEA7F0C2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that I avoided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BD0EFF-D071-4EE4-9C0F-E9AEEC61B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40" y="1575319"/>
            <a:ext cx="864992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2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ED3D37-82D7-4E4D-A9D0-0D830F68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Syntax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5ECBB-D013-43E2-B18F-1A36EA551D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1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534400" cy="628650"/>
          </a:xfrm>
        </p:spPr>
        <p:txBody>
          <a:bodyPr/>
          <a:lstStyle/>
          <a:p>
            <a:r>
              <a:rPr lang="en-US" dirty="0"/>
              <a:t>Variable Definitions and Uses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763000" cy="4229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(define x (+ x 3))</a:t>
            </a:r>
            <a:r>
              <a:rPr lang="en-US" dirty="0"/>
              <a:t>,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the two places that the symbol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x</a:t>
            </a:r>
            <a:r>
              <a:rPr lang="en-US" dirty="0"/>
              <a:t> appears are fundamentally different.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definition</a:t>
            </a:r>
            <a:r>
              <a:rPr lang="en-US" dirty="0"/>
              <a:t> (binding) </a:t>
            </a:r>
            <a:r>
              <a:rPr lang="en-US" i="1" dirty="0">
                <a:solidFill>
                  <a:srgbClr val="66CCFF"/>
                </a:solidFill>
              </a:rPr>
              <a:t>vs.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use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dirty="0"/>
              <a:t>(occurrence).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declaration</a:t>
            </a:r>
            <a:r>
              <a:rPr lang="en-US" dirty="0"/>
              <a:t> </a:t>
            </a:r>
            <a:r>
              <a:rPr lang="en-US" i="1" dirty="0">
                <a:solidFill>
                  <a:srgbClr val="66CCFF"/>
                </a:solidFill>
              </a:rPr>
              <a:t>vs.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reference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the value named by a variable is that variable's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denotation</a:t>
            </a:r>
            <a:r>
              <a:rPr lang="en-US" b="1" i="1" dirty="0"/>
              <a:t>.  </a:t>
            </a:r>
            <a:r>
              <a:rPr lang="en-US" dirty="0"/>
              <a:t>The variable </a:t>
            </a:r>
            <a:br>
              <a:rPr lang="en-US" dirty="0"/>
            </a:b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denotes</a:t>
            </a:r>
            <a:r>
              <a:rPr lang="en-US" dirty="0"/>
              <a:t> the value.</a:t>
            </a:r>
            <a:endParaRPr lang="en-US" dirty="0">
              <a:solidFill>
                <a:srgbClr val="0033CC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In Scheme, can determine the relationship between a variable reference and the declaration that bound it by looking at the code .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static</a:t>
            </a:r>
            <a:r>
              <a:rPr lang="en-US" b="1" dirty="0">
                <a:solidFill>
                  <a:srgbClr val="0033CC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(lexical) scoping</a:t>
            </a:r>
            <a:r>
              <a:rPr lang="en-US" i="1" dirty="0"/>
              <a:t>.</a:t>
            </a:r>
            <a:endParaRPr lang="en-US" dirty="0"/>
          </a:p>
        </p:txBody>
      </p:sp>
      <p:sp>
        <p:nvSpPr>
          <p:cNvPr id="525316" name="Text Box 4"/>
          <p:cNvSpPr txBox="1">
            <a:spLocks noChangeArrowheads="1"/>
          </p:cNvSpPr>
          <p:nvPr/>
        </p:nvSpPr>
        <p:spPr bwMode="auto">
          <a:xfrm>
            <a:off x="4038601" y="1828800"/>
            <a:ext cx="2051685" cy="415498"/>
          </a:xfrm>
          <a:prstGeom prst="rect">
            <a:avLst/>
          </a:prstGeom>
          <a:noFill/>
          <a:ln w="9525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100" dirty="0">
                <a:solidFill>
                  <a:srgbClr val="66CCFF"/>
                </a:solidFill>
              </a:rPr>
              <a:t>l-value, r-value</a:t>
            </a:r>
          </a:p>
        </p:txBody>
      </p:sp>
    </p:spTree>
    <p:extLst>
      <p:ext uri="{BB962C8B-B14F-4D97-AF65-F5344CB8AC3E}">
        <p14:creationId xmlns:p14="http://schemas.microsoft.com/office/powerpoint/2010/main" val="349502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181350" y="152400"/>
            <a:ext cx="5829300" cy="457200"/>
          </a:xfrm>
        </p:spPr>
        <p:txBody>
          <a:bodyPr/>
          <a:lstStyle/>
          <a:p>
            <a:r>
              <a:rPr lang="en-US" sz="3000" dirty="0"/>
              <a:t>Scoping rules in C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762000"/>
            <a:ext cx="8458200" cy="5715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</a:rPr>
              <a:t>stdio.h</a:t>
            </a:r>
            <a:r>
              <a:rPr lang="en-US" sz="2000" b="1" dirty="0">
                <a:latin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int main()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int x = 3;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int y;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int x = 5;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y = x + 2;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</a:rPr>
              <a:t>("%d\n", </a:t>
            </a:r>
            <a:r>
              <a:rPr lang="en-US" sz="2000" b="1" dirty="0" err="1">
                <a:latin typeface="Courier New" pitchFamily="49" charset="0"/>
              </a:rPr>
              <a:t>x+y</a:t>
            </a:r>
            <a:r>
              <a:rPr lang="en-US" sz="2000" b="1" dirty="0">
                <a:latin typeface="Courier New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/>
              <a:t>A lot like Scheme (lexical scope).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/>
              <a:t>You can tell which definition goes with each use by looking at the code; you do not have to consider what happens at run-time.</a:t>
            </a:r>
            <a:r>
              <a:rPr lang="en-US" sz="2400" b="1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728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lambda-calculus expressions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06537"/>
            <a:ext cx="10363200" cy="4648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 ::= &lt;identifier&gt;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(lambda (&lt;identifier&gt;) 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&gt;)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( 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 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 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Times New Roman" pitchFamily="18" charset="0"/>
              </a:rPr>
              <a:t>We call these three types of expressions  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66CCFF"/>
                </a:solidFill>
                <a:latin typeface="Times New Roman" pitchFamily="18" charset="0"/>
              </a:rPr>
              <a:t>variable uses</a:t>
            </a:r>
            <a:r>
              <a:rPr lang="en-US" sz="2800" b="1" dirty="0">
                <a:latin typeface="Times New Roman" pitchFamily="18" charset="0"/>
              </a:rPr>
              <a:t>, 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66CCFF"/>
                </a:solidFill>
                <a:latin typeface="Times New Roman" pitchFamily="18" charset="0"/>
              </a:rPr>
              <a:t>abstractions</a:t>
            </a:r>
            <a:r>
              <a:rPr lang="en-US" sz="2800" b="1" dirty="0">
                <a:latin typeface="Times New Roman" pitchFamily="18" charset="0"/>
              </a:rPr>
              <a:t>, and 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66CCFF"/>
                </a:solidFill>
                <a:latin typeface="Times New Roman" pitchFamily="18" charset="0"/>
              </a:rPr>
              <a:t>applications</a:t>
            </a:r>
            <a:r>
              <a:rPr lang="en-US" sz="2800" b="1" dirty="0">
                <a:latin typeface="Times New Roman" pitchFamily="18" charset="0"/>
              </a:rPr>
              <a:t>.</a:t>
            </a:r>
            <a:br>
              <a:rPr lang="en-US" sz="2800" b="1" dirty="0">
                <a:latin typeface="Times New Roman" pitchFamily="18" charset="0"/>
              </a:rPr>
            </a:br>
            <a:endParaRPr lang="en-US" sz="28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Derive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800" b="1" dirty="0">
                <a:solidFill>
                  <a:srgbClr val="FFFF00"/>
                </a:solidFill>
                <a:latin typeface="Courier New" pitchFamily="49" charset="0"/>
              </a:rPr>
              <a:t>((lambda (x) (x y)) z)      </a:t>
            </a:r>
            <a:r>
              <a:rPr lang="en-US" sz="2400" b="1" dirty="0">
                <a:latin typeface="Times New Roman" pitchFamily="18" charset="0"/>
              </a:rPr>
              <a:t>(next slide)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13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5" grpId="0" uiExpand="1" build="p"/>
    </p:bldLst>
  </p:timing>
</p:sld>
</file>

<file path=ppt/theme/theme1.xml><?xml version="1.0" encoding="utf-8"?>
<a:theme xmlns:a="http://schemas.openxmlformats.org/drawingml/2006/main" name="Brick Wall">
  <a:themeElements>
    <a:clrScheme name="Brick Wall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Brick Wal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rick Wall 1">
        <a:dk1>
          <a:srgbClr val="00458A"/>
        </a:dk1>
        <a:lt1>
          <a:srgbClr val="D7D6AE"/>
        </a:lt1>
        <a:dk2>
          <a:srgbClr val="000066"/>
        </a:dk2>
        <a:lt2>
          <a:srgbClr val="006666"/>
        </a:lt2>
        <a:accent1>
          <a:srgbClr val="007A77"/>
        </a:accent1>
        <a:accent2>
          <a:srgbClr val="005856"/>
        </a:accent2>
        <a:accent3>
          <a:srgbClr val="AAAAB8"/>
        </a:accent3>
        <a:accent4>
          <a:srgbClr val="B7B794"/>
        </a:accent4>
        <a:accent5>
          <a:srgbClr val="AABEBD"/>
        </a:accent5>
        <a:accent6>
          <a:srgbClr val="004F4D"/>
        </a:accent6>
        <a:hlink>
          <a:srgbClr val="A8A884"/>
        </a:hlink>
        <a:folHlink>
          <a:srgbClr val="867E5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ck Wall 2">
        <a:dk1>
          <a:srgbClr val="000066"/>
        </a:dk1>
        <a:lt1>
          <a:srgbClr val="FFFFFF"/>
        </a:lt1>
        <a:dk2>
          <a:srgbClr val="660066"/>
        </a:dk2>
        <a:lt2>
          <a:srgbClr val="FFFFCC"/>
        </a:lt2>
        <a:accent1>
          <a:srgbClr val="666699"/>
        </a:accent1>
        <a:accent2>
          <a:srgbClr val="000099"/>
        </a:accent2>
        <a:accent3>
          <a:srgbClr val="FFFFFF"/>
        </a:accent3>
        <a:accent4>
          <a:srgbClr val="000056"/>
        </a:accent4>
        <a:accent5>
          <a:srgbClr val="B8B8CA"/>
        </a:accent5>
        <a:accent6>
          <a:srgbClr val="00008A"/>
        </a:accent6>
        <a:hlink>
          <a:srgbClr val="006666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ck Wall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37373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ck Wall 4">
        <a:dk1>
          <a:srgbClr val="003300"/>
        </a:dk1>
        <a:lt1>
          <a:srgbClr val="DBD0B9"/>
        </a:lt1>
        <a:dk2>
          <a:srgbClr val="09472B"/>
        </a:dk2>
        <a:lt2>
          <a:srgbClr val="A38955"/>
        </a:lt2>
        <a:accent1>
          <a:srgbClr val="B8A378"/>
        </a:accent1>
        <a:accent2>
          <a:srgbClr val="8E774A"/>
        </a:accent2>
        <a:accent3>
          <a:srgbClr val="AAB1AC"/>
        </a:accent3>
        <a:accent4>
          <a:srgbClr val="BBB19E"/>
        </a:accent4>
        <a:accent5>
          <a:srgbClr val="D8CEBE"/>
        </a:accent5>
        <a:accent6>
          <a:srgbClr val="806B42"/>
        </a:accent6>
        <a:hlink>
          <a:srgbClr val="A7A743"/>
        </a:hlink>
        <a:folHlink>
          <a:srgbClr val="919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ck Wall 5">
        <a:dk1>
          <a:srgbClr val="5F5F5F"/>
        </a:dk1>
        <a:lt1>
          <a:srgbClr val="DDDDDD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808080"/>
        </a:accent2>
        <a:accent3>
          <a:srgbClr val="AAAAAA"/>
        </a:accent3>
        <a:accent4>
          <a:srgbClr val="BDBDBD"/>
        </a:accent4>
        <a:accent5>
          <a:srgbClr val="D5D5D5"/>
        </a:accent5>
        <a:accent6>
          <a:srgbClr val="737373"/>
        </a:accent6>
        <a:hlink>
          <a:srgbClr val="B2B2B2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Brick Wall</Template>
  <TotalTime>16427</TotalTime>
  <Words>2008</Words>
  <Application>Microsoft Office PowerPoint</Application>
  <PresentationFormat>Widescreen</PresentationFormat>
  <Paragraphs>227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Times New Roman</vt:lpstr>
      <vt:lpstr>Wingdings</vt:lpstr>
      <vt:lpstr>Brick Wall</vt:lpstr>
      <vt:lpstr>CSSE 304 Day 11</vt:lpstr>
      <vt:lpstr>list-recur abstracts list recursion</vt:lpstr>
      <vt:lpstr>Exam 1 Soon!</vt:lpstr>
      <vt:lpstr>PowerPoint Presentation</vt:lpstr>
      <vt:lpstr>A7 path-to solution</vt:lpstr>
      <vt:lpstr>Back to Syntax analysis</vt:lpstr>
      <vt:lpstr>Variable Definitions and Uses</vt:lpstr>
      <vt:lpstr>Scoping rules in C</vt:lpstr>
      <vt:lpstr>lambda-calculus expressions</vt:lpstr>
      <vt:lpstr>PowerPoint Presentation</vt:lpstr>
      <vt:lpstr>lambda-calculus expressions - recap</vt:lpstr>
      <vt:lpstr>Occurs free and occurs bound</vt:lpstr>
      <vt:lpstr>Occurs free and occurs bound</vt:lpstr>
      <vt:lpstr>When dealing with the syntax or meaning of a program, we </vt:lpstr>
      <vt:lpstr> code to test for occurs bound</vt:lpstr>
      <vt:lpstr>lexical depth and lexical address (If we have time today)</vt:lpstr>
      <vt:lpstr>lexical depth and lexical address</vt:lpstr>
      <vt:lpstr>lexical depth and lexical address</vt:lpstr>
      <vt:lpstr>lexical address example</vt:lpstr>
      <vt:lpstr>lexical address exercise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304 Day 8</dc:title>
  <dc:creator>Claude Anderson</dc:creator>
  <cp:lastModifiedBy>Hewner, Mike</cp:lastModifiedBy>
  <cp:revision>201</cp:revision>
  <cp:lastPrinted>2018-12-13T11:41:47Z</cp:lastPrinted>
  <dcterms:created xsi:type="dcterms:W3CDTF">2002-09-17T12:37:32Z</dcterms:created>
  <dcterms:modified xsi:type="dcterms:W3CDTF">2021-09-20T15:07:27Z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