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329" r:id="rId2"/>
    <p:sldId id="256" r:id="rId3"/>
    <p:sldId id="281" r:id="rId4"/>
    <p:sldId id="282" r:id="rId5"/>
    <p:sldId id="283" r:id="rId6"/>
    <p:sldId id="325" r:id="rId7"/>
    <p:sldId id="327" r:id="rId8"/>
    <p:sldId id="328" r:id="rId9"/>
    <p:sldId id="326" r:id="rId10"/>
    <p:sldId id="286" r:id="rId11"/>
    <p:sldId id="319" r:id="rId12"/>
    <p:sldId id="320" r:id="rId13"/>
    <p:sldId id="321" r:id="rId14"/>
    <p:sldId id="289" r:id="rId15"/>
    <p:sldId id="291" r:id="rId16"/>
    <p:sldId id="324" r:id="rId17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FFF"/>
    <a:srgbClr val="ECEC6D"/>
    <a:srgbClr val="D8D96B"/>
    <a:srgbClr val="FFFF6D"/>
    <a:srgbClr val="82E6FA"/>
    <a:srgbClr val="0033CC"/>
    <a:srgbClr val="F896A9"/>
    <a:srgbClr val="ABEFFF"/>
    <a:srgbClr val="CBEFF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7" autoAdjust="0"/>
    <p:restoredTop sz="77133" autoAdjust="0"/>
  </p:normalViewPr>
  <p:slideViewPr>
    <p:cSldViewPr>
      <p:cViewPr varScale="1">
        <p:scale>
          <a:sx n="50" d="100"/>
          <a:sy n="50" d="100"/>
        </p:scale>
        <p:origin x="1248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5.xml"/><Relationship Id="rId9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BF3C0B4A-057F-4E1A-9500-77E2DFCE148E}"/>
    <pc:docChg chg="modSld">
      <pc:chgData name="Hewner, Mike" userId="7f3f83dd-6dfb-4127-a87f-c1714bd4fac9" providerId="ADAL" clId="{BF3C0B4A-057F-4E1A-9500-77E2DFCE148E}" dt="2021-11-29T14:01:38.614" v="0" actId="20577"/>
      <pc:docMkLst>
        <pc:docMk/>
      </pc:docMkLst>
      <pc:sldChg chg="modSp mod">
        <pc:chgData name="Hewner, Mike" userId="7f3f83dd-6dfb-4127-a87f-c1714bd4fac9" providerId="ADAL" clId="{BF3C0B4A-057F-4E1A-9500-77E2DFCE148E}" dt="2021-11-29T14:01:38.614" v="0" actId="20577"/>
        <pc:sldMkLst>
          <pc:docMk/>
          <pc:sldMk cId="0" sldId="256"/>
        </pc:sldMkLst>
        <pc:spChg chg="mod">
          <ac:chgData name="Hewner, Mike" userId="7f3f83dd-6dfb-4127-a87f-c1714bd4fac9" providerId="ADAL" clId="{BF3C0B4A-057F-4E1A-9500-77E2DFCE148E}" dt="2021-11-29T14:01:38.614" v="0" actId="20577"/>
          <ac:spMkLst>
            <pc:docMk/>
            <pc:sldMk cId="0" sldId="256"/>
            <ac:spMk id="2051" creationId="{00000000-0000-0000-0000-000000000000}"/>
          </ac:spMkLst>
        </pc:spChg>
      </pc:sldChg>
    </pc:docChg>
  </pc:docChgLst>
  <pc:docChgLst>
    <pc:chgData name="Anderson, Claude" userId="a89c5a5f-62c2-479f-83f1-e87c52628400" providerId="ADAL" clId="{34D85691-8283-4DA8-95FB-148144D4E4A2}"/>
    <pc:docChg chg="modSld">
      <pc:chgData name="Anderson, Claude" userId="a89c5a5f-62c2-479f-83f1-e87c52628400" providerId="ADAL" clId="{34D85691-8283-4DA8-95FB-148144D4E4A2}" dt="2020-08-26T12:52:17.416" v="98" actId="20577"/>
      <pc:docMkLst>
        <pc:docMk/>
      </pc:docMkLst>
      <pc:sldChg chg="modSp">
        <pc:chgData name="Anderson, Claude" userId="a89c5a5f-62c2-479f-83f1-e87c52628400" providerId="ADAL" clId="{34D85691-8283-4DA8-95FB-148144D4E4A2}" dt="2020-08-26T12:52:17.416" v="98" actId="20577"/>
        <pc:sldMkLst>
          <pc:docMk/>
          <pc:sldMk cId="0" sldId="256"/>
        </pc:sldMkLst>
        <pc:spChg chg="mod">
          <ac:chgData name="Anderson, Claude" userId="a89c5a5f-62c2-479f-83f1-e87c52628400" providerId="ADAL" clId="{34D85691-8283-4DA8-95FB-148144D4E4A2}" dt="2020-08-26T12:47:54.599" v="0" actId="6549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Anderson, Claude" userId="a89c5a5f-62c2-479f-83f1-e87c52628400" providerId="ADAL" clId="{34D85691-8283-4DA8-95FB-148144D4E4A2}" dt="2020-08-26T12:52:17.416" v="98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Anderson, Claude" userId="a89c5a5f-62c2-479f-83f1-e87c52628400" providerId="ADAL" clId="{34D85691-8283-4DA8-95FB-148144D4E4A2}" dt="2020-08-26T12:49:02.838" v="29" actId="20577"/>
        <pc:sldMkLst>
          <pc:docMk/>
          <pc:sldMk cId="3903903070" sldId="325"/>
        </pc:sldMkLst>
        <pc:spChg chg="mod">
          <ac:chgData name="Anderson, Claude" userId="a89c5a5f-62c2-479f-83f1-e87c52628400" providerId="ADAL" clId="{34D85691-8283-4DA8-95FB-148144D4E4A2}" dt="2020-08-26T12:49:02.838" v="29" actId="20577"/>
          <ac:spMkLst>
            <pc:docMk/>
            <pc:sldMk cId="3903903070" sldId="325"/>
            <ac:spMk id="3" creationId="{00000000-0000-0000-0000-000000000000}"/>
          </ac:spMkLst>
        </pc:spChg>
      </pc:sldChg>
    </pc:docChg>
  </pc:docChgLst>
  <pc:docChgLst>
    <pc:chgData name="Hewner, Mike" userId="7f3f83dd-6dfb-4127-a87f-c1714bd4fac9" providerId="ADAL" clId="{259FE265-D291-49B1-A92E-32DB1FFC2C68}"/>
    <pc:docChg chg="addSld modSld sldOrd">
      <pc:chgData name="Hewner, Mike" userId="7f3f83dd-6dfb-4127-a87f-c1714bd4fac9" providerId="ADAL" clId="{259FE265-D291-49B1-A92E-32DB1FFC2C68}" dt="2021-09-02T14:25:45.717" v="358" actId="20577"/>
      <pc:docMkLst>
        <pc:docMk/>
      </pc:docMkLst>
      <pc:sldChg chg="modSp mod">
        <pc:chgData name="Hewner, Mike" userId="7f3f83dd-6dfb-4127-a87f-c1714bd4fac9" providerId="ADAL" clId="{259FE265-D291-49B1-A92E-32DB1FFC2C68}" dt="2021-09-02T13:14:35.535" v="285" actId="20577"/>
        <pc:sldMkLst>
          <pc:docMk/>
          <pc:sldMk cId="0" sldId="256"/>
        </pc:sldMkLst>
        <pc:spChg chg="mod">
          <ac:chgData name="Hewner, Mike" userId="7f3f83dd-6dfb-4127-a87f-c1714bd4fac9" providerId="ADAL" clId="{259FE265-D291-49B1-A92E-32DB1FFC2C68}" dt="2021-09-02T13:14:35.535" v="285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4:20.417" v="349" actId="20577"/>
        <pc:sldMkLst>
          <pc:docMk/>
          <pc:sldMk cId="0" sldId="281"/>
        </pc:sldMkLst>
        <pc:spChg chg="mod">
          <ac:chgData name="Hewner, Mike" userId="7f3f83dd-6dfb-4127-a87f-c1714bd4fac9" providerId="ADAL" clId="{259FE265-D291-49B1-A92E-32DB1FFC2C68}" dt="2021-09-02T14:24:20.417" v="349" actId="20577"/>
          <ac:spMkLst>
            <pc:docMk/>
            <pc:sldMk cId="0" sldId="281"/>
            <ac:spMk id="32771" creationId="{00000000-0000-0000-0000-000000000000}"/>
          </ac:spMkLst>
        </pc:spChg>
      </pc:sldChg>
      <pc:sldChg chg="modSp">
        <pc:chgData name="Hewner, Mike" userId="7f3f83dd-6dfb-4127-a87f-c1714bd4fac9" providerId="ADAL" clId="{259FE265-D291-49B1-A92E-32DB1FFC2C68}" dt="2021-09-02T13:24:08.175" v="346" actId="20577"/>
        <pc:sldMkLst>
          <pc:docMk/>
          <pc:sldMk cId="0" sldId="282"/>
        </pc:sldMkLst>
        <pc:spChg chg="mod">
          <ac:chgData name="Hewner, Mike" userId="7f3f83dd-6dfb-4127-a87f-c1714bd4fac9" providerId="ADAL" clId="{259FE265-D291-49B1-A92E-32DB1FFC2C68}" dt="2021-09-02T13:24:08.175" v="346" actId="20577"/>
          <ac:spMkLst>
            <pc:docMk/>
            <pc:sldMk cId="0" sldId="282"/>
            <ac:spMk id="33795" creationId="{00000000-0000-0000-0000-000000000000}"/>
          </ac:spMkLst>
        </pc:spChg>
      </pc:sldChg>
      <pc:sldChg chg="modSp modAnim">
        <pc:chgData name="Hewner, Mike" userId="7f3f83dd-6dfb-4127-a87f-c1714bd4fac9" providerId="ADAL" clId="{259FE265-D291-49B1-A92E-32DB1FFC2C68}" dt="2021-09-02T13:24:19.576" v="348" actId="6549"/>
        <pc:sldMkLst>
          <pc:docMk/>
          <pc:sldMk cId="0" sldId="283"/>
        </pc:sldMkLst>
        <pc:spChg chg="mod">
          <ac:chgData name="Hewner, Mike" userId="7f3f83dd-6dfb-4127-a87f-c1714bd4fac9" providerId="ADAL" clId="{259FE265-D291-49B1-A92E-32DB1FFC2C68}" dt="2021-09-02T13:24:19.576" v="348" actId="6549"/>
          <ac:spMkLst>
            <pc:docMk/>
            <pc:sldMk cId="0" sldId="283"/>
            <ac:spMk id="34819" creationId="{00000000-0000-0000-0000-000000000000}"/>
          </ac:spMkLst>
        </pc:spChg>
      </pc:sldChg>
      <pc:sldChg chg="modSp mod">
        <pc:chgData name="Hewner, Mike" userId="7f3f83dd-6dfb-4127-a87f-c1714bd4fac9" providerId="ADAL" clId="{259FE265-D291-49B1-A92E-32DB1FFC2C68}" dt="2021-09-02T14:25:45.717" v="358" actId="20577"/>
        <pc:sldMkLst>
          <pc:docMk/>
          <pc:sldMk cId="408608333" sldId="326"/>
        </pc:sldMkLst>
        <pc:spChg chg="mod">
          <ac:chgData name="Hewner, Mike" userId="7f3f83dd-6dfb-4127-a87f-c1714bd4fac9" providerId="ADAL" clId="{259FE265-D291-49B1-A92E-32DB1FFC2C68}" dt="2021-09-02T14:25:45.717" v="358" actId="20577"/>
          <ac:spMkLst>
            <pc:docMk/>
            <pc:sldMk cId="408608333" sldId="326"/>
            <ac:spMk id="3" creationId="{8A684F4A-22E3-4E63-A6ED-21D6DB4EACC9}"/>
          </ac:spMkLst>
        </pc:spChg>
      </pc:sldChg>
      <pc:sldChg chg="modSp mod">
        <pc:chgData name="Hewner, Mike" userId="7f3f83dd-6dfb-4127-a87f-c1714bd4fac9" providerId="ADAL" clId="{259FE265-D291-49B1-A92E-32DB1FFC2C68}" dt="2021-09-02T14:25:19.248" v="357" actId="20577"/>
        <pc:sldMkLst>
          <pc:docMk/>
          <pc:sldMk cId="656382770" sldId="328"/>
        </pc:sldMkLst>
        <pc:spChg chg="mod">
          <ac:chgData name="Hewner, Mike" userId="7f3f83dd-6dfb-4127-a87f-c1714bd4fac9" providerId="ADAL" clId="{259FE265-D291-49B1-A92E-32DB1FFC2C68}" dt="2021-09-02T14:25:19.248" v="357" actId="20577"/>
          <ac:spMkLst>
            <pc:docMk/>
            <pc:sldMk cId="656382770" sldId="328"/>
            <ac:spMk id="2" creationId="{D8D9A8A5-AD40-4702-920B-4B4CA2889477}"/>
          </ac:spMkLst>
        </pc:spChg>
      </pc:sldChg>
      <pc:sldChg chg="modSp new mod ord">
        <pc:chgData name="Hewner, Mike" userId="7f3f83dd-6dfb-4127-a87f-c1714bd4fac9" providerId="ADAL" clId="{259FE265-D291-49B1-A92E-32DB1FFC2C68}" dt="2021-09-02T13:23:12.796" v="337" actId="1076"/>
        <pc:sldMkLst>
          <pc:docMk/>
          <pc:sldMk cId="885300306" sldId="329"/>
        </pc:sldMkLst>
        <pc:spChg chg="mod">
          <ac:chgData name="Hewner, Mike" userId="7f3f83dd-6dfb-4127-a87f-c1714bd4fac9" providerId="ADAL" clId="{259FE265-D291-49B1-A92E-32DB1FFC2C68}" dt="2021-09-02T13:23:12.796" v="337" actId="1076"/>
          <ac:spMkLst>
            <pc:docMk/>
            <pc:sldMk cId="885300306" sldId="329"/>
            <ac:spMk id="2" creationId="{6D9A7653-104A-4684-9A52-60036E30CA8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fld id="{18B4C91F-6B57-4547-A6A1-F784C586C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495" y="4561864"/>
            <a:ext cx="5851834" cy="43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fld id="{C5B7D4F8-BAB4-41B3-BA43-7C65ACC6C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 to Class:</a:t>
            </a:r>
          </a:p>
          <a:p>
            <a:r>
              <a:rPr lang="en-US" dirty="0"/>
              <a:t>Printout of these slides</a:t>
            </a:r>
          </a:p>
          <a:p>
            <a:r>
              <a:rPr lang="en-US" baseline="0" dirty="0"/>
              <a:t>Student pictures from Banner</a:t>
            </a:r>
          </a:p>
          <a:p>
            <a:r>
              <a:rPr lang="en-US" baseline="0" dirty="0"/>
              <a:t>Printout of Day01-02_transcript</a:t>
            </a:r>
          </a:p>
          <a:p>
            <a:endParaRPr lang="en-US" dirty="0"/>
          </a:p>
          <a:p>
            <a:r>
              <a:rPr lang="en-US" dirty="0"/>
              <a:t>Handouts for everyone:</a:t>
            </a:r>
          </a:p>
          <a:p>
            <a:r>
              <a:rPr lang="en-US" dirty="0"/>
              <a:t>   Announcements page</a:t>
            </a:r>
          </a:p>
          <a:p>
            <a:r>
              <a:rPr lang="en-US" baseline="0" dirty="0"/>
              <a:t>   EoPL-1 excerpt</a:t>
            </a:r>
          </a:p>
          <a:p>
            <a:r>
              <a:rPr lang="en-US" baseline="0" dirty="0"/>
              <a:t>   Assignment 0 Handin sheet</a:t>
            </a:r>
          </a:p>
          <a:p>
            <a:endParaRPr lang="en-US" baseline="0" dirty="0"/>
          </a:p>
          <a:p>
            <a:r>
              <a:rPr lang="en-US" baseline="0" dirty="0"/>
              <a:t>Spend a while on this slide.  Pass around </a:t>
            </a:r>
            <a:r>
              <a:rPr lang="en-US" baseline="0" dirty="0" err="1"/>
              <a:t>th</a:t>
            </a:r>
            <a:r>
              <a:rPr lang="en-US" baseline="0" dirty="0"/>
              <a:t> attendance roster</a:t>
            </a:r>
          </a:p>
          <a:p>
            <a:r>
              <a:rPr lang="en-US" baseline="0" dirty="0"/>
              <a:t>   </a:t>
            </a:r>
          </a:p>
          <a:p>
            <a:pPr defTabSz="931635">
              <a:defRPr/>
            </a:pPr>
            <a:r>
              <a:rPr lang="en-US" sz="1300" b="1" dirty="0"/>
              <a:t>After Class:</a:t>
            </a:r>
          </a:p>
          <a:p>
            <a:pPr defTabSz="931635">
              <a:defRPr/>
            </a:pPr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Class:</a:t>
            </a:r>
          </a:p>
          <a:p>
            <a:endParaRPr lang="en-US" dirty="0"/>
          </a:p>
          <a:p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A1C0F-E840-47F7-AC63-9BA21A81B3EA}" type="slidenum">
              <a:rPr lang="en-US"/>
              <a:pPr/>
              <a:t>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these slides quickly so we can get to the </a:t>
            </a:r>
            <a:r>
              <a:rPr lang="en-US"/>
              <a:t>live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first-class</a:t>
            </a:r>
            <a:r>
              <a:rPr lang="en-US" baseline="0" dirty="0"/>
              <a:t> procedures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36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44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588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753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1CC6BA9B-798B-4D28-AA89-14145C91A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BAAF0-C370-46AC-BE31-CEA2CD8D6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65232-67B1-4F12-8EF4-BD1E797C6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96DB-E7A6-46A7-A303-6FAC361FE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6FD7-A51E-4FC2-942B-D750DF5DD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340CC-F4E3-447C-B395-8C03A4AD0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5C863-0A75-4CB0-BF2A-59BCF2F8F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86927-0FDA-4282-B59F-C79806D38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8F95-D7D3-4BAF-B548-0E4F48A4D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766B-0197-4E2C-BD3D-AC6E46C0A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542FA-9E85-42F6-AF07-8CE681E60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9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FDFFF"/>
                </a:solidFill>
              </a:defRPr>
            </a:lvl1pPr>
          </a:lstStyle>
          <a:p>
            <a:fld id="{2B6DFE48-FD73-463E-97B8-653318ED8F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BFD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BFD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BFD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BFD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BFD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5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e.com/tspl4/summa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ewner@rose-hulma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7653-104A-4684-9A52-60036E30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914400"/>
            <a:ext cx="9525000" cy="1066800"/>
          </a:xfrm>
        </p:spPr>
        <p:txBody>
          <a:bodyPr/>
          <a:lstStyle/>
          <a:p>
            <a:r>
              <a:rPr lang="en-US" dirty="0"/>
              <a:t>Please mark yourself in attendance on Moodle!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E9FB-F4D3-4B8E-AFD4-DAA48670E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382000" cy="5867400"/>
          </a:xfrm>
        </p:spPr>
        <p:txBody>
          <a:bodyPr/>
          <a:lstStyle/>
          <a:p>
            <a:r>
              <a:rPr lang="en-US" dirty="0"/>
              <a:t>Invented in 1975 by Guy Steele and Gerald </a:t>
            </a:r>
            <a:r>
              <a:rPr lang="en-US" dirty="0" err="1"/>
              <a:t>Sussman</a:t>
            </a:r>
            <a:r>
              <a:rPr lang="en-US" dirty="0"/>
              <a:t> at MIT.</a:t>
            </a:r>
          </a:p>
          <a:p>
            <a:r>
              <a:rPr lang="en-US" dirty="0"/>
              <a:t>Syntax similar to LISP, semantics more like the </a:t>
            </a:r>
            <a:r>
              <a:rPr lang="en-US" dirty="0" err="1"/>
              <a:t>Algol</a:t>
            </a:r>
            <a:r>
              <a:rPr lang="en-US" dirty="0"/>
              <a:t> family (Pascal, </a:t>
            </a:r>
            <a:r>
              <a:rPr lang="en-US" dirty="0" err="1"/>
              <a:t>Ada</a:t>
            </a:r>
            <a:r>
              <a:rPr lang="en-US" dirty="0"/>
              <a:t>, C, Java …)</a:t>
            </a:r>
          </a:p>
          <a:p>
            <a:r>
              <a:rPr lang="en-US" dirty="0"/>
              <a:t>Expression-oriented and interactive (like Maple, Python, </a:t>
            </a:r>
            <a:r>
              <a:rPr lang="en-US" dirty="0" err="1"/>
              <a:t>MatLab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Data and programs have the same syntax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http://xkcd.com/859/</a:t>
            </a:r>
            <a:r>
              <a:rPr lang="en-US" sz="2800" dirty="0"/>
              <a:t> 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(Linked) </a:t>
            </a:r>
            <a:r>
              <a:rPr lang="en-US" sz="2800" b="1" dirty="0">
                <a:solidFill>
                  <a:srgbClr val="FFFF6D"/>
                </a:solidFill>
              </a:rPr>
              <a:t>lists</a:t>
            </a:r>
            <a:r>
              <a:rPr lang="en-US" sz="2800" dirty="0">
                <a:solidFill>
                  <a:srgbClr val="FFFF6D"/>
                </a:solidFill>
              </a:rPr>
              <a:t> </a:t>
            </a:r>
            <a:r>
              <a:rPr lang="en-US" sz="2800" dirty="0"/>
              <a:t>are a fundamental, built-in data type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Not statically typed (similar to Python, Maple, PHP, JavaScript; unlike C and Java)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Everything is in prefix form: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b)  </a:t>
            </a:r>
            <a:r>
              <a:rPr lang="en-US" sz="2800" dirty="0"/>
              <a:t>instead of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</a:rPr>
              <a:t>Argument passing is similar to Java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primitives are passed to procedures by value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others (lists, vectors*, etc.): references passed by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6073914"/>
            <a:ext cx="48768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33CC"/>
                </a:solidFill>
              </a:rPr>
              <a:t>* vector</a:t>
            </a:r>
            <a:r>
              <a:rPr lang="en-US" sz="2000" dirty="0">
                <a:solidFill>
                  <a:srgbClr val="0033CC"/>
                </a:solidFill>
              </a:rPr>
              <a:t> is Scheme's array type.  </a:t>
            </a:r>
          </a:p>
          <a:p>
            <a:pPr algn="l"/>
            <a:r>
              <a:rPr lang="en-US" sz="2000" dirty="0">
                <a:solidFill>
                  <a:srgbClr val="0033CC"/>
                </a:solidFill>
              </a:rPr>
              <a:t>   Similar to Java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/>
              <a:t>Overview of Scheme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Symbols can be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Somewhat similar to Maple</a:t>
            </a:r>
          </a:p>
          <a:p>
            <a:r>
              <a:rPr lang="en-US" b="1" dirty="0">
                <a:latin typeface="Times New Roman" pitchFamily="18" charset="0"/>
              </a:rPr>
              <a:t>Procedures are (first-class)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pass them as arguments to other procedures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A procedure can create and return another procedure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store a procedure in a data structure (such as a list or array of procedures)</a:t>
            </a:r>
          </a:p>
          <a:p>
            <a:pPr lvl="1"/>
            <a:r>
              <a:rPr lang="en-US" b="1" dirty="0">
                <a:solidFill>
                  <a:srgbClr val="FFFF6D"/>
                </a:solidFill>
                <a:latin typeface="Times New Roman" pitchFamily="18" charset="0"/>
              </a:rPr>
              <a:t>More on this soon!</a:t>
            </a:r>
          </a:p>
          <a:p>
            <a:r>
              <a:rPr lang="en-US" b="1" dirty="0">
                <a:latin typeface="Times New Roman" pitchFamily="18" charset="0"/>
              </a:rPr>
              <a:t>Minimal procedure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r>
              <a:rPr lang="en-US" dirty="0"/>
              <a:t>Overview of Scheme 4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867400"/>
          </a:xfrm>
        </p:spPr>
        <p:txBody>
          <a:bodyPr/>
          <a:lstStyle/>
          <a:p>
            <a:r>
              <a:rPr lang="en-US" dirty="0"/>
              <a:t>Java’s </a:t>
            </a:r>
            <a:r>
              <a:rPr lang="en-US" sz="2400" b="1" i="1" dirty="0">
                <a:solidFill>
                  <a:srgbClr val="FFFF6D"/>
                </a:solidFill>
              </a:rPr>
              <a:t>new</a:t>
            </a:r>
            <a:r>
              <a:rPr lang="en-US" sz="2400" dirty="0"/>
              <a:t> </a:t>
            </a:r>
            <a:r>
              <a:rPr lang="en-US" dirty="0"/>
              <a:t>operator has no Scheme equivalent 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Instead there are specific procedures for creating objects of each type: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cons</a:t>
            </a:r>
            <a:r>
              <a:rPr lang="en-US" b="1" dirty="0">
                <a:latin typeface="Times New Roman" pitchFamily="18" charset="0"/>
              </a:rPr>
              <a:t>     creates a pair (</a:t>
            </a:r>
            <a:r>
              <a:rPr lang="en-US" b="1" i="1" dirty="0">
                <a:latin typeface="Times New Roman" pitchFamily="18" charset="0"/>
              </a:rPr>
              <a:t>pair</a:t>
            </a:r>
            <a:r>
              <a:rPr lang="en-US" b="1" dirty="0">
                <a:latin typeface="Times New Roman" pitchFamily="18" charset="0"/>
              </a:rPr>
              <a:t> is Scheme's main data type)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vector</a:t>
            </a:r>
            <a:r>
              <a:rPr lang="en-US" b="1" dirty="0">
                <a:latin typeface="Times New Roman" pitchFamily="18" charset="0"/>
              </a:rPr>
              <a:t>  creates a vector (like a C or Java array)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list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</a:rPr>
              <a:t>creates a (proper) list of its arguments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string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</a:rPr>
              <a:t>creates a string from zero or more characters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lambda</a:t>
            </a:r>
            <a:r>
              <a:rPr lang="en-US" b="1" dirty="0">
                <a:latin typeface="Times New Roman" pitchFamily="18" charset="0"/>
              </a:rPr>
              <a:t> (which is not a procedure*) creates a procedure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define-syntax</a:t>
            </a:r>
            <a:r>
              <a:rPr lang="en-US" b="1" dirty="0">
                <a:latin typeface="Times New Roman" pitchFamily="18" charset="0"/>
              </a:rPr>
              <a:t> (also not a procedure) creates new syntax that extends the Scheme language itself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410201"/>
            <a:ext cx="68580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*In the Summary of Forms at the end of TSPL,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b="1" dirty="0">
                <a:solidFill>
                  <a:srgbClr val="FF0000"/>
                </a:solidFill>
              </a:rPr>
              <a:t>not a procedure"</a:t>
            </a:r>
            <a:r>
              <a:rPr lang="en-US" dirty="0"/>
              <a:t> is denoted by </a:t>
            </a:r>
            <a:r>
              <a:rPr lang="en-US" b="1" dirty="0">
                <a:solidFill>
                  <a:srgbClr val="FF0000"/>
                </a:solidFill>
              </a:rPr>
              <a:t>"syntax"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632460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6D"/>
                </a:solidFill>
                <a:hlinkClick r:id="rId3"/>
              </a:rPr>
              <a:t>http://</a:t>
            </a:r>
            <a:r>
              <a:rPr lang="en-US" b="1" i="1" dirty="0">
                <a:solidFill>
                  <a:srgbClr val="FFFF6D"/>
                </a:solidFill>
                <a:latin typeface="+mn-lt"/>
                <a:hlinkClick r:id="rId3"/>
              </a:rPr>
              <a:t>scheme.com/tspl4/summary.html</a:t>
            </a:r>
            <a:r>
              <a:rPr lang="en-US" dirty="0">
                <a:solidFill>
                  <a:srgbClr val="FFFF6D"/>
                </a:solidFill>
                <a:hlinkClick r:id="rId3"/>
              </a:rPr>
              <a:t> </a:t>
            </a:r>
            <a:endParaRPr lang="en-US" dirty="0">
              <a:solidFill>
                <a:srgbClr val="FFF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066800"/>
          </a:xfrm>
        </p:spPr>
        <p:txBody>
          <a:bodyPr/>
          <a:lstStyle/>
          <a:p>
            <a:r>
              <a:rPr lang="en-US"/>
              <a:t>Scheme data types and 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sz="2400" dirty="0">
                <a:solidFill>
                  <a:srgbClr val="FFFF6D"/>
                </a:solidFill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6   -12  14283917850923094767626456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5/17   (+ 1/3 1/6) (max 5 7 3)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7.05   3.5e7   (+ 2e3 3e2)</a:t>
            </a:r>
          </a:p>
          <a:p>
            <a:pPr lvl="1"/>
            <a:r>
              <a:rPr lang="en-US" dirty="0"/>
              <a:t>    TSPL section 6.3 lists the available </a:t>
            </a:r>
            <a:br>
              <a:rPr lang="en-US" dirty="0"/>
            </a:br>
            <a:r>
              <a:rPr lang="en-US" dirty="0"/>
              <a:t>    operations on numbers.</a:t>
            </a:r>
          </a:p>
          <a:p>
            <a:r>
              <a:rPr lang="en-US" dirty="0"/>
              <a:t>Boolean (note that </a:t>
            </a:r>
            <a:r>
              <a:rPr lang="en-US" sz="2800" b="1" dirty="0">
                <a:solidFill>
                  <a:srgbClr val="FFFF6D"/>
                </a:solidFill>
                <a:latin typeface="Courier New" pitchFamily="49" charset="0"/>
              </a:rPr>
              <a:t>if</a:t>
            </a:r>
            <a:r>
              <a:rPr lang="en-US" dirty="0"/>
              <a:t> returns a value)  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#t  #f   (if (&lt; a b) a (+ b 1))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  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This is a String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   </a:t>
            </a:r>
            <a:br>
              <a:rPr lang="en-US" b="1" dirty="0">
                <a:solidFill>
                  <a:srgbClr val="FFFF6D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(string-length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838200"/>
            <a:ext cx="8382000" cy="5867400"/>
          </a:xfrm>
        </p:spPr>
        <p:txBody>
          <a:bodyPr/>
          <a:lstStyle/>
          <a:p>
            <a:r>
              <a:rPr lang="en-US" sz="2800" dirty="0"/>
              <a:t>Character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#\A  #\newline   (char-&gt;integer #\A)</a:t>
            </a:r>
          </a:p>
          <a:p>
            <a:r>
              <a:rPr lang="en-US" sz="2800" dirty="0"/>
              <a:t>Symbol 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(quote hello)</a:t>
            </a:r>
            <a:r>
              <a:rPr lang="en-US" sz="2400" dirty="0">
                <a:solidFill>
                  <a:srgbClr val="FFFF6D"/>
                </a:solidFill>
              </a:rPr>
              <a:t>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sz="2800" dirty="0">
                <a:solidFill>
                  <a:srgbClr val="FFFF6D"/>
                </a:solidFill>
              </a:rPr>
              <a:t>   </a:t>
            </a:r>
          </a:p>
          <a:p>
            <a:r>
              <a:rPr lang="en-US" sz="2800" dirty="0"/>
              <a:t>Vector (like an array in other languages)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#(1 3 2)</a:t>
            </a:r>
            <a:r>
              <a:rPr lang="en-US" sz="2400" dirty="0">
                <a:solidFill>
                  <a:srgbClr val="FFFF6D"/>
                </a:solidFill>
              </a:rPr>
              <a:t>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    (make-vector 5 7)     </a:t>
            </a:r>
            <a:b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(vector-ref v 4)</a:t>
            </a:r>
          </a:p>
          <a:p>
            <a:r>
              <a:rPr lang="en-US" sz="2800" dirty="0"/>
              <a:t>Empty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 )</a:t>
            </a:r>
          </a:p>
          <a:p>
            <a:r>
              <a:rPr lang="en-US" sz="2800" dirty="0"/>
              <a:t>Pair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(3 . 5)</a:t>
            </a:r>
          </a:p>
          <a:p>
            <a:r>
              <a:rPr lang="en-US" sz="2800" dirty="0"/>
              <a:t>List of three elements: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(3  5  7)</a:t>
            </a:r>
          </a:p>
          <a:p>
            <a:r>
              <a:rPr lang="en-US" sz="2800" dirty="0"/>
              <a:t>Improper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(3  5  7 . 8)</a:t>
            </a:r>
          </a:p>
          <a:p>
            <a:r>
              <a:rPr lang="en-US" sz="2400" dirty="0"/>
              <a:t>List of lists: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((2 4) (5 6 7) (8) ())</a:t>
            </a:r>
          </a:p>
          <a:p>
            <a:endParaRPr lang="en-US" sz="2400" dirty="0">
              <a:latin typeface="Courier New" pitchFamily="49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915400" cy="1066800"/>
          </a:xfrm>
        </p:spPr>
        <p:txBody>
          <a:bodyPr/>
          <a:lstStyle/>
          <a:p>
            <a:r>
              <a:rPr lang="en-US" dirty="0"/>
              <a:t>Data types and constants 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72200" y="3886200"/>
            <a:ext cx="3505200" cy="523220"/>
          </a:xfrm>
          <a:prstGeom prst="rect">
            <a:avLst/>
          </a:prstGeom>
          <a:solidFill>
            <a:srgbClr val="CBEFFD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Draw pictures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  <p:bldP spid="430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304800"/>
            <a:ext cx="7772400" cy="10668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7630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20"/>
              </a:spcBef>
              <a:buNone/>
            </a:pPr>
            <a:r>
              <a:rPr lang="en-US" sz="3000" dirty="0"/>
              <a:t>Scheme source file-name extensions</a:t>
            </a:r>
          </a:p>
          <a:p>
            <a:pPr lvl="1"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.ss ,  .</a:t>
            </a:r>
            <a:r>
              <a:rPr lang="en-US" sz="3000" dirty="0" err="1"/>
              <a:t>scm</a:t>
            </a:r>
            <a:r>
              <a:rPr lang="en-US" sz="3000" dirty="0"/>
              <a:t>       </a:t>
            </a:r>
            <a:r>
              <a:rPr lang="en-US" sz="3000" b="1" dirty="0">
                <a:solidFill>
                  <a:srgbClr val="FFFF00"/>
                </a:solidFill>
                <a:ea typeface="+mn-ea"/>
                <a:cs typeface="+mn-cs"/>
              </a:rPr>
              <a:t>I’ll use .ss</a:t>
            </a:r>
            <a:br>
              <a:rPr lang="en-US" sz="3000" b="1" dirty="0">
                <a:solidFill>
                  <a:srgbClr val="FFFF00"/>
                </a:solidFill>
                <a:ea typeface="+mn-ea"/>
                <a:cs typeface="+mn-cs"/>
              </a:rPr>
            </a:br>
            <a:endParaRPr lang="en-US" sz="3000" b="1" dirty="0">
              <a:solidFill>
                <a:srgbClr val="FFFF00"/>
              </a:solidFill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I'll demonstrate SWL and the Emacs editor.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In-class coding will be in the Live-in-class folder, linked from Resources column of Day 1 of the schedule page.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We will continue this demo/discussion tomorrow.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 can follow along on your computer,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or you can just watch, think, and ask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-152400"/>
            <a:ext cx="87630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CSSE 304</a:t>
            </a:r>
            <a:br>
              <a:rPr lang="en-US" sz="2800" dirty="0"/>
            </a:br>
            <a:r>
              <a:rPr lang="en-US" sz="2800" dirty="0"/>
              <a:t>Programming Language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762000"/>
            <a:ext cx="1173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Michael Hewner (based on course designed by Claude Anderson)</a:t>
            </a:r>
            <a:br>
              <a:rPr lang="en-US" sz="2000" dirty="0"/>
            </a:br>
            <a:r>
              <a:rPr lang="en-US" sz="2000" dirty="0"/>
              <a:t>Professor of Computer Science and Software Engineering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Office hours 4-5PM </a:t>
            </a:r>
            <a:r>
              <a:rPr lang="en-US" sz="2400" dirty="0" err="1"/>
              <a:t>MTThF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>
                <a:hlinkClick r:id="rId3"/>
              </a:rPr>
              <a:t>hewner@rose-hulman.edu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Post your questions on class message board!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sz="22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There may also be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PercopoTutors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for the Learning Center</a:t>
            </a:r>
            <a:b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US" sz="2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CSSE 304 Day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10972800" cy="4191000"/>
          </a:xfrm>
        </p:spPr>
        <p:txBody>
          <a:bodyPr/>
          <a:lstStyle/>
          <a:p>
            <a:r>
              <a:rPr lang="en-US" dirty="0"/>
              <a:t>What's on the web?</a:t>
            </a:r>
          </a:p>
          <a:p>
            <a:r>
              <a:rPr lang="en-US" dirty="0"/>
              <a:t>Scheme Intro (assumes that you viewed the five videos)</a:t>
            </a:r>
          </a:p>
          <a:p>
            <a:r>
              <a:rPr lang="en-US" dirty="0"/>
              <a:t>Instructor/course intro: </a:t>
            </a:r>
            <a:r>
              <a:rPr lang="en-US" b="1" dirty="0">
                <a:solidFill>
                  <a:srgbClr val="FFFF6D"/>
                </a:solidFill>
              </a:rPr>
              <a:t>will happen Day 3</a:t>
            </a:r>
          </a:p>
          <a:p>
            <a:pPr lvl="1"/>
            <a:r>
              <a:rPr lang="en-US" dirty="0"/>
              <a:t>because we will dive into Scheme for the first  two class days.</a:t>
            </a:r>
          </a:p>
          <a:p>
            <a:r>
              <a:rPr lang="en-US" dirty="0"/>
              <a:t>                   </a:t>
            </a:r>
            <a:r>
              <a:rPr lang="en-US" b="1" dirty="0">
                <a:solidFill>
                  <a:srgbClr val="D8D96B"/>
                </a:solidFill>
              </a:rPr>
              <a:t>Scheme-a-thon</a:t>
            </a:r>
            <a:r>
              <a:rPr lang="en-US" dirty="0"/>
              <a:t>:  Days 1-12.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119634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TA lab hours begin Friday.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Student assistants can give you help on installing Scheme and/or editors, getting started with Scheme programming.</a:t>
            </a:r>
            <a:br>
              <a:rPr lang="en-US" sz="2600" dirty="0"/>
            </a:br>
            <a:br>
              <a:rPr lang="en-US" sz="2300" dirty="0"/>
            </a:br>
            <a:endParaRPr lang="en-US" sz="23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dirty="0"/>
              <a:t>Please give me feedback on how the assistants are doing.</a:t>
            </a:r>
          </a:p>
          <a:p>
            <a:pPr>
              <a:lnSpc>
                <a:spcPct val="80000"/>
              </a:lnSpc>
            </a:pPr>
            <a:r>
              <a:rPr lang="en-US" dirty="0"/>
              <a:t>            </a:t>
            </a:r>
            <a:r>
              <a:rPr lang="en-US" b="1" dirty="0">
                <a:solidFill>
                  <a:srgbClr val="FFFF6D"/>
                </a:solidFill>
              </a:rPr>
              <a:t>If something else  is going on in F-217, the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assistants may be in  F-225.  If  you don't know 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who the assistant is, be bold and ask.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r>
              <a:rPr lang="en-US" dirty="0"/>
              <a:t>Daily Course Announcements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305800" cy="4724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/>
              <a:t>Announcements In-between class times: Piazza or email</a:t>
            </a:r>
            <a:br>
              <a:rPr lang="en-US" dirty="0"/>
            </a:br>
            <a:r>
              <a:rPr lang="en-US" dirty="0"/>
              <a:t>Mostly Piazza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Scheme-</a:t>
            </a:r>
            <a:r>
              <a:rPr lang="en-US" dirty="0" err="1"/>
              <a:t>athon</a:t>
            </a:r>
            <a:r>
              <a:rPr lang="en-US" dirty="0"/>
              <a:t>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23" y="1371600"/>
            <a:ext cx="9595154" cy="3581400"/>
          </a:xfrm>
        </p:spPr>
        <p:txBody>
          <a:bodyPr/>
          <a:lstStyle/>
          <a:p>
            <a:r>
              <a:rPr lang="en-US" dirty="0"/>
              <a:t>First 2.5 weeks of the course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sz="2000" dirty="0"/>
            </a:br>
            <a:r>
              <a:rPr lang="en-US" dirty="0"/>
              <a:t>       If you are a member of NPS, plan  </a:t>
            </a:r>
            <a:br>
              <a:rPr lang="en-US" dirty="0"/>
            </a:br>
            <a:r>
              <a:rPr lang="en-US" dirty="0"/>
              <a:t>        to suspend your membership for this term!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62200"/>
            <a:ext cx="89504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C391-B198-48FF-AA35-C96EE443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From today’s class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C0A-86EC-4841-8849-638B474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143000"/>
            <a:ext cx="10363200" cy="3581400"/>
          </a:xfrm>
        </p:spPr>
        <p:txBody>
          <a:bodyPr/>
          <a:lstStyle/>
          <a:p>
            <a:r>
              <a:rPr lang="en-US" sz="3600" dirty="0"/>
              <a:t>This is from </a:t>
            </a:r>
            <a:r>
              <a:rPr lang="en-US" sz="3600" i="1" dirty="0"/>
              <a:t>The Scheme Programming Language </a:t>
            </a:r>
            <a:r>
              <a:rPr lang="en-US" sz="3600" dirty="0"/>
              <a:t>“Summary of Forms”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3600" dirty="0"/>
              <a:t>What’s the difference between “procedure” </a:t>
            </a:r>
            <a:br>
              <a:rPr lang="en-US" sz="3600" dirty="0"/>
            </a:br>
            <a:r>
              <a:rPr lang="en-US" sz="3600" dirty="0"/>
              <a:t>and “syntax”?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CC7FD-A7F1-4542-9D98-16A798B5C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799" y="2362200"/>
            <a:ext cx="106680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5BB-41D9-4ECA-878D-1BDA5CA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Overview of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4F4A-22E3-4E63-A6ED-21D6DB4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382000" cy="3581400"/>
          </a:xfrm>
        </p:spPr>
        <p:txBody>
          <a:bodyPr/>
          <a:lstStyle/>
          <a:p>
            <a:r>
              <a:rPr lang="en-US" dirty="0"/>
              <a:t>The next six slides give an overview of the Scheme language.</a:t>
            </a:r>
          </a:p>
          <a:p>
            <a:r>
              <a:rPr lang="en-US" dirty="0"/>
              <a:t>Good stuff!  Pretty self-explanatory.</a:t>
            </a:r>
          </a:p>
          <a:p>
            <a:r>
              <a:rPr lang="en-US" dirty="0"/>
              <a:t>Read it before tomorrow’s class; if you have questions, ask them in tomorrow’s class.</a:t>
            </a:r>
          </a:p>
          <a:p>
            <a:r>
              <a:rPr lang="en-US" dirty="0"/>
              <a:t>Now we are going to jump right into more Scheme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860833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House">
  <a:themeElements>
    <a:clrScheme name="Light Hous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Light Hou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House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19925</TotalTime>
  <Words>1086</Words>
  <Application>Microsoft Office PowerPoint</Application>
  <PresentationFormat>Widescreen</PresentationFormat>
  <Paragraphs>132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Light House</vt:lpstr>
      <vt:lpstr>Please mark yourself in attendance on Moodle!</vt:lpstr>
      <vt:lpstr>CSSE 304 Programming Language Concepts</vt:lpstr>
      <vt:lpstr>CSSE 304 Day 1</vt:lpstr>
      <vt:lpstr>Announcements</vt:lpstr>
      <vt:lpstr>Daily Course Announcements</vt:lpstr>
      <vt:lpstr>Scheme-athon begins!</vt:lpstr>
      <vt:lpstr>From today’s class notes</vt:lpstr>
      <vt:lpstr>Activity</vt:lpstr>
      <vt:lpstr>Overview of Scheme</vt:lpstr>
      <vt:lpstr>Overview of Scheme 1</vt:lpstr>
      <vt:lpstr>Overview of Scheme  2</vt:lpstr>
      <vt:lpstr>Overview of Scheme 3</vt:lpstr>
      <vt:lpstr>Overview of Scheme 4</vt:lpstr>
      <vt:lpstr>Scheme data types and constants</vt:lpstr>
      <vt:lpstr>Data types and constants 2</vt:lpstr>
      <vt:lpstr>Live demo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Hewner, Mike</cp:lastModifiedBy>
  <cp:revision>200</cp:revision>
  <cp:lastPrinted>2015-09-03T14:35:18Z</cp:lastPrinted>
  <dcterms:created xsi:type="dcterms:W3CDTF">2002-07-02T15:57:21Z</dcterms:created>
  <dcterms:modified xsi:type="dcterms:W3CDTF">2021-11-29T14:01:48Z</dcterms:modified>
</cp:coreProperties>
</file>