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1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362" r:id="rId2"/>
    <p:sldId id="438" r:id="rId3"/>
    <p:sldId id="352" r:id="rId4"/>
    <p:sldId id="353" r:id="rId5"/>
    <p:sldId id="354" r:id="rId6"/>
    <p:sldId id="436" r:id="rId7"/>
    <p:sldId id="355" r:id="rId8"/>
    <p:sldId id="356" r:id="rId9"/>
    <p:sldId id="437" r:id="rId10"/>
    <p:sldId id="404" r:id="rId11"/>
    <p:sldId id="357" r:id="rId12"/>
    <p:sldId id="358" r:id="rId13"/>
    <p:sldId id="359" r:id="rId14"/>
    <p:sldId id="360" r:id="rId15"/>
    <p:sldId id="342" r:id="rId16"/>
    <p:sldId id="363" r:id="rId17"/>
    <p:sldId id="364" r:id="rId18"/>
    <p:sldId id="365" r:id="rId19"/>
    <p:sldId id="366" r:id="rId20"/>
    <p:sldId id="368" r:id="rId21"/>
    <p:sldId id="369" r:id="rId22"/>
    <p:sldId id="370" r:id="rId23"/>
    <p:sldId id="371" r:id="rId24"/>
    <p:sldId id="383" r:id="rId25"/>
    <p:sldId id="406" r:id="rId26"/>
    <p:sldId id="384" r:id="rId27"/>
    <p:sldId id="385" r:id="rId28"/>
    <p:sldId id="386" r:id="rId29"/>
    <p:sldId id="435" r:id="rId30"/>
    <p:sldId id="388" r:id="rId31"/>
    <p:sldId id="389" r:id="rId32"/>
    <p:sldId id="390" r:id="rId33"/>
    <p:sldId id="391" r:id="rId34"/>
    <p:sldId id="392" r:id="rId35"/>
    <p:sldId id="393" r:id="rId36"/>
    <p:sldId id="394" r:id="rId37"/>
    <p:sldId id="395" r:id="rId38"/>
    <p:sldId id="427" r:id="rId39"/>
    <p:sldId id="412" r:id="rId40"/>
    <p:sldId id="413" r:id="rId41"/>
    <p:sldId id="414" r:id="rId42"/>
    <p:sldId id="415" r:id="rId43"/>
    <p:sldId id="416" r:id="rId44"/>
    <p:sldId id="417" r:id="rId45"/>
    <p:sldId id="418" r:id="rId46"/>
    <p:sldId id="419" r:id="rId47"/>
    <p:sldId id="381" r:id="rId48"/>
    <p:sldId id="382" r:id="rId49"/>
    <p:sldId id="428" r:id="rId50"/>
    <p:sldId id="429" r:id="rId51"/>
    <p:sldId id="430" r:id="rId52"/>
    <p:sldId id="431" r:id="rId53"/>
    <p:sldId id="432" r:id="rId54"/>
    <p:sldId id="433" r:id="rId55"/>
    <p:sldId id="434" r:id="rId56"/>
    <p:sldId id="408" r:id="rId57"/>
    <p:sldId id="409" r:id="rId58"/>
    <p:sldId id="410" r:id="rId59"/>
    <p:sldId id="411" r:id="rId60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CA0A"/>
    <a:srgbClr val="000065"/>
    <a:srgbClr val="0066FF"/>
    <a:srgbClr val="FF0000"/>
    <a:srgbClr val="33CC33"/>
    <a:srgbClr val="2D835E"/>
    <a:srgbClr val="FF505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038" autoAdjust="0"/>
    <p:restoredTop sz="80435" autoAdjust="0"/>
  </p:normalViewPr>
  <p:slideViewPr>
    <p:cSldViewPr>
      <p:cViewPr varScale="1">
        <p:scale>
          <a:sx n="128" d="100"/>
          <a:sy n="128" d="100"/>
        </p:scale>
        <p:origin x="1074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208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EEAA1C6B-6367-4BF5-9E8C-A0C5E1BADC66}"/>
    <pc:docChg chg="custSel addSld modSld">
      <pc:chgData name="Hewner, Mike" userId="7f3f83dd-6dfb-4127-a87f-c1714bd4fac9" providerId="ADAL" clId="{EEAA1C6B-6367-4BF5-9E8C-A0C5E1BADC66}" dt="2021-09-27T14:29:36.750" v="561" actId="20577"/>
      <pc:docMkLst>
        <pc:docMk/>
      </pc:docMkLst>
      <pc:sldChg chg="modSp new mod">
        <pc:chgData name="Hewner, Mike" userId="7f3f83dd-6dfb-4127-a87f-c1714bd4fac9" providerId="ADAL" clId="{EEAA1C6B-6367-4BF5-9E8C-A0C5E1BADC66}" dt="2021-09-27T14:29:36.750" v="561" actId="20577"/>
        <pc:sldMkLst>
          <pc:docMk/>
          <pc:sldMk cId="1335901485" sldId="438"/>
        </pc:sldMkLst>
        <pc:spChg chg="mod">
          <ac:chgData name="Hewner, Mike" userId="7f3f83dd-6dfb-4127-a87f-c1714bd4fac9" providerId="ADAL" clId="{EEAA1C6B-6367-4BF5-9E8C-A0C5E1BADC66}" dt="2021-09-27T14:00:12.016" v="29" actId="20577"/>
          <ac:spMkLst>
            <pc:docMk/>
            <pc:sldMk cId="1335901485" sldId="438"/>
            <ac:spMk id="2" creationId="{F7D10C4B-357A-4D90-B132-63CD5815BA29}"/>
          </ac:spMkLst>
        </pc:spChg>
        <pc:spChg chg="mod">
          <ac:chgData name="Hewner, Mike" userId="7f3f83dd-6dfb-4127-a87f-c1714bd4fac9" providerId="ADAL" clId="{EEAA1C6B-6367-4BF5-9E8C-A0C5E1BADC66}" dt="2021-09-27T14:29:36.750" v="561" actId="20577"/>
          <ac:spMkLst>
            <pc:docMk/>
            <pc:sldMk cId="1335901485" sldId="438"/>
            <ac:spMk id="3" creationId="{B000FFC8-9A56-4400-8E26-709315136AE1}"/>
          </ac:spMkLst>
        </pc:spChg>
      </pc:sldChg>
    </pc:docChg>
  </pc:docChgLst>
  <pc:docChgLst>
    <pc:chgData name="Hewner, Mike" userId="7f3f83dd-6dfb-4127-a87f-c1714bd4fac9" providerId="ADAL" clId="{1F5197B8-FAC2-475F-96BE-76FED434C9CB}"/>
    <pc:docChg chg="delSld modSld">
      <pc:chgData name="Hewner, Mike" userId="7f3f83dd-6dfb-4127-a87f-c1714bd4fac9" providerId="ADAL" clId="{1F5197B8-FAC2-475F-96BE-76FED434C9CB}" dt="2023-01-05T14:05:52.965" v="7" actId="47"/>
      <pc:docMkLst>
        <pc:docMk/>
      </pc:docMkLst>
      <pc:sldChg chg="del">
        <pc:chgData name="Hewner, Mike" userId="7f3f83dd-6dfb-4127-a87f-c1714bd4fac9" providerId="ADAL" clId="{1F5197B8-FAC2-475F-96BE-76FED434C9CB}" dt="2023-01-05T14:04:56.589" v="6" actId="47"/>
        <pc:sldMkLst>
          <pc:docMk/>
          <pc:sldMk cId="3647339432" sldId="403"/>
        </pc:sldMkLst>
      </pc:sldChg>
      <pc:sldChg chg="del">
        <pc:chgData name="Hewner, Mike" userId="7f3f83dd-6dfb-4127-a87f-c1714bd4fac9" providerId="ADAL" clId="{1F5197B8-FAC2-475F-96BE-76FED434C9CB}" dt="2023-01-05T14:05:52.965" v="7" actId="47"/>
        <pc:sldMkLst>
          <pc:docMk/>
          <pc:sldMk cId="2800941064" sldId="405"/>
        </pc:sldMkLst>
      </pc:sldChg>
      <pc:sldChg chg="modSp mod">
        <pc:chgData name="Hewner, Mike" userId="7f3f83dd-6dfb-4127-a87f-c1714bd4fac9" providerId="ADAL" clId="{1F5197B8-FAC2-475F-96BE-76FED434C9CB}" dt="2023-01-05T14:04:46.582" v="5" actId="20577"/>
        <pc:sldMkLst>
          <pc:docMk/>
          <pc:sldMk cId="1335901485" sldId="438"/>
        </pc:sldMkLst>
        <pc:spChg chg="mod">
          <ac:chgData name="Hewner, Mike" userId="7f3f83dd-6dfb-4127-a87f-c1714bd4fac9" providerId="ADAL" clId="{1F5197B8-FAC2-475F-96BE-76FED434C9CB}" dt="2023-01-05T14:04:46.582" v="5" actId="20577"/>
          <ac:spMkLst>
            <pc:docMk/>
            <pc:sldMk cId="1335901485" sldId="438"/>
            <ac:spMk id="3" creationId="{B000FFC8-9A56-4400-8E26-709315136AE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t" anchorCtr="0" compatLnSpc="1">
            <a:prstTxWarp prst="textNoShape">
              <a:avLst/>
            </a:prstTxWarp>
          </a:bodyPr>
          <a:lstStyle>
            <a:lvl1pPr defTabSz="965577">
              <a:defRPr sz="12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297" y="3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t" anchorCtr="0" compatLnSpc="1">
            <a:prstTxWarp prst="textNoShape">
              <a:avLst/>
            </a:prstTxWarp>
          </a:bodyPr>
          <a:lstStyle>
            <a:lvl1pPr algn="r" defTabSz="965577">
              <a:defRPr sz="12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121569"/>
            <a:ext cx="3170904" cy="47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b" anchorCtr="0" compatLnSpc="1">
            <a:prstTxWarp prst="textNoShape">
              <a:avLst/>
            </a:prstTxWarp>
          </a:bodyPr>
          <a:lstStyle>
            <a:lvl1pPr defTabSz="965577">
              <a:defRPr sz="1200"/>
            </a:lvl1pPr>
          </a:lstStyle>
          <a:p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297" y="9121569"/>
            <a:ext cx="3170904" cy="47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b" anchorCtr="0" compatLnSpc="1">
            <a:prstTxWarp prst="textNoShape">
              <a:avLst/>
            </a:prstTxWarp>
          </a:bodyPr>
          <a:lstStyle>
            <a:lvl1pPr algn="r" defTabSz="965577">
              <a:defRPr sz="1200"/>
            </a:lvl1pPr>
          </a:lstStyle>
          <a:p>
            <a:fld id="{D05B1B10-C804-4D3C-A9C0-927D135292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33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08T14:55:35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408 143 1664,'6'7'387,"0"1"0,-1 0 0,0 0 0,0 0 0,-1 1 0,4 10 0,-6 4-363,-2-23-23,0 1 1,0-1-1,0 1 1,0-1 0,0 1-1,0 0 1,0-1-1,0 1 1,0-1-1,0 1 1,0-1 0,0 1-1,-1-1 1,1 1-1,0-1 1,-1 1 0,1-1-1,0 1 1,0-1-1,-1 1 1,1-1-1,-1 1 1,1-1 0,0 0-1,-1 1 1,1-1-1,-1 0 1,0 1 0,-5-1 199,-1 0 0,1 1 0,0-1 0,0 1 0,0 1 0,-8 2 0,8-2-86,-1 0-1,1 0 0,0-1 0,-1 0 0,1 0 1,-1 0-1,1-1 0,-1 0 0,1 0 0,-1-1 1,1 0-1,-1 0 0,1 0 0,-1-1 0,1 0 1,-11-5-1,-35-23-88,51 30-10,0 0 0,0-1 0,0 1 0,0-1 0,1 1 0,-1 0 0,0 0 0,0 0 0,0 0 0,0-1 0,0 1 0,0 0 0,0 0 0,-1 1 0,-4-2 16,4-11-234,0 2 202,1-1 0,-1 1 0,-1 0 0,0 0 0,0 1-1,-1-1 1,-6-11 0,-9-26 81,17 41-92,0 1 0,0 0 1,-1-1-1,0 1 0,0 0 0,0 0 1,0 1-1,-8-9 0,10 12 15,0 0 1,-1 0-1,1 0 0,0 0 0,0 0 0,0 0 1,-1 0-1,1 0 0,-1 1 0,1-1 0,0 0 1,-1 1-1,1 0 0,-1-1 0,1 1 0,-1 0 1,1-1-1,-1 1 0,0 0 0,1 0 0,-1 0 1,1 1-1,-1-1 0,1 0 0,-1 0 0,1 1 0,-1-1 1,1 1-1,-1 0 0,1-1 0,0 1 0,-1 0 1,1 0-1,0 0 0,0-1 0,-2 3 0,-3 3-58,1 0-1,0 0 1,0 0-1,1 0 1,0 1-1,0 0 0,1 0 1,-1 0-1,1 0 1,1 0-1,0 1 1,-3 13-1,2-5-932,-6-1-831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3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t" anchorCtr="0" compatLnSpc="1">
            <a:prstTxWarp prst="textNoShape">
              <a:avLst/>
            </a:prstTxWarp>
          </a:bodyPr>
          <a:lstStyle>
            <a:lvl1pPr defTabSz="965577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297" y="3"/>
            <a:ext cx="3170904" cy="479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t" anchorCtr="0" compatLnSpc="1">
            <a:prstTxWarp prst="textNoShape">
              <a:avLst/>
            </a:prstTxWarp>
          </a:bodyPr>
          <a:lstStyle>
            <a:lvl1pPr algn="r" defTabSz="965577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852" y="4559718"/>
            <a:ext cx="5363497" cy="4320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21569"/>
            <a:ext cx="3170904" cy="47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b" anchorCtr="0" compatLnSpc="1">
            <a:prstTxWarp prst="textNoShape">
              <a:avLst/>
            </a:prstTxWarp>
          </a:bodyPr>
          <a:lstStyle>
            <a:lvl1pPr defTabSz="965577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297" y="9121569"/>
            <a:ext cx="3170904" cy="479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5" tIns="48317" rIns="96635" bIns="48317" numCol="1" anchor="b" anchorCtr="0" compatLnSpc="1">
            <a:prstTxWarp prst="textNoShape">
              <a:avLst/>
            </a:prstTxWarp>
          </a:bodyPr>
          <a:lstStyle>
            <a:lvl1pPr algn="r" defTabSz="965577">
              <a:defRPr sz="1200"/>
            </a:lvl1pPr>
          </a:lstStyle>
          <a:p>
            <a:fld id="{A59661A3-F70F-48E8-AB77-4A34EFF092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974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7E0580-1F1C-4B93-836F-BF32645726EC}" type="slidenum">
              <a:rPr lang="en-US"/>
              <a:pPr/>
              <a:t>1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Don't print for students:</a:t>
            </a:r>
          </a:p>
          <a:p>
            <a:r>
              <a:rPr lang="en-US" baseline="0" dirty="0"/>
              <a:t>    Interlude</a:t>
            </a:r>
          </a:p>
          <a:p>
            <a:r>
              <a:rPr lang="en-US" baseline="0" dirty="0"/>
              <a:t>    Solution to </a:t>
            </a:r>
            <a:r>
              <a:rPr lang="en-US" baseline="0" dirty="0" err="1"/>
              <a:t>bintree</a:t>
            </a:r>
            <a:r>
              <a:rPr lang="en-US" baseline="0" dirty="0"/>
              <a:t>-inorder.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878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C6B3F-0D26-4B69-96AB-0B41EC2F044E}" type="slidenum">
              <a:rPr lang="en-US"/>
              <a:pPr/>
              <a:t>14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74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FBCDCB-104E-4995-B352-47CB3AC801FB}" type="slidenum">
              <a:rPr lang="en-US"/>
              <a:pPr/>
              <a:t>17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Java. question:  Yes, but they may be</a:t>
            </a:r>
            <a:r>
              <a:rPr lang="en-US" baseline="0" dirty="0"/>
              <a:t> subtypes (extensions of a class, implementations of an interface).  And everything is an extension of object!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596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CBFAE4-9331-4D41-949C-0F703B700E5C}" type="slidenum">
              <a:rPr lang="en-US"/>
              <a:pPr/>
              <a:t>18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55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7BEABF-27CD-4CA1-A625-314329A79481}" type="slidenum">
              <a:rPr lang="en-US"/>
              <a:pPr/>
              <a:t>19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1st sub-bullet, say  (instead of containing a collection of fields from several other types)</a:t>
            </a:r>
          </a:p>
          <a:p>
            <a:endParaRPr lang="en-US" dirty="0"/>
          </a:p>
          <a:p>
            <a:r>
              <a:rPr lang="en-US" dirty="0"/>
              <a:t>Answer to question in last bullet: interfaces</a:t>
            </a:r>
          </a:p>
        </p:txBody>
      </p:sp>
    </p:spTree>
    <p:extLst>
      <p:ext uri="{BB962C8B-B14F-4D97-AF65-F5344CB8AC3E}">
        <p14:creationId xmlns:p14="http://schemas.microsoft.com/office/powerpoint/2010/main" val="1505447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51DAD4-E002-4A7C-AA7D-0AB84E917F79}" type="slidenum">
              <a:rPr lang="en-US"/>
              <a:pPr/>
              <a:t>21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89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51DAD4-E002-4A7C-AA7D-0AB84E917F79}" type="slidenum">
              <a:rPr lang="en-US"/>
              <a:pPr/>
              <a:t>22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81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3E50EB-1F55-4A5C-8847-69778556AFDE}" type="slidenum">
              <a:rPr lang="en-US"/>
              <a:pPr/>
              <a:t>23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673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647C92-0AFF-4275-B96A-0BF10E19941D}" type="slidenum">
              <a:rPr lang="en-US"/>
              <a:pPr/>
              <a:t>24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</a:t>
            </a:r>
            <a:r>
              <a:rPr lang="en-US" baseline="0" dirty="0"/>
              <a:t> this live.</a:t>
            </a:r>
          </a:p>
          <a:p>
            <a:endParaRPr lang="en-US" baseline="0" dirty="0"/>
          </a:p>
          <a:p>
            <a:r>
              <a:rPr lang="en-US" baseline="0" dirty="0"/>
              <a:t>Why these records are transparent.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8272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E5A5A3-08E2-470E-B78F-653DD8F8DAA7}" type="slidenum">
              <a:rPr lang="en-US"/>
              <a:pPr/>
              <a:t>26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35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E5A5A3-08E2-470E-B78F-653DD8F8DAA7}" type="slidenum">
              <a:rPr lang="en-US"/>
              <a:pPr/>
              <a:t>27</a:t>
            </a:fld>
            <a:endParaRPr lang="en-US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Don't</a:t>
            </a:r>
            <a:r>
              <a:rPr lang="en-US" baseline="0" dirty="0"/>
              <a:t> put this slide online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130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should be a review of material from</a:t>
            </a:r>
            <a:r>
              <a:rPr lang="en-US" baseline="0" dirty="0"/>
              <a:t> CSSE 220 or 230</a:t>
            </a:r>
          </a:p>
          <a:p>
            <a:endParaRPr lang="en-US" baseline="0" dirty="0"/>
          </a:p>
          <a:p>
            <a:r>
              <a:rPr lang="en-US" baseline="0" dirty="0"/>
              <a:t>01000001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2401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7E4217-174C-44FA-8CA5-F817CA61549F}" type="slidenum">
              <a:rPr lang="en-US"/>
              <a:pPr/>
              <a:t>28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64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… hardware and/or</a:t>
            </a:r>
            <a:r>
              <a:rPr lang="en-US" baseline="0" dirty="0"/>
              <a:t> software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466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40B3C9-24C6-480C-BBFD-4C50FC7C93CB}" type="slidenum">
              <a:rPr lang="en-US"/>
              <a:pPr/>
              <a:t>31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087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1CF1FD-37F9-472B-AF89-DF609A54A7A4}" type="slidenum">
              <a:rPr lang="en-US"/>
              <a:pPr/>
              <a:t>32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619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30D903-EC7E-4D3C-BC5F-E65DE184E6F7}" type="slidenum">
              <a:rPr lang="en-US"/>
              <a:pPr/>
              <a:t>33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Ask:</a:t>
            </a:r>
            <a:r>
              <a:rPr lang="en-US" baseline="0" dirty="0"/>
              <a:t>  In the second case, why don't we call parse-exp on (</a:t>
            </a:r>
            <a:r>
              <a:rPr lang="en-US" baseline="0" dirty="0" err="1"/>
              <a:t>caadr</a:t>
            </a:r>
            <a:r>
              <a:rPr lang="en-US" baseline="0" dirty="0"/>
              <a:t> datum)?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1789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7D3869-7C3F-42B9-84A7-4890E8D62701}" type="slidenum">
              <a:rPr lang="en-US"/>
              <a:pPr/>
              <a:t>34</a:t>
            </a:fld>
            <a:endParaRPr lang="en-U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it simpler?</a:t>
            </a:r>
          </a:p>
          <a:p>
            <a:r>
              <a:rPr lang="en-US" dirty="0"/>
              <a:t>Because</a:t>
            </a:r>
            <a:r>
              <a:rPr lang="en-US" baseline="0" dirty="0"/>
              <a:t> parsed expressions have a regular structure without so many cases.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might this be useful?</a:t>
            </a:r>
          </a:p>
          <a:p>
            <a:r>
              <a:rPr lang="en-US" dirty="0"/>
              <a:t>A</a:t>
            </a:r>
            <a:r>
              <a:rPr lang="en-US" baseline="0" dirty="0"/>
              <a:t> sanity check that you have written parse correctly.</a:t>
            </a:r>
          </a:p>
          <a:p>
            <a:r>
              <a:rPr lang="en-US" baseline="0" dirty="0"/>
              <a:t>If you can't </a:t>
            </a:r>
            <a:r>
              <a:rPr lang="en-US" baseline="0" dirty="0" err="1"/>
              <a:t>unparse</a:t>
            </a:r>
            <a:r>
              <a:rPr lang="en-US" baseline="0" dirty="0"/>
              <a:t> and get back the original code, then you may have lost some info when you did parse.</a:t>
            </a:r>
          </a:p>
          <a:p>
            <a:r>
              <a:rPr lang="en-US" baseline="0" dirty="0"/>
              <a:t>A debugging tool when writing the interpreter.  </a:t>
            </a:r>
          </a:p>
          <a:p>
            <a:r>
              <a:rPr lang="en-US" baseline="0" dirty="0"/>
              <a:t>   Abstract syntax is easier for a computer to process; not easier for a human to read.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6524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Why?</a:t>
            </a:r>
            <a:r>
              <a:rPr lang="en-US" baseline="0" dirty="0"/>
              <a:t>  Because it would be possible to write something trivial that gives points on one or the other without really parsing successfully.</a:t>
            </a:r>
          </a:p>
          <a:p>
            <a:endParaRPr lang="en-US" baseline="0" dirty="0"/>
          </a:p>
          <a:p>
            <a:r>
              <a:rPr lang="en-US" baseline="0" dirty="0"/>
              <a:t>Why won't I simply call parse-</a:t>
            </a:r>
            <a:r>
              <a:rPr lang="en-US" baseline="0" dirty="0" err="1"/>
              <a:t>exp</a:t>
            </a:r>
            <a:r>
              <a:rPr lang="en-US" baseline="0" dirty="0"/>
              <a:t> and compare it to my answer?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868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09F508-BCFF-45D3-ACD1-41AB7A918C27}" type="slidenum">
              <a:rPr lang="en-US"/>
              <a:pPr/>
              <a:t>37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Clearer than old version that uses car, cdr, etc to pick out parts of an expression.</a:t>
            </a:r>
          </a:p>
        </p:txBody>
      </p:sp>
    </p:spTree>
    <p:extLst>
      <p:ext uri="{BB962C8B-B14F-4D97-AF65-F5344CB8AC3E}">
        <p14:creationId xmlns:p14="http://schemas.microsoft.com/office/powerpoint/2010/main" val="32663848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Tell students that they don't have to know the details of any of this; it is just a little "cultural foray" in to language theory.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C29A4-A030-44E6-BCFC-ED4B6AFE848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432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19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EA281A-0C08-4CCA-A259-14099FBBAA93}" type="slidenum">
              <a:rPr lang="en-US"/>
              <a:pPr/>
              <a:t>5</a:t>
            </a:fld>
            <a:endParaRPr lang="en-U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804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 define, no </a:t>
            </a:r>
            <a:r>
              <a:rPr lang="en-US" dirty="0" err="1"/>
              <a:t>letrec</a:t>
            </a:r>
            <a:r>
              <a:rPr lang="en-US" dirty="0"/>
              <a:t>.  It's truly an anonymous recursive procedure.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C29A4-A030-44E6-BCFC-ED4B6AFE8485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2881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585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the picture, be sure to include + and list in the global environment.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781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the picture, be sure to include + and list in the global environment.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534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aseline="0" dirty="0"/>
              <a:t> the picture, be sure to include + and list in the global environment.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243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9022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152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Closure is another name for "user-defined procedure"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552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lambda-expression is a piece of code, which, when it gets evaluated, creates a procedure.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06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3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EB3EA3-8C16-4FB4-8D2F-B9B9A0392814}" type="slidenum">
              <a:rPr lang="en-US"/>
              <a:pPr/>
              <a:t>7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Do an example:</a:t>
            </a:r>
            <a:r>
              <a:rPr lang="en-US" b="1" baseline="0" dirty="0"/>
              <a:t>  </a:t>
            </a:r>
            <a:r>
              <a:rPr lang="en-US" baseline="0" dirty="0"/>
              <a:t>(add 3 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049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9661A3-F70F-48E8-AB77-4A34EFF09268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53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C5B6D9-1720-4489-8EC2-0FD46CEDC03D}" type="slidenum">
              <a:rPr lang="en-US"/>
              <a:pPr/>
              <a:t>8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2507" y="4559720"/>
            <a:ext cx="5850193" cy="4320967"/>
          </a:xfrm>
        </p:spPr>
        <p:txBody>
          <a:bodyPr/>
          <a:lstStyle/>
          <a:p>
            <a:r>
              <a:rPr lang="en-US"/>
              <a:t>answer: append</a:t>
            </a:r>
          </a:p>
        </p:txBody>
      </p:sp>
    </p:spTree>
    <p:extLst>
      <p:ext uri="{BB962C8B-B14F-4D97-AF65-F5344CB8AC3E}">
        <p14:creationId xmlns:p14="http://schemas.microsoft.com/office/powerpoint/2010/main" val="256399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C5B6D9-1720-4489-8EC2-0FD46CEDC03D}" type="slidenum">
              <a:rPr lang="en-US"/>
              <a:pPr/>
              <a:t>9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2507" y="4559720"/>
            <a:ext cx="5850193" cy="4320967"/>
          </a:xfrm>
        </p:spPr>
        <p:txBody>
          <a:bodyPr/>
          <a:lstStyle/>
          <a:p>
            <a:r>
              <a:rPr lang="en-US"/>
              <a:t>answer: append</a:t>
            </a:r>
          </a:p>
        </p:txBody>
      </p:sp>
    </p:spTree>
    <p:extLst>
      <p:ext uri="{BB962C8B-B14F-4D97-AF65-F5344CB8AC3E}">
        <p14:creationId xmlns:p14="http://schemas.microsoft.com/office/powerpoint/2010/main" val="4230412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DDDA4-5BBB-4069-A4AA-58EED012735B}" type="slidenum">
              <a:rPr lang="en-US"/>
              <a:pPr/>
              <a:t>11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938727">
              <a:defRPr/>
            </a:pPr>
            <a:endParaRPr lang="en-US" dirty="0">
              <a:solidFill>
                <a:srgbClr val="00FF00"/>
              </a:solidFill>
            </a:endParaRPr>
          </a:p>
          <a:p>
            <a:pPr defTabSz="938727">
              <a:defRPr/>
            </a:pPr>
            <a:endParaRPr lang="en-US" dirty="0">
              <a:solidFill>
                <a:srgbClr val="00FF00"/>
              </a:solidFill>
            </a:endParaRPr>
          </a:p>
          <a:p>
            <a:pPr defTabSz="938727">
              <a:defRPr/>
            </a:pPr>
            <a:r>
              <a:rPr lang="en-US" dirty="0">
                <a:solidFill>
                  <a:srgbClr val="00FF00"/>
                </a:solidFill>
              </a:rPr>
              <a:t>I typically give this exercise as a CSE 220 programming exercise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76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1C36F3-AB90-4342-9DF9-B36E716B5C51}" type="slidenum">
              <a:rPr lang="en-US"/>
              <a:pPr/>
              <a:t>12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70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C6B3F-0D26-4B69-96AB-0B41EC2F044E}" type="slidenum">
              <a:rPr lang="en-US"/>
              <a:pPr/>
              <a:t>13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00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645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66">
                <a:gamma/>
                <a:shade val="0"/>
                <a:invGamma/>
              </a:srgbClr>
            </a:gs>
            <a:gs pos="100000">
              <a:srgbClr val="0000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1" name="Picture 7" descr="bd15073_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727200" y="6477000"/>
            <a:ext cx="9144000" cy="114300"/>
          </a:xfrm>
          <a:prstGeom prst="rect">
            <a:avLst/>
          </a:prstGeom>
          <a:noFill/>
        </p:spPr>
      </p:pic>
      <p:pic>
        <p:nvPicPr>
          <p:cNvPr id="1032" name="Picture 8" descr="bd15073_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625600" y="228600"/>
            <a:ext cx="9144000" cy="1143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Union_(computer_science)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ambda_calculus#Arithmetic_in_lambda_calculu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afalra.com/science/lambda-calculus/integer-arithmetic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ixed-point_combinator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533400"/>
            <a:ext cx="7772400" cy="1143000"/>
          </a:xfrm>
        </p:spPr>
        <p:txBody>
          <a:bodyPr/>
          <a:lstStyle/>
          <a:p>
            <a:r>
              <a:rPr lang="en-US" dirty="0"/>
              <a:t>CSSE 304   Day 15 and 16</a:t>
            </a:r>
            <a:br>
              <a:rPr lang="en-US" dirty="0"/>
            </a:br>
            <a:endParaRPr lang="en-US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138064"/>
            <a:ext cx="10668000" cy="3043535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sz="4000" dirty="0"/>
              <a:t>Review of abstract datatypes</a:t>
            </a:r>
          </a:p>
          <a:p>
            <a:pPr>
              <a:lnSpc>
                <a:spcPct val="80000"/>
              </a:lnSpc>
            </a:pPr>
            <a:r>
              <a:rPr lang="en-US" sz="4000" dirty="0"/>
              <a:t>Standard aggregate datatypes</a:t>
            </a:r>
          </a:p>
          <a:p>
            <a:pPr>
              <a:lnSpc>
                <a:spcPct val="80000"/>
              </a:lnSpc>
            </a:pPr>
            <a:r>
              <a:rPr lang="en-US" sz="4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define-datatype</a:t>
            </a:r>
            <a:r>
              <a:rPr lang="en-US" sz="4000" dirty="0">
                <a:cs typeface="Courier New" panose="02070309020205020404" pitchFamily="49" charset="0"/>
              </a:rPr>
              <a:t> and </a:t>
            </a:r>
            <a:r>
              <a:rPr lang="en-US" sz="4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</a:p>
          <a:p>
            <a:pPr>
              <a:lnSpc>
                <a:spcPct val="80000"/>
              </a:lnSpc>
            </a:pPr>
            <a:r>
              <a:rPr lang="en-US" sz="4000" dirty="0"/>
              <a:t>Parsing lambda-calculus expressions</a:t>
            </a:r>
          </a:p>
          <a:p>
            <a:pPr>
              <a:lnSpc>
                <a:spcPct val="80000"/>
              </a:lnSpc>
            </a:pPr>
            <a:r>
              <a:rPr lang="en-US" sz="4000" dirty="0"/>
              <a:t>Global environment and local environments</a:t>
            </a:r>
          </a:p>
          <a:p>
            <a:pPr>
              <a:lnSpc>
                <a:spcPct val="80000"/>
              </a:lnSpc>
            </a:pPr>
            <a:r>
              <a:rPr lang="en-US" sz="4000" dirty="0"/>
              <a:t>(Execution of </a:t>
            </a:r>
            <a:r>
              <a:rPr lang="en-US" sz="4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4000" dirty="0"/>
              <a:t>, </a:t>
            </a:r>
            <a:r>
              <a:rPr lang="en-US" sz="4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sz="4000" dirty="0"/>
              <a:t>, applications)</a:t>
            </a:r>
          </a:p>
          <a:p>
            <a:pPr>
              <a:lnSpc>
                <a:spcPct val="80000"/>
              </a:lnSpc>
            </a:pP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447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7B42D1-B44D-4985-B4D2-07BD0981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representations of non-negative integers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33EE02-250C-42B1-B391-46E389701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online only slides that present other possible representations of non-negative integers.</a:t>
            </a:r>
          </a:p>
          <a:p>
            <a:r>
              <a:rPr lang="en-US" dirty="0"/>
              <a:t>The main point is that for any ADT specification, there can be many different representations/implementations.</a:t>
            </a:r>
          </a:p>
        </p:txBody>
      </p:sp>
    </p:spTree>
    <p:extLst>
      <p:ext uri="{BB962C8B-B14F-4D97-AF65-F5344CB8AC3E}">
        <p14:creationId xmlns:p14="http://schemas.microsoft.com/office/powerpoint/2010/main" val="3132716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83058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00FF00"/>
                </a:solidFill>
              </a:rPr>
              <a:t>Representation 2: </a:t>
            </a:r>
            <a:r>
              <a:rPr lang="en-US" sz="3600" dirty="0"/>
              <a:t>Another representation of non-negative integers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524000"/>
            <a:ext cx="8915400" cy="4800600"/>
          </a:xfrm>
        </p:spPr>
        <p:txBody>
          <a:bodyPr/>
          <a:lstStyle/>
          <a:p>
            <a:r>
              <a:rPr lang="en-US" sz="2800" dirty="0">
                <a:sym typeface="Symbol" pitchFamily="18" charset="2"/>
              </a:rPr>
              <a:t>Represent each number by a binary string</a:t>
            </a:r>
          </a:p>
          <a:p>
            <a:pPr lvl="1">
              <a:buFontTx/>
              <a:buNone/>
            </a:pPr>
            <a:r>
              <a:rPr lang="en-US" sz="2400" b="1" dirty="0">
                <a:solidFill>
                  <a:srgbClr val="00FF00"/>
                </a:solidFill>
                <a:sym typeface="Symbol" pitchFamily="18" charset="2"/>
              </a:rPr>
              <a:t>Base Cases:</a:t>
            </a:r>
            <a:r>
              <a:rPr lang="en-US" sz="2400" dirty="0">
                <a:sym typeface="Symbol" pitchFamily="18" charset="2"/>
              </a:rPr>
              <a:t> 0  = “0”         1  = “1” </a:t>
            </a:r>
          </a:p>
          <a:p>
            <a:pPr lvl="1">
              <a:buFontTx/>
              <a:buNone/>
            </a:pPr>
            <a:r>
              <a:rPr lang="en-US" sz="2400" b="1" dirty="0">
                <a:solidFill>
                  <a:srgbClr val="00FF00"/>
                </a:solidFill>
                <a:sym typeface="Symbol" pitchFamily="18" charset="2"/>
              </a:rPr>
              <a:t>Other case:</a:t>
            </a:r>
            <a:r>
              <a:rPr lang="en-US" sz="2400" dirty="0">
                <a:sym typeface="Symbol" pitchFamily="18" charset="2"/>
              </a:rPr>
              <a:t> If n&gt;0, there are unique integers q and r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such that r is 0 or 1, and n = 2*q + r</a:t>
            </a:r>
          </a:p>
          <a:p>
            <a:pPr lvl="1">
              <a:buFontTx/>
              <a:buNone/>
            </a:pPr>
            <a:r>
              <a:rPr lang="en-US" sz="2400" dirty="0">
                <a:sym typeface="Symbol" pitchFamily="18" charset="2"/>
              </a:rPr>
              <a:t>Then n is the string concatenation of  q  with  r .</a:t>
            </a:r>
          </a:p>
          <a:p>
            <a:r>
              <a:rPr lang="en-US" sz="2800" dirty="0">
                <a:sym typeface="Symbol" pitchFamily="18" charset="2"/>
              </a:rPr>
              <a:t>Example  13 = “1101”</a:t>
            </a:r>
          </a:p>
          <a:p>
            <a:r>
              <a:rPr lang="en-US" sz="2800" b="1" dirty="0" err="1">
                <a:sym typeface="Symbol" pitchFamily="18" charset="2"/>
              </a:rPr>
              <a:t>succ</a:t>
            </a:r>
            <a:r>
              <a:rPr lang="en-US" sz="2800" dirty="0">
                <a:sym typeface="Symbol" pitchFamily="18" charset="2"/>
              </a:rPr>
              <a:t> and </a:t>
            </a:r>
            <a:r>
              <a:rPr lang="en-US" sz="2800" b="1" dirty="0" err="1">
                <a:sym typeface="Symbol" pitchFamily="18" charset="2"/>
              </a:rPr>
              <a:t>pred</a:t>
            </a:r>
            <a:r>
              <a:rPr lang="en-US" sz="2800" dirty="0">
                <a:sym typeface="Symbol" pitchFamily="18" charset="2"/>
              </a:rPr>
              <a:t> are more complex than in the unary representation ( easier if bits in number are reversed)</a:t>
            </a:r>
          </a:p>
          <a:p>
            <a:r>
              <a:rPr lang="en-US" sz="2800" dirty="0">
                <a:sym typeface="Symbol" pitchFamily="18" charset="2"/>
              </a:rPr>
              <a:t>but </a:t>
            </a:r>
            <a:r>
              <a:rPr lang="en-US" sz="2800" b="1" dirty="0">
                <a:sym typeface="Symbol" pitchFamily="18" charset="2"/>
              </a:rPr>
              <a:t>add</a:t>
            </a:r>
            <a:r>
              <a:rPr lang="en-US" sz="2800" dirty="0">
                <a:sym typeface="Symbol" pitchFamily="18" charset="2"/>
              </a:rPr>
              <a:t> is faster than in the unary representation!  Can you write it?</a:t>
            </a:r>
          </a:p>
          <a:p>
            <a:pPr>
              <a:buFontTx/>
              <a:buNone/>
            </a:pPr>
            <a:endParaRPr lang="en-US" sz="28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5632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8229600" cy="1143000"/>
          </a:xfrm>
        </p:spPr>
        <p:txBody>
          <a:bodyPr/>
          <a:lstStyle/>
          <a:p>
            <a:r>
              <a:rPr lang="en-US" sz="4000" dirty="0">
                <a:solidFill>
                  <a:srgbClr val="00FF00"/>
                </a:solidFill>
              </a:rPr>
              <a:t>Representation 3:</a:t>
            </a:r>
            <a:r>
              <a:rPr lang="en-US" sz="4000" dirty="0"/>
              <a:t> Another representation of non-negative integers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905000"/>
            <a:ext cx="8458200" cy="4572000"/>
          </a:xfrm>
        </p:spPr>
        <p:txBody>
          <a:bodyPr/>
          <a:lstStyle/>
          <a:p>
            <a:r>
              <a:rPr lang="en-US" sz="2800" dirty="0">
                <a:sym typeface="Symbol" pitchFamily="18" charset="2"/>
              </a:rPr>
              <a:t>Represent each number by the corresponding Scheme integer</a:t>
            </a:r>
          </a:p>
          <a:p>
            <a:pPr lvl="1">
              <a:buFontTx/>
              <a:buNone/>
            </a:pPr>
            <a:r>
              <a:rPr lang="en-US" sz="2400" dirty="0">
                <a:sym typeface="Symbol" pitchFamily="18" charset="2"/>
              </a:rPr>
              <a:t>0  = 0    </a:t>
            </a:r>
          </a:p>
          <a:p>
            <a:pPr lvl="1">
              <a:buFontTx/>
              <a:buNone/>
            </a:pPr>
            <a:r>
              <a:rPr lang="en-US" sz="2400" dirty="0" err="1">
                <a:sym typeface="Symbol" pitchFamily="18" charset="2"/>
              </a:rPr>
              <a:t>iszero</a:t>
            </a:r>
            <a:r>
              <a:rPr lang="en-US" sz="2400" dirty="0">
                <a:sym typeface="Symbol" pitchFamily="18" charset="2"/>
              </a:rPr>
              <a:t>? = zero?</a:t>
            </a:r>
          </a:p>
          <a:p>
            <a:pPr lvl="1">
              <a:buFontTx/>
              <a:buNone/>
            </a:pPr>
            <a:r>
              <a:rPr lang="en-US" sz="2400" dirty="0" err="1">
                <a:sym typeface="Symbol" pitchFamily="18" charset="2"/>
              </a:rPr>
              <a:t>succ</a:t>
            </a:r>
            <a:r>
              <a:rPr lang="en-US" sz="2400" dirty="0">
                <a:sym typeface="Symbol" pitchFamily="18" charset="2"/>
              </a:rPr>
              <a:t> = (lambda (x) (+ x 1))</a:t>
            </a:r>
          </a:p>
          <a:p>
            <a:pPr lvl="1">
              <a:buFontTx/>
              <a:buNone/>
            </a:pPr>
            <a:r>
              <a:rPr lang="en-US" sz="2400" dirty="0" err="1">
                <a:sym typeface="Symbol" pitchFamily="18" charset="2"/>
              </a:rPr>
              <a:t>pred</a:t>
            </a:r>
            <a:r>
              <a:rPr lang="en-US" sz="2400" dirty="0">
                <a:sym typeface="Symbol" pitchFamily="18" charset="2"/>
              </a:rPr>
              <a:t> = (lambda (x) (- x 1))</a:t>
            </a:r>
            <a:br>
              <a:rPr lang="en-US" sz="2400" dirty="0">
                <a:sym typeface="Symbol" pitchFamily="18" charset="2"/>
              </a:rPr>
            </a:br>
            <a:endParaRPr lang="en-US" sz="2400" dirty="0">
              <a:sym typeface="Symbol" pitchFamily="18" charset="2"/>
            </a:endParaRPr>
          </a:p>
          <a:p>
            <a:r>
              <a:rPr lang="en-US" sz="2800" dirty="0">
                <a:sym typeface="Symbol" pitchFamily="18" charset="2"/>
              </a:rPr>
              <a:t>A more efficient (representation-dependent) implementation of </a:t>
            </a:r>
            <a:r>
              <a:rPr lang="en-US" sz="2800" b="1" dirty="0">
                <a:sym typeface="Symbol" pitchFamily="18" charset="2"/>
              </a:rPr>
              <a:t>add</a:t>
            </a:r>
            <a:endParaRPr lang="en-US" sz="2800" dirty="0">
              <a:sym typeface="Symbol" pitchFamily="18" charset="2"/>
            </a:endParaRPr>
          </a:p>
          <a:p>
            <a:pPr lvl="1">
              <a:buFontTx/>
              <a:buNone/>
            </a:pPr>
            <a:r>
              <a:rPr lang="en-US" sz="2400" dirty="0">
                <a:sym typeface="Symbol" pitchFamily="18" charset="2"/>
              </a:rPr>
              <a:t>(define add  +)</a:t>
            </a:r>
          </a:p>
          <a:p>
            <a:pPr>
              <a:buFontTx/>
              <a:buNone/>
            </a:pPr>
            <a:endParaRPr lang="en-US" sz="28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8706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8915400" cy="1066800"/>
          </a:xfrm>
        </p:spPr>
        <p:txBody>
          <a:bodyPr/>
          <a:lstStyle/>
          <a:p>
            <a:r>
              <a:rPr lang="en-US" sz="3200" dirty="0">
                <a:solidFill>
                  <a:srgbClr val="00FF00"/>
                </a:solidFill>
              </a:rPr>
              <a:t>Representation 4:</a:t>
            </a:r>
            <a:r>
              <a:rPr lang="en-US" sz="3200" dirty="0"/>
              <a:t> Another representation </a:t>
            </a:r>
            <a:br>
              <a:rPr lang="en-US" sz="3200" dirty="0"/>
            </a:br>
            <a:r>
              <a:rPr lang="en-US" sz="3200" dirty="0"/>
              <a:t>of non-negative integers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458200" cy="5486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ym typeface="Symbol" pitchFamily="18" charset="2"/>
              </a:rPr>
              <a:t>Represent numbers by lambda calculus expressions:</a:t>
            </a:r>
            <a:br>
              <a:rPr lang="en-US" sz="2400" b="1" dirty="0">
                <a:sym typeface="Symbol" pitchFamily="18" charset="2"/>
              </a:rPr>
            </a:br>
            <a:endParaRPr lang="en-US" sz="2400" b="1" dirty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0 = (lambda (x) (lambda (y) y))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1 = (lambda (x) (lambda (y)(x y)))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2 = (lambda (x) (lambda (y)(x (x y))))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3 = (lambda (x) (lambda (y)(x (x (x y)))))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00" dirty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>
                <a:sym typeface="Symbol" pitchFamily="18" charset="2"/>
              </a:rPr>
              <a:t>succ</a:t>
            </a:r>
            <a:r>
              <a:rPr lang="en-US" sz="2400" dirty="0">
                <a:sym typeface="Symbol" pitchFamily="18" charset="2"/>
              </a:rPr>
              <a:t> = (lambda (x) (lambda (y) (lambda (z) (y ((x y) z))))) 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        </a:t>
            </a:r>
            <a:r>
              <a:rPr lang="en-US" sz="2400" b="1" dirty="0">
                <a:solidFill>
                  <a:srgbClr val="00FF00"/>
                </a:solidFill>
                <a:sym typeface="Symbol" pitchFamily="18" charset="2"/>
              </a:rPr>
              <a:t>We will skip the details of how this works.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000" b="1" dirty="0">
              <a:solidFill>
                <a:srgbClr val="00FF00"/>
              </a:solidFill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 err="1">
                <a:sym typeface="Symbol" pitchFamily="18" charset="2"/>
              </a:rPr>
              <a:t>isZero</a:t>
            </a:r>
            <a:r>
              <a:rPr lang="en-US" sz="2400" dirty="0">
                <a:sym typeface="Symbol" pitchFamily="18" charset="2"/>
              </a:rPr>
              <a:t>? =  (lambda (k) (k ((true false) true))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                   where</a:t>
            </a:r>
            <a:r>
              <a:rPr lang="en-US" sz="2400" dirty="0">
                <a:solidFill>
                  <a:srgbClr val="00FF00"/>
                </a:solidFill>
                <a:sym typeface="Symbol" pitchFamily="18" charset="2"/>
              </a:rPr>
              <a:t> </a:t>
            </a:r>
            <a:r>
              <a:rPr lang="en-US" sz="2400" b="1" dirty="0">
                <a:solidFill>
                  <a:srgbClr val="00FF00"/>
                </a:solidFill>
                <a:sym typeface="Symbol" pitchFamily="18" charset="2"/>
              </a:rPr>
              <a:t>true</a:t>
            </a:r>
            <a:r>
              <a:rPr lang="en-US" sz="2400" dirty="0">
                <a:sym typeface="Symbol" pitchFamily="18" charset="2"/>
              </a:rPr>
              <a:t> is (lambda (x) (lambda (y) x))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                  and </a:t>
            </a:r>
            <a:r>
              <a:rPr lang="en-US" sz="2400" b="1" dirty="0">
                <a:solidFill>
                  <a:srgbClr val="00FF00"/>
                </a:solidFill>
                <a:sym typeface="Symbol" pitchFamily="18" charset="2"/>
              </a:rPr>
              <a:t>false</a:t>
            </a:r>
            <a:r>
              <a:rPr lang="en-US" sz="2400" dirty="0">
                <a:sym typeface="Symbol" pitchFamily="18" charset="2"/>
              </a:rPr>
              <a:t> is (lambda (x) (lambda (y) y))  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               </a:t>
            </a:r>
            <a:r>
              <a:rPr lang="en-US" sz="2400" b="1" dirty="0">
                <a:solidFill>
                  <a:srgbClr val="00FF00"/>
                </a:solidFill>
                <a:sym typeface="Symbol" pitchFamily="18" charset="2"/>
              </a:rPr>
              <a:t>We will not look at the details of this today.</a:t>
            </a:r>
          </a:p>
        </p:txBody>
      </p:sp>
    </p:spTree>
    <p:extLst>
      <p:ext uri="{BB962C8B-B14F-4D97-AF65-F5344CB8AC3E}">
        <p14:creationId xmlns:p14="http://schemas.microsoft.com/office/powerpoint/2010/main" val="299837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8915400" cy="1066800"/>
          </a:xfrm>
        </p:spPr>
        <p:txBody>
          <a:bodyPr/>
          <a:lstStyle/>
          <a:p>
            <a:r>
              <a:rPr lang="en-US" sz="3600" dirty="0">
                <a:solidFill>
                  <a:srgbClr val="00FF00"/>
                </a:solidFill>
              </a:rPr>
              <a:t>Representations 5 and 6:</a:t>
            </a:r>
            <a:r>
              <a:rPr lang="en-US" sz="3600" dirty="0"/>
              <a:t> Two more  representations of non-negative integers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0"/>
            <a:ext cx="8458200" cy="5486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 err="1">
                <a:sym typeface="Symbol" pitchFamily="18" charset="2"/>
              </a:rPr>
              <a:t>Bignums</a:t>
            </a:r>
            <a:endParaRPr lang="en-US" b="1" dirty="0">
              <a:solidFill>
                <a:srgbClr val="00FF00"/>
              </a:solidFill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ym typeface="Symbol" pitchFamily="18" charset="2"/>
              </a:rPr>
              <a:t>Diff-trees</a:t>
            </a:r>
          </a:p>
          <a:p>
            <a:pPr>
              <a:lnSpc>
                <a:spcPct val="90000"/>
              </a:lnSpc>
            </a:pPr>
            <a:r>
              <a:rPr lang="en-US" b="1" dirty="0">
                <a:sym typeface="Symbol" pitchFamily="18" charset="2"/>
              </a:rPr>
              <a:t>See </a:t>
            </a:r>
            <a:r>
              <a:rPr lang="en-US" b="1" dirty="0">
                <a:solidFill>
                  <a:srgbClr val="00FF00"/>
                </a:solidFill>
                <a:sym typeface="Symbol" pitchFamily="18" charset="2"/>
              </a:rPr>
              <a:t>Pages 34-35 of EoPL</a:t>
            </a:r>
            <a:r>
              <a:rPr lang="en-US" b="1" dirty="0">
                <a:sym typeface="Symbol" pitchFamily="18" charset="2"/>
              </a:rPr>
              <a:t> . and </a:t>
            </a:r>
          </a:p>
          <a:p>
            <a:pPr>
              <a:lnSpc>
                <a:spcPct val="90000"/>
              </a:lnSpc>
            </a:pPr>
            <a:r>
              <a:rPr lang="en-US" b="1" dirty="0">
                <a:sym typeface="Symbol" pitchFamily="18" charset="2"/>
              </a:rPr>
              <a:t>In the past I have assigned programming problems related to these.  </a:t>
            </a:r>
            <a:br>
              <a:rPr lang="en-US" b="1" dirty="0">
                <a:sym typeface="Symbol" pitchFamily="18" charset="2"/>
              </a:rPr>
            </a:br>
            <a:br>
              <a:rPr lang="en-US" b="1" dirty="0">
                <a:sym typeface="Symbol" pitchFamily="18" charset="2"/>
              </a:rPr>
            </a:br>
            <a:r>
              <a:rPr lang="en-US" b="1" dirty="0">
                <a:sym typeface="Symbol" pitchFamily="18" charset="2"/>
              </a:rPr>
              <a:t>Not required this term, but in case you are interested, there is a link to the old assignment on the schedule page.</a:t>
            </a:r>
            <a:br>
              <a:rPr lang="en-US" b="1" dirty="0">
                <a:sym typeface="Symbol" pitchFamily="18" charset="2"/>
              </a:rPr>
            </a:br>
            <a:endParaRPr lang="en-US" b="1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31719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r>
              <a:rPr lang="en-US" dirty="0"/>
              <a:t>Interlude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990600"/>
            <a:ext cx="8458200" cy="4114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b="1" dirty="0">
                <a:solidFill>
                  <a:srgbClr val="00FF00"/>
                </a:solidFill>
              </a:rPr>
              <a:t>From </a:t>
            </a:r>
            <a:r>
              <a:rPr lang="en-US" b="1" dirty="0" err="1">
                <a:solidFill>
                  <a:srgbClr val="00FF00"/>
                </a:solidFill>
              </a:rPr>
              <a:t>rec.humor.funny</a:t>
            </a:r>
            <a:r>
              <a:rPr lang="en-US" b="1" dirty="0">
                <a:solidFill>
                  <a:srgbClr val="00FF00"/>
                </a:solidFill>
              </a:rPr>
              <a:t> (</a:t>
            </a:r>
            <a:r>
              <a:rPr lang="en-US" b="1" i="1" dirty="0">
                <a:solidFill>
                  <a:srgbClr val="00FF00"/>
                </a:solidFill>
              </a:rPr>
              <a:t>circa</a:t>
            </a:r>
            <a:r>
              <a:rPr lang="en-US" b="1" dirty="0">
                <a:solidFill>
                  <a:srgbClr val="00FF00"/>
                </a:solidFill>
              </a:rPr>
              <a:t> 1995):</a:t>
            </a:r>
          </a:p>
          <a:p>
            <a:pPr>
              <a:spcBef>
                <a:spcPts val="1200"/>
              </a:spcBef>
            </a:pPr>
            <a:r>
              <a:rPr lang="en-US" sz="3000" dirty="0"/>
              <a:t>We were discussing how to pronounce certain computer names. </a:t>
            </a:r>
          </a:p>
          <a:p>
            <a:pPr>
              <a:spcBef>
                <a:spcPts val="1200"/>
              </a:spcBef>
            </a:pPr>
            <a:r>
              <a:rPr lang="en-US" sz="3000" dirty="0"/>
              <a:t>Is "Linux" pronounced "Lin-</a:t>
            </a:r>
            <a:r>
              <a:rPr lang="en-US" sz="3000" dirty="0" err="1"/>
              <a:t>ucks</a:t>
            </a:r>
            <a:r>
              <a:rPr lang="en-US" sz="3000" dirty="0"/>
              <a:t>" or "Lie-</a:t>
            </a:r>
            <a:r>
              <a:rPr lang="en-US" sz="3000" dirty="0" err="1"/>
              <a:t>nucks</a:t>
            </a:r>
            <a:r>
              <a:rPr lang="en-US" sz="3000" dirty="0"/>
              <a:t>"? </a:t>
            </a:r>
          </a:p>
          <a:p>
            <a:pPr>
              <a:spcBef>
                <a:spcPts val="1200"/>
              </a:spcBef>
            </a:pPr>
            <a:r>
              <a:rPr lang="en-US" sz="3000" dirty="0"/>
              <a:t>And is the editor "vi" called "</a:t>
            </a:r>
            <a:r>
              <a:rPr lang="en-US" sz="3000" dirty="0" err="1"/>
              <a:t>veye</a:t>
            </a:r>
            <a:r>
              <a:rPr lang="en-US" sz="3000" dirty="0"/>
              <a:t>" or "</a:t>
            </a:r>
            <a:r>
              <a:rPr lang="en-US" sz="3000" dirty="0" err="1"/>
              <a:t>Vee</a:t>
            </a:r>
            <a:r>
              <a:rPr lang="en-US" sz="3000" dirty="0"/>
              <a:t>-Eye"? </a:t>
            </a:r>
          </a:p>
          <a:p>
            <a:pPr>
              <a:spcBef>
                <a:spcPts val="1200"/>
              </a:spcBef>
            </a:pPr>
            <a:r>
              <a:rPr lang="en-US" sz="3000" dirty="0"/>
              <a:t>So we tapped them into our friendly Mac, and asked its verdict on pronunciation: </a:t>
            </a:r>
          </a:p>
          <a:p>
            <a:pPr>
              <a:spcBef>
                <a:spcPts val="1200"/>
              </a:spcBef>
            </a:pPr>
            <a:r>
              <a:rPr lang="en-US" sz="3000" dirty="0"/>
              <a:t>"Linux" is pronounced "Lin-</a:t>
            </a:r>
            <a:r>
              <a:rPr lang="en-US" sz="3000" dirty="0" err="1"/>
              <a:t>uks</a:t>
            </a:r>
            <a:r>
              <a:rPr lang="en-US" sz="3000" dirty="0"/>
              <a:t>". </a:t>
            </a:r>
          </a:p>
          <a:p>
            <a:pPr>
              <a:spcBef>
                <a:spcPts val="1200"/>
              </a:spcBef>
            </a:pPr>
            <a:r>
              <a:rPr lang="en-US" sz="3000" dirty="0"/>
              <a:t>"vi" is pronounced "Six". </a:t>
            </a:r>
          </a:p>
        </p:txBody>
      </p:sp>
    </p:spTree>
    <p:extLst>
      <p:ext uri="{BB962C8B-B14F-4D97-AF65-F5344CB8AC3E}">
        <p14:creationId xmlns:p14="http://schemas.microsoft.com/office/powerpoint/2010/main" val="32670997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Aggregate</a:t>
            </a:r>
            <a:r>
              <a:rPr lang="en-US" dirty="0"/>
              <a:t> Datatypes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46313" y="2590801"/>
            <a:ext cx="7772400" cy="1500187"/>
          </a:xfrm>
        </p:spPr>
        <p:txBody>
          <a:bodyPr/>
          <a:lstStyle/>
          <a:p>
            <a:r>
              <a:rPr lang="en-US" sz="2800" dirty="0"/>
              <a:t>Arrays</a:t>
            </a:r>
          </a:p>
          <a:p>
            <a:r>
              <a:rPr lang="en-US" sz="2800" dirty="0"/>
              <a:t>Records (a.k.a. </a:t>
            </a:r>
            <a:r>
              <a:rPr lang="en-US" sz="2800" dirty="0" err="1"/>
              <a:t>structs</a:t>
            </a:r>
            <a:r>
              <a:rPr lang="en-US" sz="2800" dirty="0"/>
              <a:t>)</a:t>
            </a:r>
          </a:p>
          <a:p>
            <a:r>
              <a:rPr lang="en-US" sz="2800" dirty="0"/>
              <a:t>Union Types</a:t>
            </a:r>
          </a:p>
          <a:p>
            <a:r>
              <a:rPr lang="en-US" sz="2800" dirty="0"/>
              <a:t>Union types in Scheme </a:t>
            </a:r>
            <a:r>
              <a:rPr lang="en-US" sz="2800" i="1" dirty="0"/>
              <a:t>via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define-datatype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273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/>
          <a:lstStyle/>
          <a:p>
            <a:r>
              <a:rPr lang="en-US" dirty="0"/>
              <a:t>Aggregate data types  (arrays)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107442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An aggregate type can contain values of other types</a:t>
            </a:r>
          </a:p>
          <a:p>
            <a:pPr>
              <a:lnSpc>
                <a:spcPct val="90000"/>
              </a:lnSpc>
            </a:pPr>
            <a:r>
              <a:rPr lang="en-US" dirty="0"/>
              <a:t>Most common aggregate type example: </a:t>
            </a:r>
            <a:r>
              <a:rPr lang="en-US" b="1" dirty="0">
                <a:solidFill>
                  <a:srgbClr val="00FF00"/>
                </a:solidFill>
              </a:rPr>
              <a:t>array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FF00"/>
                </a:solidFill>
              </a:rPr>
              <a:t>Allocated consecutively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00FF00"/>
                </a:solidFill>
              </a:rPr>
              <a:t>Elements accessed by position (in constant time)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In many languages (not Scheme vectors), an array must be homogeneous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All elements of the array must be of the same type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Is that true in Java?</a:t>
            </a:r>
          </a:p>
        </p:txBody>
      </p:sp>
    </p:spTree>
    <p:extLst>
      <p:ext uri="{BB962C8B-B14F-4D97-AF65-F5344CB8AC3E}">
        <p14:creationId xmlns:p14="http://schemas.microsoft.com/office/powerpoint/2010/main" val="259127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09600"/>
          </a:xfrm>
        </p:spPr>
        <p:txBody>
          <a:bodyPr/>
          <a:lstStyle/>
          <a:p>
            <a:r>
              <a:rPr lang="en-US" sz="4000" dirty="0"/>
              <a:t>Aggregate data types (records)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11506200" cy="52578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Another aggregate type is the </a:t>
            </a:r>
            <a:r>
              <a:rPr lang="en-US" b="1" dirty="0">
                <a:solidFill>
                  <a:srgbClr val="00FF00"/>
                </a:solidFill>
              </a:rPr>
              <a:t>record</a:t>
            </a:r>
            <a:r>
              <a:rPr lang="en-US" dirty="0"/>
              <a:t> type.  This allows heterogeneous types for the elements, which are called </a:t>
            </a:r>
            <a:r>
              <a:rPr lang="en-US" i="1" dirty="0"/>
              <a:t>fields</a:t>
            </a:r>
            <a:endParaRPr lang="en-US" dirty="0"/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Fields are accessed by name.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In C, record types are called </a:t>
            </a:r>
            <a:r>
              <a:rPr lang="en-US" b="1" dirty="0" err="1">
                <a:solidFill>
                  <a:srgbClr val="00FF00"/>
                </a:solidFill>
              </a:rPr>
              <a:t>struct</a:t>
            </a:r>
            <a:r>
              <a:rPr lang="en-US" dirty="0" err="1"/>
              <a:t>s</a:t>
            </a: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In Java, we create a new record type by declaring a ___________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The R</a:t>
            </a:r>
            <a:r>
              <a:rPr lang="en-US" baseline="30000" dirty="0"/>
              <a:t>6</a:t>
            </a:r>
            <a:r>
              <a:rPr lang="en-US" dirty="0"/>
              <a:t>RS standard has </a:t>
            </a:r>
            <a:r>
              <a:rPr lang="en-US" b="1" dirty="0">
                <a:solidFill>
                  <a:srgbClr val="00FF00"/>
                </a:solidFill>
              </a:rPr>
              <a:t>define-record-type</a:t>
            </a:r>
            <a:r>
              <a:rPr lang="en-US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We will instead use </a:t>
            </a:r>
            <a:r>
              <a:rPr lang="en-US" dirty="0">
                <a:solidFill>
                  <a:srgbClr val="00FF00"/>
                </a:solidFill>
              </a:rPr>
              <a:t>d</a:t>
            </a:r>
            <a:r>
              <a:rPr lang="en-US" b="1" dirty="0">
                <a:solidFill>
                  <a:srgbClr val="00FF00"/>
                </a:solidFill>
              </a:rPr>
              <a:t>efine-datatype</a:t>
            </a:r>
            <a:r>
              <a:rPr lang="en-US" dirty="0"/>
              <a:t>, as in EoPL</a:t>
            </a:r>
          </a:p>
        </p:txBody>
      </p:sp>
    </p:spTree>
    <p:extLst>
      <p:ext uri="{BB962C8B-B14F-4D97-AF65-F5344CB8AC3E}">
        <p14:creationId xmlns:p14="http://schemas.microsoft.com/office/powerpoint/2010/main" val="302995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533400"/>
          </a:xfrm>
        </p:spPr>
        <p:txBody>
          <a:bodyPr/>
          <a:lstStyle/>
          <a:p>
            <a:r>
              <a:rPr lang="en-US" sz="4000" dirty="0"/>
              <a:t>Aggregate types (unions)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10744200" cy="4419600"/>
          </a:xfrm>
        </p:spPr>
        <p:txBody>
          <a:bodyPr/>
          <a:lstStyle/>
          <a:p>
            <a:r>
              <a:rPr lang="en-US" sz="2800" dirty="0"/>
              <a:t>Another aggregate type: </a:t>
            </a:r>
            <a:r>
              <a:rPr lang="en-US" sz="2800" b="1" dirty="0">
                <a:solidFill>
                  <a:srgbClr val="00FF00"/>
                </a:solidFill>
              </a:rPr>
              <a:t>union</a:t>
            </a:r>
            <a:r>
              <a:rPr lang="en-US" sz="2800" dirty="0"/>
              <a:t>   </a:t>
            </a:r>
          </a:p>
          <a:p>
            <a:pPr lvl="1"/>
            <a:r>
              <a:rPr lang="en-US" sz="2400" dirty="0"/>
              <a:t>An element of a union type  contains </a:t>
            </a:r>
            <a:r>
              <a:rPr lang="en-US" sz="2400" b="1" dirty="0">
                <a:solidFill>
                  <a:srgbClr val="00FF00"/>
                </a:solidFill>
              </a:rPr>
              <a:t>one</a:t>
            </a:r>
            <a:r>
              <a:rPr lang="en-US" sz="2400" dirty="0"/>
              <a:t> type chosen from among several specified types (variants)</a:t>
            </a:r>
          </a:p>
          <a:p>
            <a:pPr lvl="1"/>
            <a:r>
              <a:rPr lang="en-US" sz="2400" dirty="0"/>
              <a:t>Usually those variants are record types</a:t>
            </a:r>
          </a:p>
          <a:p>
            <a:pPr lvl="1"/>
            <a:r>
              <a:rPr lang="en-US" sz="2400" dirty="0"/>
              <a:t>Typically, a union type includes a </a:t>
            </a:r>
            <a:r>
              <a:rPr lang="en-US" sz="2400" b="1" dirty="0">
                <a:solidFill>
                  <a:srgbClr val="00FF00"/>
                </a:solidFill>
              </a:rPr>
              <a:t>tag field</a:t>
            </a:r>
            <a:r>
              <a:rPr lang="en-US" sz="2400" dirty="0"/>
              <a:t> that indicates which variant a particular datum belongs to.  </a:t>
            </a:r>
          </a:p>
          <a:p>
            <a:pPr lvl="2"/>
            <a:r>
              <a:rPr lang="en-US" sz="2000" dirty="0"/>
              <a:t>This is called a </a:t>
            </a:r>
            <a:r>
              <a:rPr lang="en-US" sz="2000" b="1" dirty="0">
                <a:solidFill>
                  <a:srgbClr val="00FF00"/>
                </a:solidFill>
              </a:rPr>
              <a:t>discriminated union </a:t>
            </a:r>
            <a:r>
              <a:rPr lang="en-US" sz="2000" b="1" dirty="0"/>
              <a:t>type.</a:t>
            </a:r>
            <a:endParaRPr lang="en-US" sz="2000" dirty="0"/>
          </a:p>
          <a:p>
            <a:pPr>
              <a:spcBef>
                <a:spcPct val="30000"/>
              </a:spcBef>
            </a:pPr>
            <a:r>
              <a:rPr lang="en-US" sz="2800" dirty="0"/>
              <a:t>C union types are indicated by the keyword ______________ .</a:t>
            </a:r>
          </a:p>
          <a:p>
            <a:pPr>
              <a:spcBef>
                <a:spcPct val="30000"/>
              </a:spcBef>
            </a:pPr>
            <a:r>
              <a:rPr lang="en-US" sz="2800" dirty="0"/>
              <a:t>Pascal union types are called </a:t>
            </a:r>
            <a:r>
              <a:rPr lang="en-US" sz="2800" b="1" dirty="0">
                <a:solidFill>
                  <a:srgbClr val="00FF00"/>
                </a:solidFill>
              </a:rPr>
              <a:t>variant records</a:t>
            </a:r>
            <a:endParaRPr lang="en-US" sz="2800" dirty="0"/>
          </a:p>
          <a:p>
            <a:pPr>
              <a:spcBef>
                <a:spcPct val="30000"/>
              </a:spcBef>
            </a:pPr>
            <a:r>
              <a:rPr lang="en-US" sz="2800" dirty="0"/>
              <a:t>In Java, we implement the union idea </a:t>
            </a:r>
            <a:r>
              <a:rPr lang="en-US" sz="2800" i="1" dirty="0"/>
              <a:t>via</a:t>
            </a:r>
            <a:r>
              <a:rPr lang="en-US" sz="2800" dirty="0"/>
              <a:t> _______________  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5715001"/>
            <a:ext cx="7543800" cy="830997"/>
          </a:xfrm>
          <a:prstGeom prst="rect">
            <a:avLst/>
          </a:prstGeom>
          <a:noFill/>
          <a:ln w="22225">
            <a:solidFill>
              <a:srgbClr val="33CC3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hlinkClick r:id="rId3"/>
              </a:rPr>
              <a:t>http://en.wikipedia.org/wiki/Union_(computer_science)</a:t>
            </a:r>
            <a:endParaRPr lang="en-US" dirty="0">
              <a:solidFill>
                <a:srgbClr val="00FF00"/>
              </a:solidFill>
            </a:endParaRPr>
          </a:p>
          <a:p>
            <a:r>
              <a:rPr lang="en-US" dirty="0">
                <a:solidFill>
                  <a:srgbClr val="00FF00"/>
                </a:solidFill>
              </a:rPr>
              <a:t>Primarily a description of unions in C</a:t>
            </a:r>
          </a:p>
        </p:txBody>
      </p:sp>
    </p:spTree>
    <p:extLst>
      <p:ext uri="{BB962C8B-B14F-4D97-AF65-F5344CB8AC3E}">
        <p14:creationId xmlns:p14="http://schemas.microsoft.com/office/powerpoint/2010/main" val="29278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10C4B-357A-4D90-B132-63CD5815B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0FFC8-9A56-4400-8E26-709315136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52600"/>
            <a:ext cx="10363200" cy="4114800"/>
          </a:xfrm>
        </p:spPr>
        <p:txBody>
          <a:bodyPr/>
          <a:lstStyle/>
          <a:p>
            <a:r>
              <a:rPr lang="en-US" dirty="0"/>
              <a:t>Large project that will last till the end of the term</a:t>
            </a:r>
          </a:p>
          <a:p>
            <a:r>
              <a:rPr lang="en-US" dirty="0"/>
              <a:t>Traditionally done in groups of 2</a:t>
            </a:r>
          </a:p>
          <a:p>
            <a:r>
              <a:rPr lang="en-US" dirty="0"/>
              <a:t>I strongly advise you to find a partner – student picked groups usually work better. Your partner can be in the other section if you want.</a:t>
            </a:r>
          </a:p>
          <a:p>
            <a:r>
              <a:rPr lang="en-US" dirty="0"/>
              <a:t>Mutually request your partner in the comments of the </a:t>
            </a:r>
            <a:r>
              <a:rPr lang="en-US" dirty="0" err="1"/>
              <a:t>catme</a:t>
            </a:r>
            <a:r>
              <a:rPr lang="en-US" dirty="0"/>
              <a:t> survey (should already be sent)</a:t>
            </a:r>
          </a:p>
          <a:p>
            <a:r>
              <a:rPr lang="en-US" dirty="0"/>
              <a:t>Hope to have the groups formed Monday</a:t>
            </a:r>
          </a:p>
        </p:txBody>
      </p:sp>
    </p:spTree>
    <p:extLst>
      <p:ext uri="{BB962C8B-B14F-4D97-AF65-F5344CB8AC3E}">
        <p14:creationId xmlns:p14="http://schemas.microsoft.com/office/powerpoint/2010/main" val="1335901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Variant record datatypes in Scheme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32E2-8E5C-4220-A448-B06A90429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4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define-datatype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11658600" cy="4343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define-</a:t>
            </a:r>
            <a:r>
              <a:rPr lang="en-US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dirty="0"/>
              <a:t> is a way of adding variant record types to Scheme  </a:t>
            </a:r>
          </a:p>
          <a:p>
            <a:pPr>
              <a:spcAft>
                <a:spcPts val="600"/>
              </a:spcAft>
            </a:pPr>
            <a:r>
              <a:rPr lang="en-US" dirty="0"/>
              <a:t>Provided by the authors of EoPL</a:t>
            </a:r>
          </a:p>
          <a:p>
            <a:pPr>
              <a:spcAft>
                <a:spcPts val="600"/>
              </a:spcAft>
            </a:pPr>
            <a:r>
              <a:rPr lang="en-US" dirty="0"/>
              <a:t>Implemented  as a </a:t>
            </a:r>
            <a:r>
              <a:rPr lang="en-US" i="1" dirty="0"/>
              <a:t>syntactic extension </a:t>
            </a:r>
            <a:br>
              <a:rPr lang="en-US" i="1" dirty="0"/>
            </a:br>
            <a:r>
              <a:rPr lang="en-US" i="1" dirty="0"/>
              <a:t>   </a:t>
            </a:r>
            <a:r>
              <a:rPr lang="en-US" dirty="0"/>
              <a:t>(using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define-syntax</a:t>
            </a:r>
            <a:r>
              <a:rPr lang="en-US" dirty="0"/>
              <a:t>).</a:t>
            </a:r>
          </a:p>
          <a:p>
            <a:pPr>
              <a:spcAft>
                <a:spcPts val="600"/>
              </a:spcAft>
            </a:pPr>
            <a:r>
              <a:rPr lang="en-US" dirty="0"/>
              <a:t>Instructions for getting set up to use </a:t>
            </a:r>
            <a:r>
              <a:rPr lang="en-US" b="1" dirty="0"/>
              <a:t>define-datatype</a:t>
            </a:r>
            <a:r>
              <a:rPr lang="en-US" dirty="0"/>
              <a:t>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Next slide.</a:t>
            </a:r>
            <a:br>
              <a:rPr lang="en-US" dirty="0"/>
            </a:b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47144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define-datatype in your code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10363200" cy="4572000"/>
          </a:xfrm>
        </p:spPr>
        <p:txBody>
          <a:bodyPr/>
          <a:lstStyle/>
          <a:p>
            <a:r>
              <a:rPr lang="en-US" dirty="0"/>
              <a:t>Put </a:t>
            </a:r>
            <a:r>
              <a:rPr lang="en-US" b="1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chez-</a:t>
            </a:r>
            <a:r>
              <a:rPr lang="en-US" b="1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init.ss</a:t>
            </a:r>
            <a:r>
              <a:rPr lang="en-US" dirty="0"/>
              <a:t> (linked from today's resources on schedule page) in the same folder as your code.</a:t>
            </a:r>
          </a:p>
          <a:p>
            <a:r>
              <a:rPr lang="en-US" dirty="0"/>
              <a:t>Begin your code with </a:t>
            </a:r>
            <a:r>
              <a:rPr lang="en-US" sz="2800" b="1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(load "chez-</a:t>
            </a:r>
            <a:r>
              <a:rPr lang="en-US" sz="2800" b="1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init.ss</a:t>
            </a:r>
            <a:r>
              <a:rPr lang="en-US" sz="2800" b="1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US" sz="2800" dirty="0"/>
              <a:t>You’ll need the full pathname if 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chez-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init.ss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/>
              <a:t>file is not in the folder where Scheme starts.</a:t>
            </a:r>
            <a:endParaRPr lang="en-US" sz="2800" b="1" dirty="0">
              <a:solidFill>
                <a:srgbClr val="00FF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/>
              <a:t>When you upload to the PLC server, you </a:t>
            </a:r>
            <a:r>
              <a:rPr lang="en-US" i="1" dirty="0"/>
              <a:t>do not </a:t>
            </a:r>
            <a:r>
              <a:rPr lang="en-US" dirty="0"/>
              <a:t>need to upload the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chez-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init.ss</a:t>
            </a:r>
            <a:r>
              <a:rPr lang="en-US" dirty="0"/>
              <a:t> file.  </a:t>
            </a:r>
          </a:p>
          <a:p>
            <a:pPr lvl="1"/>
            <a:r>
              <a:rPr lang="en-US" dirty="0"/>
              <a:t>The PLC server loads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chez-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init.ss</a:t>
            </a:r>
            <a:r>
              <a:rPr lang="en-US" dirty="0"/>
              <a:t> automatically before it runs your code, and it ignores your </a:t>
            </a:r>
            <a:br>
              <a:rPr lang="en-US" dirty="0"/>
            </a:br>
            <a:r>
              <a:rPr lang="en-US" sz="2600" b="1" dirty="0">
                <a:solidFill>
                  <a:srgbClr val="00FF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(load "chez-</a:t>
            </a:r>
            <a:r>
              <a:rPr lang="en-US" sz="2600" b="1" dirty="0" err="1">
                <a:solidFill>
                  <a:srgbClr val="00FF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init.ss</a:t>
            </a:r>
            <a:r>
              <a:rPr lang="en-US" sz="2600" b="1" dirty="0">
                <a:solidFill>
                  <a:srgbClr val="00FF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")</a:t>
            </a:r>
            <a:r>
              <a:rPr lang="en-US" b="1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n-US" dirty="0"/>
              <a:t>code.</a:t>
            </a:r>
            <a:br>
              <a:rPr lang="en-US" dirty="0"/>
            </a:b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3174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838200"/>
          </a:xfrm>
        </p:spPr>
        <p:txBody>
          <a:bodyPr/>
          <a:lstStyle/>
          <a:p>
            <a:r>
              <a:rPr lang="en-US" dirty="0"/>
              <a:t>Use 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bintree</a:t>
            </a:r>
            <a:r>
              <a:rPr lang="en-US" dirty="0"/>
              <a:t> datatype object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5200" y="3733800"/>
            <a:ext cx="8153400" cy="2590800"/>
          </a:xfrm>
          <a:noFill/>
          <a:ln w="53975">
            <a:solidFill>
              <a:srgbClr val="00FF00"/>
            </a:solidFill>
          </a:ln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&gt;(define leaf-sum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(tree) </a:t>
            </a:r>
            <a: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  <a:t>; assume that tree is a bintree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(cases </a:t>
            </a:r>
            <a:r>
              <a:rPr lang="en-US" sz="2400" b="1" dirty="0" err="1">
                <a:latin typeface="Courier New" pitchFamily="49" charset="0"/>
              </a:rPr>
              <a:t>bintree</a:t>
            </a:r>
            <a:r>
              <a:rPr lang="en-US" sz="2400" b="1" dirty="0">
                <a:latin typeface="Courier New" pitchFamily="49" charset="0"/>
              </a:rPr>
              <a:t> tree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[leaf-node (datum) datum]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[interior-node (key left right)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(+ (leaf-sum left)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(leaf-sum right))])))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4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28600" y="1093788"/>
            <a:ext cx="5867400" cy="2487613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(define-datatype bintree </a:t>
            </a:r>
            <a:r>
              <a:rPr lang="en-US" sz="2200" b="1" dirty="0" err="1">
                <a:solidFill>
                  <a:schemeClr val="bg1"/>
                </a:solidFill>
                <a:latin typeface="Courier New" pitchFamily="49" charset="0"/>
              </a:rPr>
              <a:t>bintree</a:t>
            </a:r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? </a:t>
            </a:r>
          </a:p>
          <a:p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  [leaf-node </a:t>
            </a:r>
            <a:endParaRPr lang="en-US" sz="2200" b="1" dirty="0">
              <a:solidFill>
                <a:srgbClr val="00FF00"/>
              </a:solidFill>
              <a:latin typeface="Courier New" pitchFamily="49" charset="0"/>
            </a:endParaRPr>
          </a:p>
          <a:p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    (datum number?)]</a:t>
            </a:r>
          </a:p>
          <a:p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  [interior-node</a:t>
            </a:r>
          </a:p>
          <a:p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    (key symbol?) </a:t>
            </a:r>
          </a:p>
          <a:p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    (left bintree?)</a:t>
            </a:r>
          </a:p>
          <a:p>
            <a:r>
              <a:rPr lang="en-US" sz="2200" b="1" dirty="0">
                <a:solidFill>
                  <a:schemeClr val="bg1"/>
                </a:solidFill>
                <a:latin typeface="Courier New" pitchFamily="49" charset="0"/>
              </a:rPr>
              <a:t>    (right bintree?)])</a:t>
            </a:r>
            <a:endParaRPr lang="en-US" sz="2200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48400" y="1905000"/>
            <a:ext cx="4267200" cy="1569660"/>
          </a:xfrm>
          <a:prstGeom prst="rect">
            <a:avLst/>
          </a:prstGeom>
          <a:noFill/>
          <a:ln w="666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This defines three procedures: constructors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leaf-node</a:t>
            </a:r>
            <a:r>
              <a:rPr lang="en-US" b="1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interior-node</a:t>
            </a:r>
            <a:r>
              <a:rPr lang="en-US" b="1" dirty="0">
                <a:solidFill>
                  <a:schemeClr val="bg1"/>
                </a:solidFill>
                <a:latin typeface="+mn-lt"/>
                <a:cs typeface="Courier New" panose="02070309020205020404" pitchFamily="49" charset="0"/>
              </a:rPr>
              <a:t>, and predicate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bintree?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16C129-F9FD-4BE8-B6DE-6FC04309B06B}"/>
              </a:ext>
            </a:extLst>
          </p:cNvPr>
          <p:cNvSpPr txBox="1"/>
          <p:nvPr/>
        </p:nvSpPr>
        <p:spPr>
          <a:xfrm>
            <a:off x="228600" y="3905815"/>
            <a:ext cx="2819400" cy="2246769"/>
          </a:xfrm>
          <a:prstGeom prst="rect">
            <a:avLst/>
          </a:prstGeom>
          <a:noFill/>
          <a:ln w="6667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  <a:r>
              <a:rPr lang="en-US" sz="2800" dirty="0">
                <a:solidFill>
                  <a:srgbClr val="33CC33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is new syntax, defined in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chez-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init.ss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(it is not the same as </a:t>
            </a:r>
            <a:r>
              <a:rPr lang="en-US" sz="2800" b="1" dirty="0">
                <a:solidFill>
                  <a:srgbClr val="33CC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695C74-6BCE-4861-8786-D8C8CBAB39EC}"/>
                  </a:ext>
                </a:extLst>
              </p14:cNvPr>
              <p14:cNvContentPartPr/>
              <p14:nvPr/>
            </p14:nvContentPartPr>
            <p14:xfrm>
              <a:off x="11382417" y="278617"/>
              <a:ext cx="162000" cy="95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695C74-6BCE-4861-8786-D8C8CBAB39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73417" y="269617"/>
                <a:ext cx="179640" cy="11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8809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533400"/>
          </a:xfrm>
        </p:spPr>
        <p:txBody>
          <a:bodyPr/>
          <a:lstStyle/>
          <a:p>
            <a:r>
              <a:rPr lang="en-US" sz="4000" dirty="0"/>
              <a:t>Parse: from list to bintree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25913"/>
            <a:ext cx="9296400" cy="48006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4000" b="1" dirty="0">
                <a:solidFill>
                  <a:srgbClr val="00FF00"/>
                </a:solidFill>
              </a:rPr>
              <a:t>Parsing the list form of a binary tree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latin typeface="Courier New" pitchFamily="49" charset="0"/>
              </a:rPr>
              <a:t>(define t2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(list-&gt;bintree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</a:t>
            </a:r>
            <a:r>
              <a:rPr lang="pt-BR" sz="2000" b="1" dirty="0">
                <a:latin typeface="Courier New" pitchFamily="49" charset="0"/>
              </a:rPr>
              <a:t>'(a (b 1 2) (c (d  3 4) 5))))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&gt;(define list-&gt;bintree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(lambda (t)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(</a:t>
            </a:r>
            <a:r>
              <a:rPr lang="en-US" sz="2000" b="1" dirty="0" err="1">
                <a:latin typeface="Courier New" pitchFamily="49" charset="0"/>
              </a:rPr>
              <a:t>cond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[(number? t)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(leaf-node t)]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[(symbol? (car t))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(interior-node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(car t)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(list-&gt;</a:t>
            </a:r>
            <a:r>
              <a:rPr lang="en-US" sz="2000" b="1" dirty="0" err="1">
                <a:latin typeface="Courier New" pitchFamily="49" charset="0"/>
              </a:rPr>
              <a:t>bintree</a:t>
            </a:r>
            <a:r>
              <a:rPr lang="en-US" sz="2000" b="1" dirty="0">
                <a:latin typeface="Courier New" pitchFamily="49" charset="0"/>
              </a:rPr>
              <a:t> (</a:t>
            </a:r>
            <a:r>
              <a:rPr lang="en-US" sz="2000" b="1" dirty="0" err="1">
                <a:latin typeface="Courier New" pitchFamily="49" charset="0"/>
              </a:rPr>
              <a:t>cadr</a:t>
            </a:r>
            <a:r>
              <a:rPr lang="en-US" sz="2000" b="1" dirty="0">
                <a:latin typeface="Courier New" pitchFamily="49" charset="0"/>
              </a:rPr>
              <a:t> t))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(list-&gt;</a:t>
            </a:r>
            <a:r>
              <a:rPr lang="en-US" sz="2000" b="1" dirty="0" err="1">
                <a:latin typeface="Courier New" pitchFamily="49" charset="0"/>
              </a:rPr>
              <a:t>bintree</a:t>
            </a:r>
            <a:r>
              <a:rPr lang="en-US" sz="2000" b="1" dirty="0">
                <a:latin typeface="Courier New" pitchFamily="49" charset="0"/>
              </a:rPr>
              <a:t> (</a:t>
            </a:r>
            <a:r>
              <a:rPr lang="en-US" sz="2000" b="1" dirty="0" err="1">
                <a:latin typeface="Courier New" pitchFamily="49" charset="0"/>
              </a:rPr>
              <a:t>caddr</a:t>
            </a:r>
            <a:r>
              <a:rPr lang="en-US" sz="2000" b="1" dirty="0">
                <a:latin typeface="Courier New" pitchFamily="49" charset="0"/>
              </a:rPr>
              <a:t> t)))]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	  [else (</a:t>
            </a:r>
            <a:r>
              <a:rPr lang="en-US" sz="2000" b="1" dirty="0" err="1">
                <a:latin typeface="Courier New" pitchFamily="49" charset="0"/>
              </a:rPr>
              <a:t>eopl:error</a:t>
            </a:r>
            <a:r>
              <a:rPr lang="en-US" sz="2000" b="1" dirty="0">
                <a:latin typeface="Courier New" pitchFamily="49" charset="0"/>
              </a:rPr>
              <a:t> 'list-&gt;</a:t>
            </a:r>
            <a:r>
              <a:rPr lang="en-US" sz="2000" b="1" dirty="0" err="1">
                <a:latin typeface="Courier New" pitchFamily="49" charset="0"/>
              </a:rPr>
              <a:t>bintree</a:t>
            </a:r>
            <a:r>
              <a:rPr lang="en-US" sz="2000" b="1" dirty="0">
                <a:latin typeface="Courier New" pitchFamily="49" charset="0"/>
              </a:rPr>
              <a:t>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"improper data format")]))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000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10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000" b="1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91400" y="1600200"/>
            <a:ext cx="289560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00FF00"/>
                </a:solidFill>
              </a:rPr>
              <a:t>Given the list representation of a binary tree,  produce a </a:t>
            </a:r>
            <a:r>
              <a:rPr lang="en-US" sz="3200" dirty="0">
                <a:solidFill>
                  <a:schemeClr val="bg1"/>
                </a:solidFill>
              </a:rPr>
              <a:t>bintree</a:t>
            </a:r>
            <a:r>
              <a:rPr lang="en-US" sz="3200" dirty="0">
                <a:solidFill>
                  <a:srgbClr val="00FF00"/>
                </a:solidFill>
              </a:rPr>
              <a:t> datatype structure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53300" y="4256853"/>
            <a:ext cx="2971800" cy="156966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define-datatype automatically makes a constructor for each variant</a:t>
            </a:r>
          </a:p>
        </p:txBody>
      </p:sp>
    </p:spTree>
    <p:extLst>
      <p:ext uri="{BB962C8B-B14F-4D97-AF65-F5344CB8AC3E}">
        <p14:creationId xmlns:p14="http://schemas.microsoft.com/office/powerpoint/2010/main" val="73787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65460-3D21-4311-8457-44FD441B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bintree is an </a:t>
            </a:r>
            <a:r>
              <a:rPr lang="en-US" i="1" dirty="0"/>
              <a:t>abstract</a:t>
            </a:r>
            <a:r>
              <a:rPr lang="en-US" dirty="0"/>
              <a:t>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D3A4C-5A7D-46C9-A3CE-9CF609459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11201400" cy="41148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FF00"/>
                </a:solidFill>
              </a:rPr>
              <a:t>The </a:t>
            </a:r>
            <a:r>
              <a:rPr lang="en-US" i="1" dirty="0">
                <a:solidFill>
                  <a:srgbClr val="00FF00"/>
                </a:solidFill>
              </a:rPr>
              <a:t>Chez</a:t>
            </a:r>
            <a:r>
              <a:rPr lang="en-US" dirty="0">
                <a:solidFill>
                  <a:srgbClr val="00FF00"/>
                </a:solidFill>
              </a:rPr>
              <a:t>  Scheme implementation of ADTs defined by </a:t>
            </a: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define-datatype</a:t>
            </a:r>
            <a:r>
              <a:rPr lang="en-US" dirty="0">
                <a:solidFill>
                  <a:srgbClr val="00FF00"/>
                </a:solidFill>
              </a:rPr>
              <a:t> happens to be lists.</a:t>
            </a:r>
          </a:p>
          <a:p>
            <a:pPr lvl="1"/>
            <a:r>
              <a:rPr lang="en-US" dirty="0"/>
              <a:t>Makes debugging easier:</a:t>
            </a:r>
          </a:p>
          <a:p>
            <a:pPr lvl="1"/>
            <a:r>
              <a:rPr lang="en-US" dirty="0"/>
              <a:t>Danger: you may be tempted to write representation-dependent code.</a:t>
            </a:r>
          </a:p>
          <a:p>
            <a:r>
              <a:rPr lang="en-US" dirty="0">
                <a:solidFill>
                  <a:srgbClr val="00FF00"/>
                </a:solidFill>
              </a:rPr>
              <a:t>Write representation-independent code.</a:t>
            </a:r>
          </a:p>
          <a:p>
            <a:pPr lvl="1"/>
            <a:r>
              <a:rPr lang="en-US" dirty="0"/>
              <a:t>I.e.,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cases</a:t>
            </a:r>
            <a:r>
              <a:rPr lang="en-US" dirty="0"/>
              <a:t>,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cdr</a:t>
            </a:r>
            <a:r>
              <a:rPr lang="en-US" dirty="0"/>
              <a:t>, etc. to get the fields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bintree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3588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533400"/>
          </a:xfrm>
        </p:spPr>
        <p:txBody>
          <a:bodyPr/>
          <a:lstStyle/>
          <a:p>
            <a:r>
              <a:rPr lang="en-US" sz="4000" dirty="0"/>
              <a:t>define-datatype example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14800" y="990600"/>
            <a:ext cx="8001000" cy="51054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800" b="1" dirty="0" err="1">
                <a:solidFill>
                  <a:srgbClr val="00FF00"/>
                </a:solidFill>
              </a:rPr>
              <a:t>Inorder</a:t>
            </a:r>
            <a:r>
              <a:rPr lang="en-US" sz="2800" b="1" dirty="0">
                <a:solidFill>
                  <a:srgbClr val="00FF00"/>
                </a:solidFill>
              </a:rPr>
              <a:t> traversal of interior nodes of a binary tree</a:t>
            </a:r>
            <a:endParaRPr lang="en-US" sz="2800" b="1" dirty="0">
              <a:solidFill>
                <a:srgbClr val="00FF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&gt;</a:t>
            </a:r>
            <a:r>
              <a:rPr lang="en-US" sz="2400" b="1" dirty="0">
                <a:latin typeface="Courier New" pitchFamily="49" charset="0"/>
              </a:rPr>
              <a:t>(define </a:t>
            </a:r>
            <a:r>
              <a:rPr lang="en-US" sz="2400" b="1" dirty="0" err="1">
                <a:latin typeface="Courier New" pitchFamily="49" charset="0"/>
              </a:rPr>
              <a:t>inorder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(tree)</a:t>
            </a:r>
            <a:endParaRPr lang="en-US" sz="2400" b="1" dirty="0">
              <a:solidFill>
                <a:srgbClr val="00FF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(cases </a:t>
            </a:r>
            <a:r>
              <a:rPr lang="en-US" sz="2400" b="1" dirty="0" err="1">
                <a:latin typeface="Courier New" pitchFamily="49" charset="0"/>
              </a:rPr>
              <a:t>bintree</a:t>
            </a:r>
            <a:r>
              <a:rPr lang="en-US" sz="2400" b="1" dirty="0">
                <a:latin typeface="Courier New" pitchFamily="49" charset="0"/>
              </a:rPr>
              <a:t> tree 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; let's write it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</a:t>
            </a:r>
            <a:endParaRPr lang="en-US" sz="2400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400" b="1" dirty="0">
              <a:latin typeface="Courier New" pitchFamily="49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81000" y="4191000"/>
            <a:ext cx="5638800" cy="2276475"/>
          </a:xfrm>
          <a:prstGeom prst="rect">
            <a:avLst/>
          </a:prstGeom>
          <a:noFill/>
          <a:ln w="508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(define-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datatype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bintree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bintree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?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 [leaf-node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   (datum number?)]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 [interior-node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   (key symbol?)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   (left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bintree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?)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   (right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bintree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?)])</a:t>
            </a:r>
            <a:endParaRPr lang="en-US" sz="2000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51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533400"/>
          </a:xfrm>
        </p:spPr>
        <p:txBody>
          <a:bodyPr/>
          <a:lstStyle/>
          <a:p>
            <a:r>
              <a:rPr lang="en-US" sz="4000" dirty="0"/>
              <a:t>inorder solution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990600"/>
            <a:ext cx="8001000" cy="51054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800" b="1" dirty="0" err="1">
                <a:solidFill>
                  <a:srgbClr val="00FF00"/>
                </a:solidFill>
              </a:rPr>
              <a:t>Inorder</a:t>
            </a:r>
            <a:r>
              <a:rPr lang="en-US" sz="2800" b="1" dirty="0">
                <a:solidFill>
                  <a:srgbClr val="00FF00"/>
                </a:solidFill>
              </a:rPr>
              <a:t> traversal of interior nodes of a binary tree</a:t>
            </a:r>
            <a:endParaRPr lang="en-US" sz="2800" b="1" dirty="0">
              <a:solidFill>
                <a:srgbClr val="00FF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&gt;</a:t>
            </a:r>
            <a:r>
              <a:rPr lang="en-US" sz="2400" b="1" dirty="0">
                <a:latin typeface="Courier New" pitchFamily="49" charset="0"/>
              </a:rPr>
              <a:t>(define </a:t>
            </a:r>
            <a:r>
              <a:rPr lang="en-US" sz="2400" b="1" dirty="0" err="1">
                <a:latin typeface="Courier New" pitchFamily="49" charset="0"/>
              </a:rPr>
              <a:t>inorder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(tree)</a:t>
            </a:r>
            <a:endParaRPr lang="en-US" sz="2400" b="1" dirty="0">
              <a:solidFill>
                <a:srgbClr val="00FF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(cases </a:t>
            </a:r>
            <a:r>
              <a:rPr lang="en-US" sz="2400" b="1" dirty="0" err="1">
                <a:latin typeface="Courier New" pitchFamily="49" charset="0"/>
              </a:rPr>
              <a:t>bintree</a:t>
            </a:r>
            <a:r>
              <a:rPr lang="en-US" sz="2400" b="1" dirty="0">
                <a:latin typeface="Courier New" pitchFamily="49" charset="0"/>
              </a:rPr>
              <a:t> tree 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; let's write it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[leaf-node (datum) '()]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[interior-node (key left right)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(append (</a:t>
            </a:r>
            <a:r>
              <a:rPr lang="en-US" sz="2400" b="1" dirty="0" err="1">
                <a:latin typeface="Courier New" pitchFamily="49" charset="0"/>
              </a:rPr>
              <a:t>inorder</a:t>
            </a:r>
            <a:r>
              <a:rPr lang="en-US" sz="2400" b="1" dirty="0">
                <a:latin typeface="Courier New" pitchFamily="49" charset="0"/>
              </a:rPr>
              <a:t> left) 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              (list key) 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              (</a:t>
            </a:r>
            <a:r>
              <a:rPr lang="en-US" sz="2400" b="1" dirty="0" err="1">
                <a:latin typeface="Courier New" pitchFamily="49" charset="0"/>
              </a:rPr>
              <a:t>inorder</a:t>
            </a:r>
            <a:r>
              <a:rPr lang="en-US" sz="2400" b="1" dirty="0">
                <a:latin typeface="Courier New" pitchFamily="49" charset="0"/>
              </a:rPr>
              <a:t> right))])))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2400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endParaRPr lang="en-US" sz="14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sz="1400" b="1" dirty="0">
              <a:latin typeface="Courier New" pitchFamily="49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676400" y="4419601"/>
            <a:ext cx="5638800" cy="2276475"/>
          </a:xfrm>
          <a:prstGeom prst="rect">
            <a:avLst/>
          </a:prstGeom>
          <a:noFill/>
          <a:ln w="508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(define-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datatype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bintree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bintree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?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 [leaf-node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   (datum number?)]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 [interior-node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   (key symbol?) 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   (left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bintree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?)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    (right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</a:rPr>
              <a:t>bintree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?)])</a:t>
            </a:r>
            <a:endParaRPr lang="en-US" sz="2000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40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09600"/>
          </a:xfrm>
        </p:spPr>
        <p:txBody>
          <a:bodyPr/>
          <a:lstStyle/>
          <a:p>
            <a:r>
              <a:rPr lang="en-US" sz="4000" dirty="0"/>
              <a:t>s-list datatype (for A11a)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990600"/>
            <a:ext cx="8610600" cy="56388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(define-datatype symbol-</a:t>
            </a:r>
            <a:r>
              <a:rPr lang="en-US" sz="2400" b="1" dirty="0" err="1">
                <a:latin typeface="Courier New" pitchFamily="49" charset="0"/>
              </a:rPr>
              <a:t>exp</a:t>
            </a:r>
            <a:r>
              <a:rPr lang="en-US" sz="2400" b="1" dirty="0">
                <a:latin typeface="Courier New" pitchFamily="49" charset="0"/>
              </a:rPr>
              <a:t> symbol-</a:t>
            </a:r>
            <a:r>
              <a:rPr lang="en-US" sz="2400" b="1" dirty="0" err="1">
                <a:latin typeface="Courier New" pitchFamily="49" charset="0"/>
              </a:rPr>
              <a:t>exp</a:t>
            </a:r>
            <a:r>
              <a:rPr lang="en-US" sz="2400" b="1" dirty="0">
                <a:latin typeface="Courier New" pitchFamily="49" charset="0"/>
              </a:rPr>
              <a:t>?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[symbol-symbol-</a:t>
            </a:r>
            <a:r>
              <a:rPr lang="en-US" sz="2400" b="1" dirty="0" err="1">
                <a:latin typeface="Courier New" pitchFamily="49" charset="0"/>
              </a:rPr>
              <a:t>exp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(data symbol?)]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[s-list-symbol-</a:t>
            </a:r>
            <a:r>
              <a:rPr lang="en-US" sz="2400" b="1" dirty="0" err="1">
                <a:latin typeface="Courier New" pitchFamily="49" charset="0"/>
              </a:rPr>
              <a:t>exp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(data s-list?)])</a:t>
            </a:r>
          </a:p>
          <a:p>
            <a:pPr>
              <a:lnSpc>
                <a:spcPct val="90000"/>
              </a:lnSpc>
              <a:spcBef>
                <a:spcPct val="55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(define-datatype s-list </a:t>
            </a:r>
            <a:r>
              <a:rPr lang="en-US" sz="2400" b="1" dirty="0" err="1">
                <a:latin typeface="Courier New" pitchFamily="49" charset="0"/>
              </a:rPr>
              <a:t>s-list</a:t>
            </a:r>
            <a:r>
              <a:rPr lang="en-US" sz="2400" b="1" dirty="0">
                <a:latin typeface="Courier New" pitchFamily="49" charset="0"/>
              </a:rPr>
              <a:t>?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[an-s-list  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(data (list-of symbol-</a:t>
            </a:r>
            <a:r>
              <a:rPr lang="en-US" sz="2400" b="1" dirty="0" err="1">
                <a:latin typeface="Courier New" pitchFamily="49" charset="0"/>
              </a:rPr>
              <a:t>exp</a:t>
            </a:r>
            <a:r>
              <a:rPr lang="en-US" sz="2400" b="1" dirty="0">
                <a:latin typeface="Courier New" pitchFamily="49" charset="0"/>
              </a:rPr>
              <a:t>?))])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 list-of  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; defined in chez-</a:t>
            </a:r>
            <a:r>
              <a:rPr lang="en-US" sz="2400" b="1" dirty="0" err="1">
                <a:solidFill>
                  <a:srgbClr val="00FF00"/>
                </a:solidFill>
                <a:latin typeface="Courier New" pitchFamily="49" charset="0"/>
              </a:rPr>
              <a:t>init.ss</a:t>
            </a:r>
            <a:endParaRPr lang="en-US" sz="2400" b="1" dirty="0">
              <a:solidFill>
                <a:srgbClr val="00FF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(lambda (</a:t>
            </a:r>
            <a:r>
              <a:rPr lang="en-US" sz="2400" b="1" dirty="0" err="1">
                <a:latin typeface="Courier New" pitchFamily="49" charset="0"/>
              </a:rPr>
              <a:t>pred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(lambda (</a:t>
            </a:r>
            <a:r>
              <a:rPr lang="en-US" sz="2400" b="1" dirty="0" err="1">
                <a:latin typeface="Courier New" pitchFamily="49" charset="0"/>
              </a:rPr>
              <a:t>val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(or (null? </a:t>
            </a:r>
            <a:r>
              <a:rPr lang="en-US" sz="2400" b="1" dirty="0" err="1">
                <a:latin typeface="Courier New" pitchFamily="49" charset="0"/>
              </a:rPr>
              <a:t>val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(and (pair? </a:t>
            </a:r>
            <a:r>
              <a:rPr lang="en-US" sz="2400" b="1" dirty="0" err="1">
                <a:latin typeface="Courier New" pitchFamily="49" charset="0"/>
              </a:rPr>
              <a:t>val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(</a:t>
            </a:r>
            <a:r>
              <a:rPr lang="en-US" sz="2400" b="1" dirty="0" err="1">
                <a:latin typeface="Courier New" pitchFamily="49" charset="0"/>
              </a:rPr>
              <a:t>pred</a:t>
            </a:r>
            <a:r>
              <a:rPr lang="en-US" sz="2400" b="1" dirty="0">
                <a:latin typeface="Courier New" pitchFamily="49" charset="0"/>
              </a:rPr>
              <a:t> (car </a:t>
            </a:r>
            <a:r>
              <a:rPr lang="en-US" sz="2400" b="1" dirty="0" err="1">
                <a:latin typeface="Courier New" pitchFamily="49" charset="0"/>
              </a:rPr>
              <a:t>val</a:t>
            </a:r>
            <a:r>
              <a:rPr lang="en-US" sz="2400" b="1" dirty="0">
                <a:latin typeface="Courier New" pitchFamily="49" charset="0"/>
              </a:rPr>
              <a:t>))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          ((list-of </a:t>
            </a:r>
            <a:r>
              <a:rPr lang="en-US" sz="2400" b="1" dirty="0" err="1">
                <a:latin typeface="Courier New" pitchFamily="49" charset="0"/>
              </a:rPr>
              <a:t>pred</a:t>
            </a:r>
            <a:r>
              <a:rPr lang="en-US" sz="2400" b="1" dirty="0">
                <a:latin typeface="Courier New" pitchFamily="49" charset="0"/>
              </a:rPr>
              <a:t>) (cdr </a:t>
            </a:r>
            <a:r>
              <a:rPr lang="en-US" sz="2400" b="1" dirty="0" err="1">
                <a:latin typeface="Courier New" pitchFamily="49" charset="0"/>
              </a:rPr>
              <a:t>val</a:t>
            </a:r>
            <a:r>
              <a:rPr lang="en-US" sz="2400" b="1" dirty="0">
                <a:latin typeface="Courier New" pitchFamily="49" charset="0"/>
              </a:rPr>
              <a:t>)))))))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b="1" dirty="0">
              <a:latin typeface="Courier New" pitchFamily="49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8991601" y="990600"/>
            <a:ext cx="1235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>
              <a:latin typeface="Arial" charset="0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7924800" y="1447800"/>
            <a:ext cx="25908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Arial" charset="0"/>
              </a:rPr>
              <a:t>What does the type of </a:t>
            </a:r>
            <a:r>
              <a:rPr lang="en-US" sz="2800" b="1" dirty="0">
                <a:solidFill>
                  <a:srgbClr val="00FF00"/>
                </a:solidFill>
                <a:latin typeface="Courier New" pitchFamily="49" charset="0"/>
              </a:rPr>
              <a:t>list-of have to be?</a:t>
            </a:r>
            <a:endParaRPr lang="en-US" sz="2800" b="1" dirty="0">
              <a:solidFill>
                <a:srgbClr val="00FF00"/>
              </a:solidFill>
              <a:latin typeface="Arial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A1A018B-BD0E-44F3-B003-EB365E2A1E86}"/>
              </a:ext>
            </a:extLst>
          </p:cNvPr>
          <p:cNvCxnSpPr/>
          <p:nvPr/>
        </p:nvCxnSpPr>
        <p:spPr>
          <a:xfrm>
            <a:off x="1295400" y="3886200"/>
            <a:ext cx="967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79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  <p:bldP spid="2355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86AA32-25C3-4F6B-87B8-DDFE67145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219200"/>
            <a:ext cx="10363200" cy="1470025"/>
          </a:xfrm>
        </p:spPr>
        <p:txBody>
          <a:bodyPr/>
          <a:lstStyle/>
          <a:p>
            <a:r>
              <a:rPr lang="en-US" sz="6600" dirty="0"/>
              <a:t>A datatype for </a:t>
            </a:r>
            <a:r>
              <a:rPr lang="el-GR" sz="6600" dirty="0"/>
              <a:t>λ</a:t>
            </a:r>
            <a:r>
              <a:rPr lang="en-US" sz="6600" dirty="0"/>
              <a:t>-calculus expressions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C79A4F8-9F9E-4427-9FF3-6C5EECB3F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dirty="0"/>
              <a:t>Parse a  </a:t>
            </a:r>
            <a:r>
              <a:rPr lang="el-GR" sz="4000" dirty="0"/>
              <a:t>λ-</a:t>
            </a:r>
            <a:r>
              <a:rPr lang="en-US" sz="4000" dirty="0"/>
              <a:t>calculus expression to produce an abstract syntax tree (AST)</a:t>
            </a:r>
          </a:p>
        </p:txBody>
      </p:sp>
    </p:spTree>
    <p:extLst>
      <p:ext uri="{BB962C8B-B14F-4D97-AF65-F5344CB8AC3E}">
        <p14:creationId xmlns:p14="http://schemas.microsoft.com/office/powerpoint/2010/main" val="421268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46313" y="4886326"/>
            <a:ext cx="7772400" cy="1362075"/>
          </a:xfrm>
        </p:spPr>
        <p:txBody>
          <a:bodyPr/>
          <a:lstStyle/>
          <a:p>
            <a:r>
              <a:rPr lang="en-US" sz="7200" dirty="0"/>
              <a:t>Datatypes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667000" y="1622840"/>
            <a:ext cx="7772400" cy="302536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sz="2800" dirty="0"/>
              <a:t>Definition</a:t>
            </a:r>
          </a:p>
          <a:p>
            <a:r>
              <a:rPr lang="en-US" sz="2800" dirty="0"/>
              <a:t>Basic and derived operations</a:t>
            </a:r>
          </a:p>
          <a:p>
            <a:r>
              <a:rPr lang="en-US" sz="2800" dirty="0"/>
              <a:t>Example: Non-negative integers</a:t>
            </a:r>
          </a:p>
          <a:p>
            <a:r>
              <a:rPr lang="en-US" sz="2800" dirty="0"/>
              <a:t>Implementation strategies</a:t>
            </a:r>
          </a:p>
          <a:p>
            <a:r>
              <a:rPr lang="en-US" sz="2800" dirty="0"/>
              <a:t>Standard Datatypes – arrays and records</a:t>
            </a:r>
          </a:p>
          <a:p>
            <a:r>
              <a:rPr lang="en-US" sz="2800" dirty="0"/>
              <a:t>Variant records</a:t>
            </a:r>
          </a:p>
          <a:p>
            <a:r>
              <a:rPr lang="en-US" sz="2800" dirty="0" err="1"/>
              <a:t>EoPL's</a:t>
            </a:r>
            <a:r>
              <a:rPr lang="en-US" sz="2800" dirty="0"/>
              <a:t> Scheme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define-datatype</a:t>
            </a:r>
          </a:p>
          <a:p>
            <a:r>
              <a:rPr lang="en-US" sz="2800" dirty="0"/>
              <a:t>Parsing lambda-calculus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43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11125199" cy="35814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FF00"/>
                </a:solidFill>
              </a:rPr>
              <a:t>program</a:t>
            </a:r>
            <a:r>
              <a:rPr lang="en-US" dirty="0"/>
              <a:t> in any language really is </a:t>
            </a:r>
            <a:r>
              <a:rPr lang="en-US" dirty="0">
                <a:solidFill>
                  <a:srgbClr val="00FF00"/>
                </a:solidFill>
              </a:rPr>
              <a:t>data</a:t>
            </a:r>
          </a:p>
          <a:p>
            <a:pPr lvl="1"/>
            <a:r>
              <a:rPr lang="en-US" dirty="0"/>
              <a:t>to be interpreted by …</a:t>
            </a:r>
          </a:p>
          <a:p>
            <a:r>
              <a:rPr lang="en-US" dirty="0"/>
              <a:t>Scheme makes the relationship more explicit.</a:t>
            </a:r>
          </a:p>
          <a:p>
            <a:pPr lvl="1"/>
            <a:r>
              <a:rPr lang="en-US" dirty="0"/>
              <a:t>Same syntax for programs and data</a:t>
            </a:r>
          </a:p>
          <a:p>
            <a:pPr lvl="1"/>
            <a:r>
              <a:rPr lang="en-US" dirty="0" err="1"/>
              <a:t>eval</a:t>
            </a:r>
            <a:r>
              <a:rPr lang="en-US" dirty="0"/>
              <a:t> (which you are not allowed to use in your interpreter </a:t>
            </a:r>
            <a:r>
              <a:rPr lang="en-US" dirty="0">
                <a:sym typeface="Wingdings" pitchFamily="2" charset="2"/>
              </a:rPr>
              <a:t> </a:t>
            </a:r>
            <a:r>
              <a:rPr lang="en-US" dirty="0"/>
              <a:t>)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12145" y="76200"/>
            <a:ext cx="7772400" cy="990600"/>
          </a:xfrm>
        </p:spPr>
        <p:txBody>
          <a:bodyPr/>
          <a:lstStyle/>
          <a:p>
            <a:r>
              <a:rPr lang="en-US" dirty="0"/>
              <a:t>Programs as data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43400" y="3962401"/>
            <a:ext cx="4913728" cy="2400657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(let loop ()</a:t>
            </a:r>
          </a:p>
          <a:p>
            <a:r>
              <a:rPr lang="en-US" sz="2500" b="1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(display "--&gt;")</a:t>
            </a:r>
          </a:p>
          <a:p>
            <a:r>
              <a:rPr lang="en-US" sz="2500" b="1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(let* ([</a:t>
            </a:r>
            <a:r>
              <a:rPr lang="en-US" sz="2500" b="1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sz="2500" b="1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(read)]</a:t>
            </a:r>
          </a:p>
          <a:p>
            <a:r>
              <a:rPr lang="en-US" sz="2500" b="1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[</a:t>
            </a:r>
            <a:r>
              <a:rPr lang="en-US" sz="2500" b="1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500" b="1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(eval </a:t>
            </a:r>
            <a:r>
              <a:rPr lang="en-US" sz="2500" b="1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exp</a:t>
            </a:r>
            <a:r>
              <a:rPr lang="en-US" sz="2500" b="1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)])</a:t>
            </a:r>
          </a:p>
          <a:p>
            <a:r>
              <a:rPr lang="en-US" sz="2500" b="1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(pretty-print </a:t>
            </a:r>
            <a:r>
              <a:rPr lang="en-US" sz="2500" b="1" dirty="0" err="1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2500" b="1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500" b="1" dirty="0">
                <a:solidFill>
                  <a:srgbClr val="00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(loop)))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4572001"/>
            <a:ext cx="2514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+mn-lt"/>
                <a:cs typeface="Consolas" panose="020B0609020204030204" pitchFamily="49" charset="0"/>
              </a:rPr>
              <a:t>Interpreter project solution </a:t>
            </a:r>
            <a:r>
              <a:rPr lang="en-US" sz="2800" b="1" dirty="0">
                <a:solidFill>
                  <a:srgbClr val="FF0000"/>
                </a:solidFill>
                <a:latin typeface="+mn-lt"/>
                <a:cs typeface="Consolas" panose="020B0609020204030204" pitchFamily="49" charset="0"/>
              </a:rPr>
              <a:t>– not!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590800" y="5095906"/>
            <a:ext cx="1524000" cy="314294"/>
          </a:xfrm>
          <a:prstGeom prst="rightArrow">
            <a:avLst/>
          </a:prstGeom>
          <a:solidFill>
            <a:srgbClr val="00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DEB94D-7694-441C-98D2-603DAF0DFFA6}"/>
              </a:ext>
            </a:extLst>
          </p:cNvPr>
          <p:cNvSpPr txBox="1"/>
          <p:nvPr/>
        </p:nvSpPr>
        <p:spPr>
          <a:xfrm>
            <a:off x="8686802" y="838200"/>
            <a:ext cx="3200398" cy="1200329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is the beginning of the background for A11b. </a:t>
            </a:r>
          </a:p>
        </p:txBody>
      </p:sp>
    </p:spTree>
    <p:extLst>
      <p:ext uri="{BB962C8B-B14F-4D97-AF65-F5344CB8AC3E}">
        <p14:creationId xmlns:p14="http://schemas.microsoft.com/office/powerpoint/2010/main" val="110642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458200" cy="1066800"/>
          </a:xfrm>
        </p:spPr>
        <p:txBody>
          <a:bodyPr/>
          <a:lstStyle/>
          <a:p>
            <a:r>
              <a:rPr lang="en-US" sz="3600" dirty="0" err="1"/>
              <a:t>datatype</a:t>
            </a:r>
            <a:r>
              <a:rPr lang="en-US" sz="3600" dirty="0"/>
              <a:t> for </a:t>
            </a:r>
            <a:r>
              <a:rPr lang="el-GR" sz="3600" dirty="0"/>
              <a:t>λ</a:t>
            </a:r>
            <a:r>
              <a:rPr lang="en-US" sz="3600" dirty="0"/>
              <a:t>-calculus expressions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10134600" cy="4343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(define-datatype expression </a:t>
            </a:r>
            <a:r>
              <a:rPr lang="en-US" sz="2800" b="1" dirty="0" err="1">
                <a:latin typeface="Courier New" pitchFamily="49" charset="0"/>
              </a:rPr>
              <a:t>expression</a:t>
            </a:r>
            <a:r>
              <a:rPr lang="en-US" sz="2800" b="1" dirty="0">
                <a:latin typeface="Courier New" pitchFamily="49" charset="0"/>
              </a:rPr>
              <a:t>?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[</a:t>
            </a:r>
            <a:r>
              <a:rPr lang="en-US" sz="2800" b="1" dirty="0" err="1">
                <a:latin typeface="Courier New" pitchFamily="49" charset="0"/>
              </a:rPr>
              <a:t>var</a:t>
            </a:r>
            <a:r>
              <a:rPr lang="en-US" sz="2800" b="1" dirty="0">
                <a:latin typeface="Courier New" pitchFamily="49" charset="0"/>
              </a:rPr>
              <a:t>-exp</a:t>
            </a:r>
            <a:endParaRPr lang="en-US" sz="2800" b="1" dirty="0">
              <a:solidFill>
                <a:srgbClr val="00FF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(id symbol?)]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[lambda-exp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(id symbol?)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(body expression?)]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[app-exp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</a:t>
            </a:r>
            <a:r>
              <a:rPr lang="en-US" sz="2800" b="1" dirty="0" err="1">
                <a:latin typeface="Courier New" pitchFamily="49" charset="0"/>
              </a:rPr>
              <a:t>rator</a:t>
            </a:r>
            <a:r>
              <a:rPr lang="en-US" sz="2800" b="1" dirty="0">
                <a:latin typeface="Courier New" pitchFamily="49" charset="0"/>
              </a:rPr>
              <a:t> expression?)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(rand expression?)])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96200" y="3048001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54321" y="838201"/>
            <a:ext cx="3309079" cy="2806922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solidFill>
                  <a:schemeClr val="bg1"/>
                </a:solidFill>
              </a:rPr>
              <a:t>I use slightly different names than the  EoPL textbook, to be consistent with the homework documents and files.</a:t>
            </a:r>
          </a:p>
        </p:txBody>
      </p:sp>
      <p:sp useBgFill="1">
        <p:nvSpPr>
          <p:cNvPr id="2" name="TextBox 1"/>
          <p:cNvSpPr txBox="1"/>
          <p:nvPr/>
        </p:nvSpPr>
        <p:spPr>
          <a:xfrm>
            <a:off x="304799" y="6273225"/>
            <a:ext cx="11718559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Let's add set!, multiple </a:t>
            </a:r>
            <a:r>
              <a:rPr lang="en-US" sz="3200" b="1" dirty="0" err="1">
                <a:solidFill>
                  <a:srgbClr val="FFFF00"/>
                </a:solidFill>
              </a:rPr>
              <a:t>rands</a:t>
            </a:r>
            <a:r>
              <a:rPr lang="en-US" sz="3200" b="1" dirty="0">
                <a:solidFill>
                  <a:srgbClr val="FFFF00"/>
                </a:solidFill>
              </a:rPr>
              <a:t>.         You'll add others in A11b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62800" y="3786885"/>
            <a:ext cx="4860559" cy="1569660"/>
          </a:xfrm>
          <a:prstGeom prst="rect">
            <a:avLst/>
          </a:prstGeom>
          <a:noFill/>
          <a:ln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You will enhance this datatype to include other expressions (such as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chemeClr val="bg1"/>
                </a:solidFill>
              </a:rPr>
              <a:t>, 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b="1" dirty="0">
                <a:solidFill>
                  <a:schemeClr val="bg1"/>
                </a:solidFill>
              </a:rPr>
              <a:t>,  and multi-argument, multi-body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49108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533400"/>
            <a:ext cx="7772400" cy="609600"/>
          </a:xfrm>
        </p:spPr>
        <p:txBody>
          <a:bodyPr/>
          <a:lstStyle/>
          <a:p>
            <a:r>
              <a:rPr lang="en-US" sz="4000" dirty="0"/>
              <a:t>concrete </a:t>
            </a:r>
            <a:r>
              <a:rPr lang="en-US" sz="4000" i="1" dirty="0"/>
              <a:t>vs</a:t>
            </a:r>
            <a:r>
              <a:rPr lang="en-US" sz="4000" dirty="0"/>
              <a:t>. abstract syntax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52600" y="2514600"/>
            <a:ext cx="3124200" cy="2514600"/>
          </a:xfrm>
          <a:noFill/>
          <a:ln w="28575">
            <a:solidFill>
              <a:srgbClr val="FF6600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s-ES" sz="2000" b="1" dirty="0">
                <a:latin typeface="Courier New" pitchFamily="49" charset="0"/>
              </a:rPr>
              <a:t>(</a:t>
            </a:r>
            <a:r>
              <a:rPr lang="es-ES" sz="2000" b="1" dirty="0" err="1">
                <a:latin typeface="Courier New" pitchFamily="49" charset="0"/>
              </a:rPr>
              <a:t>parse-exp</a:t>
            </a:r>
            <a:endParaRPr lang="es-ES" sz="20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ES" sz="2000" b="1" dirty="0">
                <a:latin typeface="Courier New" pitchFamily="49" charset="0"/>
              </a:rPr>
              <a:t>  '((lambda (x)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000" b="1" dirty="0">
                <a:latin typeface="Courier New" pitchFamily="49" charset="0"/>
              </a:rPr>
              <a:t>      (</a:t>
            </a:r>
            <a:r>
              <a:rPr lang="es-ES" sz="2000" b="1" dirty="0" err="1">
                <a:latin typeface="Courier New" pitchFamily="49" charset="0"/>
              </a:rPr>
              <a:t>if</a:t>
            </a:r>
            <a:r>
              <a:rPr lang="es-ES" sz="2000" b="1" dirty="0">
                <a:latin typeface="Courier New" pitchFamily="49" charset="0"/>
              </a:rPr>
              <a:t> x y z)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000" b="1" dirty="0">
                <a:latin typeface="Courier New" pitchFamily="49" charset="0"/>
              </a:rPr>
              <a:t>       x)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000" b="1" dirty="0">
                <a:latin typeface="Courier New" pitchFamily="49" charset="0"/>
              </a:rPr>
              <a:t>    ((lambda (y e)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000" b="1" dirty="0">
                <a:latin typeface="Courier New" pitchFamily="49" charset="0"/>
              </a:rPr>
              <a:t>       (+ e 3))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s-ES" sz="2000" b="1" dirty="0">
                <a:latin typeface="Courier New" pitchFamily="49" charset="0"/>
              </a:rPr>
              <a:t>     2)))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257800" y="1447800"/>
            <a:ext cx="5029200" cy="4876800"/>
          </a:xfrm>
          <a:noFill/>
          <a:ln w="50800">
            <a:solidFill>
              <a:srgbClr val="00FF00"/>
            </a:solidFill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(app-exp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(lambda-exp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(x)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((if-exp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(</a:t>
            </a:r>
            <a:r>
              <a:rPr lang="en-US" sz="2000" b="1" dirty="0" err="1">
                <a:latin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</a:rPr>
              <a:t>-exp x)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(</a:t>
            </a:r>
            <a:r>
              <a:rPr lang="en-US" sz="2000" b="1" dirty="0" err="1">
                <a:latin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</a:rPr>
              <a:t>-exp y)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(</a:t>
            </a:r>
            <a:r>
              <a:rPr lang="en-US" sz="2000" b="1" dirty="0" err="1">
                <a:latin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</a:rPr>
              <a:t>-exp z))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(</a:t>
            </a:r>
            <a:r>
              <a:rPr lang="en-US" sz="2000" b="1" dirty="0" err="1">
                <a:latin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</a:rPr>
              <a:t>-exp x))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((app-exp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(lambda-exp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(y e)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((app-exp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(</a:t>
            </a:r>
            <a:r>
              <a:rPr lang="en-US" sz="2000" b="1" dirty="0" err="1">
                <a:latin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</a:rPr>
              <a:t>-exp +)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((</a:t>
            </a:r>
            <a:r>
              <a:rPr lang="en-US" sz="2000" b="1" dirty="0" err="1">
                <a:latin typeface="Courier New" pitchFamily="49" charset="0"/>
              </a:rPr>
              <a:t>var</a:t>
            </a:r>
            <a:r>
              <a:rPr lang="en-US" sz="2000" b="1" dirty="0">
                <a:latin typeface="Courier New" pitchFamily="49" charset="0"/>
              </a:rPr>
              <a:t>-exp e)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(lit-exp 3)))))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((lit-exp 2)))))</a:t>
            </a:r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3429000" y="1600200"/>
            <a:ext cx="1676400" cy="838200"/>
          </a:xfrm>
          <a:custGeom>
            <a:avLst/>
            <a:gdLst>
              <a:gd name="G0" fmla="+- 15126 0 0"/>
              <a:gd name="G1" fmla="+- 2912 0 0"/>
              <a:gd name="G2" fmla="+- 12158 0 2912"/>
              <a:gd name="G3" fmla="+- G2 0 2912"/>
              <a:gd name="G4" fmla="*/ G3 32768 32059"/>
              <a:gd name="G5" fmla="*/ G4 1 2"/>
              <a:gd name="G6" fmla="+- 21600 0 15126"/>
              <a:gd name="G7" fmla="*/ G6 2912 6079"/>
              <a:gd name="G8" fmla="+- G7 15126 0"/>
              <a:gd name="T0" fmla="*/ 15126 w 21600"/>
              <a:gd name="T1" fmla="*/ 0 h 21600"/>
              <a:gd name="T2" fmla="*/ 15126 w 21600"/>
              <a:gd name="T3" fmla="*/ 12158 h 21600"/>
              <a:gd name="T4" fmla="*/ 3237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1752600" y="1524001"/>
            <a:ext cx="1752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</a:pPr>
            <a:r>
              <a:rPr lang="en-US" sz="2800" b="1" dirty="0">
                <a:solidFill>
                  <a:srgbClr val="FF5050"/>
                </a:solidFill>
              </a:rPr>
              <a:t>concrete syntax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2514600" y="5715001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FF00"/>
                </a:solidFill>
              </a:rPr>
              <a:t>abstract syntax</a:t>
            </a:r>
          </a:p>
        </p:txBody>
      </p:sp>
      <p:grpSp>
        <p:nvGrpSpPr>
          <p:cNvPr id="2" name="Group 11"/>
          <p:cNvGrpSpPr/>
          <p:nvPr/>
        </p:nvGrpSpPr>
        <p:grpSpPr>
          <a:xfrm>
            <a:off x="6248400" y="1447800"/>
            <a:ext cx="4076700" cy="2677656"/>
            <a:chOff x="4724400" y="1447800"/>
            <a:chExt cx="4076700" cy="2677656"/>
          </a:xfrm>
        </p:grpSpPr>
        <p:sp>
          <p:nvSpPr>
            <p:cNvPr id="8" name="TextBox 7"/>
            <p:cNvSpPr txBox="1"/>
            <p:nvPr/>
          </p:nvSpPr>
          <p:spPr>
            <a:xfrm>
              <a:off x="7048500" y="1447800"/>
              <a:ext cx="175260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FF00"/>
                  </a:solidFill>
                </a:rPr>
                <a:t>Two </a:t>
              </a:r>
              <a:r>
                <a:rPr lang="en-US" dirty="0" err="1">
                  <a:solidFill>
                    <a:srgbClr val="00FF00"/>
                  </a:solidFill>
                </a:rPr>
                <a:t>parens</a:t>
              </a:r>
              <a:r>
                <a:rPr lang="en-US" dirty="0">
                  <a:solidFill>
                    <a:srgbClr val="00FF00"/>
                  </a:solidFill>
                </a:rPr>
                <a:t> because a </a:t>
              </a:r>
              <a:r>
                <a:rPr lang="en-US" dirty="0">
                  <a:solidFill>
                    <a:srgbClr val="00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lambda-exp</a:t>
              </a:r>
              <a:r>
                <a:rPr lang="en-US" dirty="0">
                  <a:solidFill>
                    <a:srgbClr val="00FF00"/>
                  </a:solidFill>
                </a:rPr>
                <a:t> can have more than one body</a:t>
              </a:r>
            </a:p>
          </p:txBody>
        </p:sp>
        <p:cxnSp>
          <p:nvCxnSpPr>
            <p:cNvPr id="10" name="Straight Arrow Connector 9"/>
            <p:cNvCxnSpPr>
              <a:cxnSpLocks/>
            </p:cNvCxnSpPr>
            <p:nvPr/>
          </p:nvCxnSpPr>
          <p:spPr>
            <a:xfrm flipH="1">
              <a:off x="4724400" y="1828800"/>
              <a:ext cx="2324100" cy="533400"/>
            </a:xfrm>
            <a:prstGeom prst="straightConnector1">
              <a:avLst/>
            </a:prstGeom>
            <a:ln w="28575">
              <a:solidFill>
                <a:srgbClr val="00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657600" y="1219201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parser</a:t>
            </a:r>
          </a:p>
        </p:txBody>
      </p:sp>
    </p:spTree>
    <p:extLst>
      <p:ext uri="{BB962C8B-B14F-4D97-AF65-F5344CB8AC3E}">
        <p14:creationId xmlns:p14="http://schemas.microsoft.com/office/powerpoint/2010/main" val="84721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build="p" animBg="1"/>
      <p:bldP spid="24581" grpId="0" animBg="1"/>
      <p:bldP spid="24581" grpId="1" animBg="1"/>
      <p:bldP spid="24583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76200"/>
            <a:ext cx="8229600" cy="1066800"/>
          </a:xfrm>
        </p:spPr>
        <p:txBody>
          <a:bodyPr/>
          <a:lstStyle/>
          <a:p>
            <a:r>
              <a:rPr lang="en-US" sz="3200" dirty="0"/>
              <a:t>Parse lambda-calculus Expressions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8686800" cy="4800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(define parse-exp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(lambda (datum)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(</a:t>
            </a:r>
            <a:r>
              <a:rPr lang="en-US" sz="2200" b="1" dirty="0" err="1">
                <a:latin typeface="Courier New" pitchFamily="49" charset="0"/>
              </a:rPr>
              <a:t>cond</a:t>
            </a: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[(symbol? datum) (</a:t>
            </a:r>
            <a:r>
              <a:rPr lang="en-US" sz="2200" b="1" dirty="0" err="1">
                <a:latin typeface="Courier New" pitchFamily="49" charset="0"/>
              </a:rPr>
              <a:t>var</a:t>
            </a:r>
            <a:r>
              <a:rPr lang="en-US" sz="2200" b="1" dirty="0">
                <a:latin typeface="Courier New" pitchFamily="49" charset="0"/>
              </a:rPr>
              <a:t>-exp datum)]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[(pair? datum)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(cond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[(</a:t>
            </a:r>
            <a:r>
              <a:rPr lang="en-US" sz="2200" b="1" dirty="0" err="1">
                <a:latin typeface="Courier New" pitchFamily="49" charset="0"/>
              </a:rPr>
              <a:t>eqv</a:t>
            </a:r>
            <a:r>
              <a:rPr lang="en-US" sz="2200" b="1" dirty="0">
                <a:latin typeface="Courier New" pitchFamily="49" charset="0"/>
              </a:rPr>
              <a:t>? (car datum) 'lambda)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(lambda-exp (</a:t>
            </a:r>
            <a:r>
              <a:rPr lang="en-US" sz="2200" b="1" dirty="0" err="1">
                <a:latin typeface="Courier New" pitchFamily="49" charset="0"/>
              </a:rPr>
              <a:t>caadr</a:t>
            </a:r>
            <a:r>
              <a:rPr lang="en-US" sz="2200" b="1" dirty="0">
                <a:latin typeface="Courier New" pitchFamily="49" charset="0"/>
              </a:rPr>
              <a:t> datum)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        (parse-exp (</a:t>
            </a:r>
            <a:r>
              <a:rPr lang="en-US" sz="2200" b="1" dirty="0" err="1">
                <a:latin typeface="Courier New" pitchFamily="49" charset="0"/>
              </a:rPr>
              <a:t>caddr</a:t>
            </a:r>
            <a:r>
              <a:rPr lang="en-US" sz="2200" b="1" dirty="0">
                <a:latin typeface="Courier New" pitchFamily="49" charset="0"/>
              </a:rPr>
              <a:t> datum)))]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[else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(app-exp (parse-exp (car datum))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      (parse-exp (cadr datum)))])]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[else (</a:t>
            </a:r>
            <a:r>
              <a:rPr lang="en-US" sz="2200" b="1" dirty="0" err="1">
                <a:latin typeface="Courier New" pitchFamily="49" charset="0"/>
              </a:rPr>
              <a:t>eopl:error</a:t>
            </a:r>
            <a:r>
              <a:rPr lang="en-US" sz="2200" b="1" dirty="0">
                <a:latin typeface="Courier New" pitchFamily="49" charset="0"/>
              </a:rPr>
              <a:t> 'parse-exp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"Invalid concrete syntax ~s"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datum)])))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sz="2200" b="1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533400"/>
            <a:ext cx="815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+mj-lt"/>
              </a:rPr>
              <a:t>I.e., translate concrete syntax to abstract syntax</a:t>
            </a:r>
            <a:endParaRPr lang="en-US" sz="2800" dirty="0">
              <a:solidFill>
                <a:srgbClr val="00FF00"/>
              </a:solidFill>
              <a:latin typeface="+mj-lt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8600" y="5950803"/>
            <a:ext cx="3570514" cy="830997"/>
          </a:xfrm>
          <a:prstGeom prst="rect">
            <a:avLst/>
          </a:prstGeom>
          <a:solidFill>
            <a:srgbClr val="000065"/>
          </a:solidFill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FF00"/>
                </a:solidFill>
              </a:rPr>
              <a:t>You will add several other cases (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b="1" dirty="0">
                <a:solidFill>
                  <a:srgbClr val="00FF00"/>
                </a:solidFill>
              </a:rPr>
              <a:t>,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b="1" dirty="0">
                <a:solidFill>
                  <a:srgbClr val="00FF00"/>
                </a:solidFill>
              </a:rPr>
              <a:t>, etc.)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81800" y="5638800"/>
            <a:ext cx="5410200" cy="1077218"/>
          </a:xfrm>
          <a:prstGeom prst="rect">
            <a:avLst/>
          </a:prstGeom>
          <a:solidFill>
            <a:srgbClr val="000066"/>
          </a:solidFill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FF00"/>
                </a:solidFill>
              </a:rPr>
              <a:t>Let's add </a:t>
            </a:r>
            <a:r>
              <a:rPr lang="en-US" sz="32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set!</a:t>
            </a:r>
            <a:r>
              <a:rPr lang="en-US" sz="3200" b="1" dirty="0">
                <a:solidFill>
                  <a:srgbClr val="FFFF00"/>
                </a:solidFill>
              </a:rPr>
              <a:t>. </a:t>
            </a:r>
          </a:p>
          <a:p>
            <a:r>
              <a:rPr lang="en-US" sz="3200" b="1" dirty="0">
                <a:solidFill>
                  <a:srgbClr val="FFFF00"/>
                </a:solidFill>
              </a:rPr>
              <a:t>You'll add others in A11b</a:t>
            </a:r>
          </a:p>
        </p:txBody>
      </p:sp>
    </p:spTree>
    <p:extLst>
      <p:ext uri="{BB962C8B-B14F-4D97-AF65-F5344CB8AC3E}">
        <p14:creationId xmlns:p14="http://schemas.microsoft.com/office/powerpoint/2010/main" val="2670686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304800"/>
            <a:ext cx="9525000" cy="1066800"/>
          </a:xfrm>
        </p:spPr>
        <p:txBody>
          <a:bodyPr/>
          <a:lstStyle/>
          <a:p>
            <a:r>
              <a:rPr lang="en-US" sz="3600" dirty="0"/>
              <a:t>Using Parsed Lambda-Calculus Expressions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447800"/>
            <a:ext cx="9372600" cy="48006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(define </a:t>
            </a:r>
            <a:r>
              <a:rPr lang="en-US" sz="2800" b="1" dirty="0" err="1">
                <a:latin typeface="Courier New" pitchFamily="49" charset="0"/>
              </a:rPr>
              <a:t>unparse</a:t>
            </a:r>
            <a:r>
              <a:rPr lang="en-US" sz="2800" b="1" dirty="0">
                <a:latin typeface="Courier New" pitchFamily="49" charset="0"/>
              </a:rPr>
              <a:t>-exp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(lambda (exp)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(cases expression exp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</a:t>
            </a:r>
            <a:r>
              <a:rPr lang="en-US" sz="2800" b="1" dirty="0" err="1">
                <a:latin typeface="Courier New" pitchFamily="49" charset="0"/>
              </a:rPr>
              <a:t>var</a:t>
            </a:r>
            <a:r>
              <a:rPr lang="en-US" sz="2800" b="1" dirty="0">
                <a:latin typeface="Courier New" pitchFamily="49" charset="0"/>
              </a:rPr>
              <a:t>-exp (id) id]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[lambda-exp (id body)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(list 'lambda (list id)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(</a:t>
            </a:r>
            <a:r>
              <a:rPr lang="en-US" sz="2800" b="1" dirty="0" err="1">
                <a:latin typeface="Courier New" pitchFamily="49" charset="0"/>
              </a:rPr>
              <a:t>unparse</a:t>
            </a:r>
            <a:r>
              <a:rPr lang="en-US" sz="2800" b="1" dirty="0">
                <a:latin typeface="Courier New" pitchFamily="49" charset="0"/>
              </a:rPr>
              <a:t>-exp body))]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[app-exp (</a:t>
            </a:r>
            <a:r>
              <a:rPr lang="en-US" sz="2800" b="1" dirty="0" err="1">
                <a:latin typeface="Courier New" pitchFamily="49" charset="0"/>
              </a:rPr>
              <a:t>rator</a:t>
            </a:r>
            <a:r>
              <a:rPr lang="en-US" sz="2800" b="1" dirty="0">
                <a:latin typeface="Courier New" pitchFamily="49" charset="0"/>
              </a:rPr>
              <a:t> rand)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(list (</a:t>
            </a:r>
            <a:r>
              <a:rPr lang="en-US" sz="2800" b="1" dirty="0" err="1">
                <a:latin typeface="Courier New" pitchFamily="49" charset="0"/>
              </a:rPr>
              <a:t>unparse</a:t>
            </a:r>
            <a:r>
              <a:rPr lang="en-US" sz="2800" b="1" dirty="0">
                <a:latin typeface="Courier New" pitchFamily="49" charset="0"/>
              </a:rPr>
              <a:t>-exp </a:t>
            </a:r>
            <a:r>
              <a:rPr lang="en-US" sz="2800" b="1" dirty="0" err="1">
                <a:latin typeface="Courier New" pitchFamily="49" charset="0"/>
              </a:rPr>
              <a:t>rator</a:t>
            </a:r>
            <a:r>
              <a:rPr lang="en-US" sz="28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 (</a:t>
            </a:r>
            <a:r>
              <a:rPr lang="en-US" sz="2800" b="1" dirty="0" err="1">
                <a:latin typeface="Courier New" pitchFamily="49" charset="0"/>
              </a:rPr>
              <a:t>unparse</a:t>
            </a:r>
            <a:r>
              <a:rPr lang="en-US" sz="2800" b="1" dirty="0">
                <a:latin typeface="Courier New" pitchFamily="49" charset="0"/>
              </a:rPr>
              <a:t>-exp rand)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  )])))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8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8610600" y="1828800"/>
            <a:ext cx="2590800" cy="2246769"/>
          </a:xfrm>
          <a:prstGeom prst="rect">
            <a:avLst/>
          </a:prstGeom>
          <a:noFill/>
          <a:ln w="38100">
            <a:solidFill>
              <a:srgbClr val="00FF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FF00"/>
                </a:solidFill>
              </a:rPr>
              <a:t>Note that </a:t>
            </a:r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unparse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-exp</a:t>
            </a:r>
            <a:r>
              <a:rPr lang="en-US" sz="2800" b="1" dirty="0">
                <a:solidFill>
                  <a:srgbClr val="00FF00"/>
                </a:solidFill>
              </a:rPr>
              <a:t> is simpler than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parse-exp</a:t>
            </a:r>
            <a:r>
              <a:rPr lang="en-US" sz="2800" b="1" dirty="0">
                <a:solidFill>
                  <a:srgbClr val="00FF00"/>
                </a:solidFill>
              </a:rPr>
              <a:t>.  Why?</a:t>
            </a:r>
          </a:p>
        </p:txBody>
      </p:sp>
    </p:spTree>
    <p:extLst>
      <p:ext uri="{BB962C8B-B14F-4D97-AF65-F5344CB8AC3E}">
        <p14:creationId xmlns:p14="http://schemas.microsoft.com/office/powerpoint/2010/main" val="41236822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382000" cy="1143000"/>
          </a:xfrm>
        </p:spPr>
        <p:txBody>
          <a:bodyPr/>
          <a:lstStyle/>
          <a:p>
            <a:r>
              <a:rPr lang="en-US" dirty="0"/>
              <a:t>About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parse</a:t>
            </a:r>
            <a:r>
              <a:rPr lang="en-US" dirty="0"/>
              <a:t> problem in A11b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1669" y="1143000"/>
            <a:ext cx="8610600" cy="4114800"/>
          </a:xfrm>
        </p:spPr>
        <p:txBody>
          <a:bodyPr/>
          <a:lstStyle/>
          <a:p>
            <a:pPr>
              <a:spcBef>
                <a:spcPts val="568"/>
              </a:spcBef>
            </a:pPr>
            <a:r>
              <a:rPr lang="en-US" dirty="0"/>
              <a:t>Add additional features to the </a:t>
            </a:r>
            <a:r>
              <a:rPr lang="en-US" dirty="0" err="1"/>
              <a:t>parseable</a:t>
            </a:r>
            <a:r>
              <a:rPr lang="en-US" dirty="0"/>
              <a:t> language</a:t>
            </a:r>
          </a:p>
          <a:p>
            <a:pPr lvl="1">
              <a:spcBef>
                <a:spcPts val="568"/>
              </a:spcBef>
            </a:pPr>
            <a:r>
              <a:rPr lang="en-US" dirty="0"/>
              <a:t>and modify the code for the basic features</a:t>
            </a:r>
          </a:p>
          <a:p>
            <a:pPr>
              <a:spcBef>
                <a:spcPts val="568"/>
              </a:spcBef>
            </a:pPr>
            <a:r>
              <a:rPr lang="en-US" dirty="0"/>
              <a:t>Add error checking.  </a:t>
            </a:r>
          </a:p>
          <a:p>
            <a:pPr lvl="1">
              <a:spcBef>
                <a:spcPts val="568"/>
              </a:spcBef>
            </a:pPr>
            <a:r>
              <a:rPr lang="en-US" b="1" dirty="0">
                <a:solidFill>
                  <a:srgbClr val="00FF00"/>
                </a:solidFill>
              </a:rPr>
              <a:t>Important:</a:t>
            </a:r>
            <a:r>
              <a:rPr lang="en-US" dirty="0"/>
              <a:t> To report an error:</a:t>
            </a:r>
          </a:p>
          <a:p>
            <a:pPr lvl="1">
              <a:spcBef>
                <a:spcPts val="568"/>
              </a:spcBef>
              <a:buNone/>
            </a:pPr>
            <a:r>
              <a:rPr lang="en-US" dirty="0"/>
              <a:t>  </a:t>
            </a:r>
            <a:r>
              <a:rPr lang="en-US" sz="23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300" b="1" dirty="0" err="1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eopl:error</a:t>
            </a:r>
            <a:r>
              <a:rPr lang="en-US" sz="23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'parse-exp "bad let*: ~s" exp</a:t>
            </a: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ts val="568"/>
              </a:spcBef>
            </a:pPr>
            <a:r>
              <a:rPr lang="en-US" dirty="0"/>
              <a:t>Figuring out all of the possible errors to check for is a major part of this assignment.  </a:t>
            </a:r>
          </a:p>
          <a:p>
            <a:pPr lvl="1">
              <a:spcBef>
                <a:spcPts val="568"/>
              </a:spcBef>
            </a:pPr>
            <a:r>
              <a:rPr lang="en-US" dirty="0"/>
              <a:t>Be sure to plan time for it.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96399" y="3025889"/>
            <a:ext cx="2581761" cy="3046988"/>
          </a:xfrm>
          <a:prstGeom prst="rect">
            <a:avLst/>
          </a:prstGeom>
          <a:solidFill>
            <a:srgbClr val="000064"/>
          </a:solidFill>
          <a:ln w="28575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 order for the PLC server to recognize your error reports, you must use</a:t>
            </a:r>
            <a:r>
              <a:rPr lang="en-US" dirty="0">
                <a:solidFill>
                  <a:srgbClr val="00FF00"/>
                </a:solidFill>
              </a:rPr>
              <a:t> </a:t>
            </a:r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'parse-exp</a:t>
            </a:r>
            <a:r>
              <a:rPr lang="en-US" dirty="0">
                <a:solidFill>
                  <a:schemeClr val="bg1"/>
                </a:solidFill>
              </a:rPr>
              <a:t> as the first argument to </a:t>
            </a:r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eopl:error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43887-B98C-4417-A15C-654EDCBC5A89}"/>
              </a:ext>
            </a:extLst>
          </p:cNvPr>
          <p:cNvSpPr txBox="1"/>
          <p:nvPr/>
        </p:nvSpPr>
        <p:spPr>
          <a:xfrm>
            <a:off x="7467600" y="1747391"/>
            <a:ext cx="4572000" cy="1046440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</a:rPr>
              <a:t>A11b is a team assignment.</a:t>
            </a:r>
            <a:br>
              <a:rPr lang="en-US" sz="3100" dirty="0">
                <a:solidFill>
                  <a:schemeClr val="bg1"/>
                </a:solidFill>
              </a:rPr>
            </a:br>
            <a:r>
              <a:rPr lang="en-US" sz="3100" dirty="0">
                <a:solidFill>
                  <a:schemeClr val="bg1"/>
                </a:solidFill>
              </a:rPr>
              <a:t>Do not do it alone.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4361E7-CB63-404C-867F-39D38286F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371" y="5288340"/>
            <a:ext cx="3827767" cy="1569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604342-B275-4D08-82D3-4C937B89D2E0}"/>
              </a:ext>
            </a:extLst>
          </p:cNvPr>
          <p:cNvSpPr txBox="1"/>
          <p:nvPr/>
        </p:nvSpPr>
        <p:spPr>
          <a:xfrm>
            <a:off x="313840" y="5288340"/>
            <a:ext cx="4410560" cy="1569660"/>
          </a:xfrm>
          <a:prstGeom prst="rect">
            <a:avLst/>
          </a:prstGeom>
          <a:solidFill>
            <a:srgbClr val="000064"/>
          </a:solidFill>
          <a:ln w="28575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For team assignments,  one team member should submit.  Include other members’  usernames on the submission page.</a:t>
            </a:r>
            <a:endParaRPr lang="en-US" b="1" dirty="0">
              <a:solidFill>
                <a:srgbClr val="00FF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38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533400"/>
            <a:ext cx="8458200" cy="1143000"/>
          </a:xfrm>
        </p:spPr>
        <p:txBody>
          <a:bodyPr/>
          <a:lstStyle/>
          <a:p>
            <a:r>
              <a:rPr lang="en-US" dirty="0"/>
              <a:t>How I will test your parse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11201400" cy="4114800"/>
          </a:xfrm>
        </p:spPr>
        <p:txBody>
          <a:bodyPr/>
          <a:lstStyle/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Test some cases that should return an error  to make sure that your code actually detects the error  (and reports it according to the previous slide)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Test-cases that call </a:t>
            </a:r>
            <a:br>
              <a:rPr lang="en-US" dirty="0"/>
            </a:br>
            <a:r>
              <a:rPr lang="en-US" sz="23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300" b="1" dirty="0" err="1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unparse</a:t>
            </a:r>
            <a:r>
              <a:rPr lang="en-US" sz="2300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-exp (parse-exp 'some-legal-expression))</a:t>
            </a:r>
          </a:p>
          <a:p>
            <a:pPr marL="971550" lvl="1" indent="-514350">
              <a:spcAft>
                <a:spcPts val="600"/>
              </a:spcAft>
              <a:buFont typeface="+mj-lt"/>
              <a:buAutoNum type="alphaLcPeriod"/>
            </a:pPr>
            <a:r>
              <a:rPr lang="en-US" dirty="0"/>
              <a:t>to see if your code returns the original expression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If you get zero points from the PLC server on either </a:t>
            </a:r>
            <a:br>
              <a:rPr lang="en-US" dirty="0"/>
            </a:br>
            <a:r>
              <a:rPr lang="en-US" dirty="0"/>
              <a:t>1 or 2, you will also earn zero on the other part .</a:t>
            </a:r>
          </a:p>
        </p:txBody>
      </p:sp>
    </p:spTree>
    <p:extLst>
      <p:ext uri="{BB962C8B-B14F-4D97-AF65-F5344CB8AC3E}">
        <p14:creationId xmlns:p14="http://schemas.microsoft.com/office/powerpoint/2010/main" val="14707913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229600" cy="1066800"/>
          </a:xfrm>
        </p:spPr>
        <p:txBody>
          <a:bodyPr/>
          <a:lstStyle/>
          <a:p>
            <a:r>
              <a:rPr lang="en-US" sz="3600" dirty="0"/>
              <a:t> </a:t>
            </a:r>
            <a:r>
              <a:rPr lang="en-US" sz="3600" dirty="0">
                <a:solidFill>
                  <a:srgbClr val="00FF00"/>
                </a:solidFill>
              </a:rPr>
              <a:t>occurs-free?</a:t>
            </a:r>
            <a:r>
              <a:rPr lang="en-US" sz="3600" dirty="0"/>
              <a:t> for parsed expressions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524000"/>
            <a:ext cx="8686800" cy="48006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(define occurs-free?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(lambda (</a:t>
            </a:r>
            <a:r>
              <a:rPr lang="en-US" sz="2800" b="1" dirty="0" err="1">
                <a:latin typeface="Courier New" pitchFamily="49" charset="0"/>
              </a:rPr>
              <a:t>var</a:t>
            </a:r>
            <a:r>
              <a:rPr lang="en-US" sz="2800" b="1" dirty="0">
                <a:latin typeface="Courier New" pitchFamily="49" charset="0"/>
              </a:rPr>
              <a:t> exp)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(cases expression exp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</a:t>
            </a:r>
            <a:r>
              <a:rPr lang="en-US" sz="2800" b="1" dirty="0" err="1">
                <a:latin typeface="Courier New" pitchFamily="49" charset="0"/>
              </a:rPr>
              <a:t>var</a:t>
            </a:r>
            <a:r>
              <a:rPr lang="en-US" sz="2800" b="1" dirty="0">
                <a:latin typeface="Courier New" pitchFamily="49" charset="0"/>
              </a:rPr>
              <a:t>-exp (id) (</a:t>
            </a:r>
            <a:r>
              <a:rPr lang="en-US" sz="2800" b="1" dirty="0" err="1">
                <a:latin typeface="Courier New" pitchFamily="49" charset="0"/>
              </a:rPr>
              <a:t>eqv</a:t>
            </a:r>
            <a:r>
              <a:rPr lang="en-US" sz="2800" b="1" dirty="0">
                <a:latin typeface="Courier New" pitchFamily="49" charset="0"/>
              </a:rPr>
              <a:t>? id </a:t>
            </a:r>
            <a:r>
              <a:rPr lang="en-US" sz="2800" b="1" dirty="0" err="1">
                <a:latin typeface="Courier New" pitchFamily="49" charset="0"/>
              </a:rPr>
              <a:t>var</a:t>
            </a:r>
            <a:r>
              <a:rPr lang="en-US" sz="2800" b="1" dirty="0">
                <a:latin typeface="Courier New" pitchFamily="49" charset="0"/>
              </a:rPr>
              <a:t>)]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[lambda-exp (id body)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(and (not (</a:t>
            </a:r>
            <a:r>
              <a:rPr lang="en-US" sz="2800" b="1" dirty="0" err="1">
                <a:latin typeface="Courier New" pitchFamily="49" charset="0"/>
              </a:rPr>
              <a:t>eqv</a:t>
            </a:r>
            <a:r>
              <a:rPr lang="en-US" sz="2800" b="1" dirty="0">
                <a:latin typeface="Courier New" pitchFamily="49" charset="0"/>
              </a:rPr>
              <a:t>? id </a:t>
            </a:r>
            <a:r>
              <a:rPr lang="en-US" sz="2800" b="1" dirty="0" err="1">
                <a:latin typeface="Courier New" pitchFamily="49" charset="0"/>
              </a:rPr>
              <a:t>var</a:t>
            </a:r>
            <a:r>
              <a:rPr lang="en-US" sz="2800" b="1" dirty="0">
                <a:latin typeface="Courier New" pitchFamily="49" charset="0"/>
              </a:rPr>
              <a:t>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(occurs-free? </a:t>
            </a:r>
            <a:r>
              <a:rPr lang="en-US" sz="2800" b="1" dirty="0" err="1">
                <a:latin typeface="Courier New" pitchFamily="49" charset="0"/>
              </a:rPr>
              <a:t>var</a:t>
            </a:r>
            <a:r>
              <a:rPr lang="en-US" sz="2800" b="1" dirty="0">
                <a:latin typeface="Courier New" pitchFamily="49" charset="0"/>
              </a:rPr>
              <a:t> body))]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[app-exp (</a:t>
            </a:r>
            <a:r>
              <a:rPr lang="en-US" sz="2800" b="1" dirty="0" err="1">
                <a:latin typeface="Courier New" pitchFamily="49" charset="0"/>
              </a:rPr>
              <a:t>rator</a:t>
            </a:r>
            <a:r>
              <a:rPr lang="en-US" sz="2800" b="1" dirty="0">
                <a:latin typeface="Courier New" pitchFamily="49" charset="0"/>
              </a:rPr>
              <a:t> rand)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(or (occurs-free? </a:t>
            </a:r>
            <a:r>
              <a:rPr lang="en-US" sz="2800" b="1" dirty="0" err="1">
                <a:latin typeface="Courier New" pitchFamily="49" charset="0"/>
              </a:rPr>
              <a:t>var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dirty="0" err="1">
                <a:latin typeface="Courier New" pitchFamily="49" charset="0"/>
              </a:rPr>
              <a:t>rator</a:t>
            </a:r>
            <a:r>
              <a:rPr lang="en-US" sz="2800" b="1" dirty="0"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(occurs-free? </a:t>
            </a:r>
            <a:r>
              <a:rPr lang="en-US" sz="2800" b="1" dirty="0" err="1">
                <a:latin typeface="Courier New" pitchFamily="49" charset="0"/>
              </a:rPr>
              <a:t>var</a:t>
            </a:r>
            <a:r>
              <a:rPr lang="en-US" sz="2800" b="1" dirty="0">
                <a:latin typeface="Courier New" pitchFamily="49" charset="0"/>
              </a:rPr>
              <a:t> rand))]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)))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2800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8511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FFD3C6-CCD3-4218-9AD3-091B8856B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Lambda-calculus and combinators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AFA5C-8FDD-468A-A675-03A9848DE5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A brief look at 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0F32F2-4666-4485-A5EC-12B9209ABFB3}"/>
              </a:ext>
            </a:extLst>
          </p:cNvPr>
          <p:cNvSpPr txBox="1"/>
          <p:nvPr/>
        </p:nvSpPr>
        <p:spPr>
          <a:xfrm>
            <a:off x="5105400" y="1660217"/>
            <a:ext cx="6324600" cy="954107"/>
          </a:xfrm>
          <a:prstGeom prst="rect">
            <a:avLst/>
          </a:prstGeom>
          <a:noFill/>
          <a:ln w="19050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If there is time on Day 16.  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Otherwise I will postpone this until later.</a:t>
            </a:r>
          </a:p>
        </p:txBody>
      </p:sp>
    </p:spTree>
    <p:extLst>
      <p:ext uri="{BB962C8B-B14F-4D97-AF65-F5344CB8AC3E}">
        <p14:creationId xmlns:p14="http://schemas.microsoft.com/office/powerpoint/2010/main" val="15972304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52400"/>
            <a:ext cx="8229600" cy="1066800"/>
          </a:xfrm>
        </p:spPr>
        <p:txBody>
          <a:bodyPr/>
          <a:lstStyle/>
          <a:p>
            <a:r>
              <a:rPr lang="en-US" dirty="0"/>
              <a:t>Computation in lambda calculus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76400"/>
            <a:ext cx="7772400" cy="4953000"/>
          </a:xfrm>
        </p:spPr>
        <p:txBody>
          <a:bodyPr/>
          <a:lstStyle/>
          <a:p>
            <a:r>
              <a:rPr lang="en-US" dirty="0"/>
              <a:t>Number representation</a:t>
            </a:r>
            <a:br>
              <a:rPr lang="en-US" dirty="0"/>
            </a:br>
            <a:r>
              <a:rPr lang="el-GR" sz="2400" dirty="0"/>
              <a:t>0 := λ </a:t>
            </a:r>
            <a:r>
              <a:rPr lang="en-US" sz="2400" i="1" dirty="0"/>
              <a:t>f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dirty="0"/>
              <a:t>. </a:t>
            </a:r>
            <a:r>
              <a:rPr lang="en-US" sz="2400" i="1" dirty="0"/>
              <a:t>x</a:t>
            </a:r>
            <a:r>
              <a:rPr lang="en-US" sz="2400" dirty="0"/>
              <a:t>            1 := </a:t>
            </a:r>
            <a:r>
              <a:rPr lang="el-GR" sz="2400" dirty="0"/>
              <a:t>λ </a:t>
            </a:r>
            <a:r>
              <a:rPr lang="en-US" sz="2400" i="1" dirty="0"/>
              <a:t>f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dirty="0"/>
              <a:t>. </a:t>
            </a:r>
            <a:r>
              <a:rPr lang="en-US" sz="2400" i="1" dirty="0"/>
              <a:t>f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2 := </a:t>
            </a:r>
            <a:r>
              <a:rPr lang="el-GR" sz="2400" dirty="0"/>
              <a:t>λ </a:t>
            </a:r>
            <a:r>
              <a:rPr lang="en-US" sz="2400" i="1" dirty="0"/>
              <a:t>f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dirty="0"/>
              <a:t>. </a:t>
            </a:r>
            <a:r>
              <a:rPr lang="en-US" sz="2400" i="1" dirty="0"/>
              <a:t>f</a:t>
            </a:r>
            <a:r>
              <a:rPr lang="en-US" sz="2400" dirty="0"/>
              <a:t> (</a:t>
            </a:r>
            <a:r>
              <a:rPr lang="en-US" sz="2400" i="1" dirty="0"/>
              <a:t>f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dirty="0"/>
              <a:t>)      3 := </a:t>
            </a:r>
            <a:r>
              <a:rPr lang="el-GR" sz="2400" dirty="0"/>
              <a:t>λ </a:t>
            </a:r>
            <a:r>
              <a:rPr lang="en-US" sz="2400" i="1" dirty="0"/>
              <a:t>f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dirty="0"/>
              <a:t>. </a:t>
            </a:r>
            <a:r>
              <a:rPr lang="en-US" sz="2400" i="1" dirty="0"/>
              <a:t>f</a:t>
            </a:r>
            <a:r>
              <a:rPr lang="en-US" sz="2400" dirty="0"/>
              <a:t> (</a:t>
            </a:r>
            <a:r>
              <a:rPr lang="en-US" sz="2400" i="1" dirty="0"/>
              <a:t>f</a:t>
            </a:r>
            <a:r>
              <a:rPr lang="en-US" sz="2400" dirty="0"/>
              <a:t> (</a:t>
            </a:r>
            <a:r>
              <a:rPr lang="en-US" sz="2400" i="1" dirty="0"/>
              <a:t>f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dirty="0"/>
              <a:t>)) 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pt-BR" sz="2400" dirty="0"/>
              <a:t>SUCC := λ </a:t>
            </a:r>
            <a:r>
              <a:rPr lang="pt-BR" sz="2400" i="1" dirty="0"/>
              <a:t>n</a:t>
            </a:r>
            <a:r>
              <a:rPr lang="pt-BR" sz="2400" dirty="0"/>
              <a:t> </a:t>
            </a:r>
            <a:r>
              <a:rPr lang="pt-BR" sz="2400" i="1" dirty="0"/>
              <a:t>f</a:t>
            </a:r>
            <a:r>
              <a:rPr lang="pt-BR" sz="2400" dirty="0"/>
              <a:t> </a:t>
            </a:r>
            <a:r>
              <a:rPr lang="pt-BR" sz="2400" i="1" dirty="0"/>
              <a:t>x</a:t>
            </a:r>
            <a:r>
              <a:rPr lang="pt-BR" sz="2400" dirty="0"/>
              <a:t>. </a:t>
            </a:r>
            <a:r>
              <a:rPr lang="pt-BR" sz="2400" i="1" dirty="0"/>
              <a:t>f</a:t>
            </a:r>
            <a:r>
              <a:rPr lang="pt-BR" sz="2400" dirty="0"/>
              <a:t> (</a:t>
            </a:r>
            <a:r>
              <a:rPr lang="pt-BR" sz="2400" i="1" dirty="0"/>
              <a:t>n</a:t>
            </a:r>
            <a:r>
              <a:rPr lang="pt-BR" sz="2400" dirty="0"/>
              <a:t> </a:t>
            </a:r>
            <a:r>
              <a:rPr lang="pt-BR" sz="2400" i="1" dirty="0"/>
              <a:t>f</a:t>
            </a:r>
            <a:r>
              <a:rPr lang="pt-BR" sz="2400" dirty="0"/>
              <a:t> </a:t>
            </a:r>
            <a:r>
              <a:rPr lang="pt-BR" sz="2400" i="1" dirty="0"/>
              <a:t>x</a:t>
            </a:r>
            <a:r>
              <a:rPr lang="pt-BR" sz="2400" dirty="0"/>
              <a:t>)</a:t>
            </a:r>
          </a:p>
          <a:p>
            <a:pPr lvl="1"/>
            <a:r>
              <a:rPr lang="pt-BR" sz="2400" dirty="0"/>
              <a:t>PLUS := λ </a:t>
            </a:r>
            <a:r>
              <a:rPr lang="pt-BR" sz="2400" i="1" dirty="0"/>
              <a:t>m</a:t>
            </a:r>
            <a:r>
              <a:rPr lang="pt-BR" sz="2400" dirty="0"/>
              <a:t> </a:t>
            </a:r>
            <a:r>
              <a:rPr lang="pt-BR" sz="2400" i="1" dirty="0"/>
              <a:t>n</a:t>
            </a:r>
            <a:r>
              <a:rPr lang="pt-BR" sz="2400" dirty="0"/>
              <a:t> </a:t>
            </a:r>
            <a:r>
              <a:rPr lang="pt-BR" sz="2400" i="1" dirty="0"/>
              <a:t>f</a:t>
            </a:r>
            <a:r>
              <a:rPr lang="pt-BR" sz="2400" dirty="0"/>
              <a:t> </a:t>
            </a:r>
            <a:r>
              <a:rPr lang="pt-BR" sz="2400" i="1" dirty="0"/>
              <a:t>x</a:t>
            </a:r>
            <a:r>
              <a:rPr lang="pt-BR" sz="2400" dirty="0"/>
              <a:t>. </a:t>
            </a:r>
            <a:r>
              <a:rPr lang="pt-BR" sz="2400" i="1" dirty="0"/>
              <a:t>n</a:t>
            </a:r>
            <a:r>
              <a:rPr lang="pt-BR" sz="2400" dirty="0"/>
              <a:t> </a:t>
            </a:r>
            <a:r>
              <a:rPr lang="pt-BR" sz="2400" i="1" dirty="0"/>
              <a:t>f</a:t>
            </a:r>
            <a:r>
              <a:rPr lang="pt-BR" sz="2400" dirty="0"/>
              <a:t> (</a:t>
            </a:r>
            <a:r>
              <a:rPr lang="pt-BR" sz="2400" i="1" dirty="0"/>
              <a:t>m</a:t>
            </a:r>
            <a:r>
              <a:rPr lang="pt-BR" sz="2400" dirty="0"/>
              <a:t> </a:t>
            </a:r>
            <a:r>
              <a:rPr lang="pt-BR" sz="2400" i="1" dirty="0"/>
              <a:t>f</a:t>
            </a:r>
            <a:r>
              <a:rPr lang="pt-BR" sz="2400" dirty="0"/>
              <a:t> </a:t>
            </a:r>
            <a:r>
              <a:rPr lang="pt-BR" sz="2400" i="1" dirty="0"/>
              <a:t>x</a:t>
            </a:r>
            <a:r>
              <a:rPr lang="pt-BR" sz="2400" dirty="0"/>
              <a:t>)</a:t>
            </a:r>
          </a:p>
          <a:p>
            <a:pPr lvl="1"/>
            <a:r>
              <a:rPr lang="en-US" sz="2400" dirty="0"/>
              <a:t>MULT := </a:t>
            </a:r>
            <a:r>
              <a:rPr lang="el-GR" sz="2400" dirty="0"/>
              <a:t>λ </a:t>
            </a:r>
            <a:r>
              <a:rPr lang="en-US" sz="2400" i="1" dirty="0"/>
              <a:t>m</a:t>
            </a:r>
            <a:r>
              <a:rPr lang="en-US" sz="2400" dirty="0"/>
              <a:t> </a:t>
            </a:r>
            <a:r>
              <a:rPr lang="en-US" sz="2400" i="1" dirty="0"/>
              <a:t>n</a:t>
            </a:r>
            <a:r>
              <a:rPr lang="en-US" sz="2400" dirty="0"/>
              <a:t>. </a:t>
            </a:r>
            <a:r>
              <a:rPr lang="en-US" sz="2400" i="1" dirty="0"/>
              <a:t>m</a:t>
            </a:r>
            <a:r>
              <a:rPr lang="en-US" sz="2400" dirty="0"/>
              <a:t> (PLUS </a:t>
            </a:r>
            <a:r>
              <a:rPr lang="en-US" sz="2400" i="1" dirty="0"/>
              <a:t>n</a:t>
            </a:r>
            <a:r>
              <a:rPr lang="en-US" sz="2400" dirty="0"/>
              <a:t>) 0</a:t>
            </a:r>
          </a:p>
          <a:p>
            <a:pPr lvl="1"/>
            <a:r>
              <a:rPr lang="en-US" sz="2400" dirty="0"/>
              <a:t>AND := </a:t>
            </a:r>
            <a:r>
              <a:rPr lang="el-GR" sz="2400" dirty="0"/>
              <a:t>λ </a:t>
            </a:r>
            <a:r>
              <a:rPr lang="en-US" sz="2400" i="1" dirty="0"/>
              <a:t>p q</a:t>
            </a:r>
            <a:r>
              <a:rPr lang="en-US" sz="2400" dirty="0"/>
              <a:t>. </a:t>
            </a:r>
            <a:r>
              <a:rPr lang="en-US" sz="2400" i="1" dirty="0"/>
              <a:t>p q p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OR := </a:t>
            </a:r>
            <a:r>
              <a:rPr lang="el-GR" sz="2400" dirty="0"/>
              <a:t>λ </a:t>
            </a:r>
            <a:r>
              <a:rPr lang="en-US" sz="2400" i="1" dirty="0"/>
              <a:t>p q</a:t>
            </a:r>
            <a:r>
              <a:rPr lang="en-US" sz="2400" dirty="0"/>
              <a:t>. </a:t>
            </a:r>
            <a:r>
              <a:rPr lang="en-US" sz="2400" i="1" dirty="0"/>
              <a:t>p </a:t>
            </a:r>
            <a:r>
              <a:rPr lang="en-US" sz="2400" i="1" dirty="0" err="1"/>
              <a:t>p</a:t>
            </a:r>
            <a:r>
              <a:rPr lang="en-US" sz="2400" i="1" dirty="0"/>
              <a:t> q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NOT := </a:t>
            </a:r>
            <a:r>
              <a:rPr lang="el-GR" sz="2400" dirty="0"/>
              <a:t>λ </a:t>
            </a:r>
            <a:r>
              <a:rPr lang="en-US" sz="2400" i="1" dirty="0"/>
              <a:t>p a b</a:t>
            </a:r>
            <a:r>
              <a:rPr lang="en-US" sz="2400" dirty="0"/>
              <a:t>. </a:t>
            </a:r>
            <a:r>
              <a:rPr lang="en-US" sz="2400" i="1" dirty="0"/>
              <a:t>p b a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IFTHENELSE := </a:t>
            </a:r>
            <a:r>
              <a:rPr lang="el-GR" sz="2400" dirty="0"/>
              <a:t>λ </a:t>
            </a:r>
            <a:r>
              <a:rPr lang="en-US" sz="2400" i="1" dirty="0"/>
              <a:t>p a b</a:t>
            </a:r>
            <a:r>
              <a:rPr lang="en-US" sz="2400" dirty="0"/>
              <a:t>. </a:t>
            </a:r>
            <a:r>
              <a:rPr lang="en-US" sz="2400" i="1" dirty="0"/>
              <a:t>p a b</a:t>
            </a:r>
            <a:r>
              <a:rPr lang="en-US" sz="2400" dirty="0"/>
              <a:t>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0" y="3276601"/>
            <a:ext cx="3048000" cy="2246769"/>
          </a:xfrm>
          <a:prstGeom prst="rect">
            <a:avLst/>
          </a:prstGeom>
          <a:solidFill>
            <a:srgbClr val="FFD9D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http://en.wikipedia.org/wiki/Lambda_calculus#Arithmetic_in_lambda_calculus</a:t>
            </a:r>
            <a:br>
              <a:rPr lang="en-US" sz="2000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br>
              <a:rPr lang="en-US" sz="2000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sz="2000" dirty="0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http://safalra.com/science/lambda-calculus/integer-arithmetic/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endParaRPr lang="en-US" sz="2000" dirty="0">
              <a:solidFill>
                <a:srgbClr val="FF0000"/>
              </a:solidFill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0" y="1143001"/>
            <a:ext cx="2286000" cy="1384995"/>
          </a:xfrm>
          <a:prstGeom prst="rect">
            <a:avLst/>
          </a:prstGeom>
          <a:solidFill>
            <a:srgbClr val="A5C9F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Key ideas: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beta reduction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alpha conversion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eta reduction</a:t>
            </a:r>
          </a:p>
        </p:txBody>
      </p:sp>
    </p:spTree>
    <p:extLst>
      <p:ext uri="{BB962C8B-B14F-4D97-AF65-F5344CB8AC3E}">
        <p14:creationId xmlns:p14="http://schemas.microsoft.com/office/powerpoint/2010/main" val="371192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bits</a:t>
            </a:r>
          </a:p>
          <a:p>
            <a:r>
              <a:rPr lang="en-US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18272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8458200" cy="1066800"/>
          </a:xfrm>
        </p:spPr>
        <p:txBody>
          <a:bodyPr/>
          <a:lstStyle/>
          <a:p>
            <a:r>
              <a:rPr lang="el-GR" sz="4000">
                <a:cs typeface="Arial" charset="0"/>
              </a:rPr>
              <a:t>λ</a:t>
            </a:r>
            <a:r>
              <a:rPr lang="en-US" sz="4000"/>
              <a:t>-calculus and Turing completeness</a:t>
            </a:r>
          </a:p>
        </p:txBody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447800"/>
            <a:ext cx="8077200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 err="1"/>
              <a:t>untyped</a:t>
            </a:r>
            <a:r>
              <a:rPr lang="en-US" dirty="0"/>
              <a:t> lambda-calculus is Turing complete (meaning that we can compute anything with it that we can compute with any other accepted formal model of computation)</a:t>
            </a:r>
            <a:endParaRPr lang="en-US" dirty="0">
              <a:hlinkClick r:id="" action="ppaction://noaction"/>
            </a:endParaRPr>
          </a:p>
          <a:p>
            <a:pPr>
              <a:lnSpc>
                <a:spcPct val="90000"/>
              </a:lnSpc>
            </a:pPr>
            <a:r>
              <a:rPr lang="en-US" dirty="0">
                <a:hlinkClick r:id="" action="ppaction://noaction"/>
              </a:rPr>
              <a:t>http://en.wikipedia.org/wiki/Turing_completeness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</a:pPr>
            <a:r>
              <a:rPr lang="en-US" dirty="0"/>
              <a:t>This article may also be helpful:</a:t>
            </a:r>
            <a:endParaRPr lang="en-US" dirty="0">
              <a:hlinkClick r:id="" action="ppaction://noaction"/>
            </a:endParaRPr>
          </a:p>
          <a:p>
            <a:pPr>
              <a:lnSpc>
                <a:spcPct val="90000"/>
              </a:lnSpc>
            </a:pPr>
            <a:r>
              <a:rPr lang="en-US" dirty="0">
                <a:hlinkClick r:id="" action="ppaction://noaction"/>
              </a:rPr>
              <a:t>http://en.wikipedia.org/wiki/Lambda_calculus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193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Combinators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191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77814"/>
            <a:ext cx="8915400" cy="1139825"/>
          </a:xfrm>
        </p:spPr>
        <p:txBody>
          <a:bodyPr/>
          <a:lstStyle/>
          <a:p>
            <a:r>
              <a:rPr lang="en-US" sz="4000" dirty="0"/>
              <a:t>Expressions with no </a:t>
            </a:r>
            <a:br>
              <a:rPr lang="en-US" sz="4000" dirty="0"/>
            </a:br>
            <a:r>
              <a:rPr lang="en-US" sz="4000" dirty="0"/>
              <a:t>free variables …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54263" y="2362201"/>
            <a:ext cx="7340600" cy="2830513"/>
          </a:xfrm>
        </p:spPr>
        <p:txBody>
          <a:bodyPr/>
          <a:lstStyle/>
          <a:p>
            <a:r>
              <a:rPr lang="en-US" dirty="0"/>
              <a:t>… are called combinators</a:t>
            </a:r>
            <a:br>
              <a:rPr lang="en-US" dirty="0"/>
            </a:b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(lambda (f g)</a:t>
            </a:r>
            <a:b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(lambda (x)</a:t>
            </a:r>
            <a:b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(f (g x))))</a:t>
            </a:r>
          </a:p>
          <a:p>
            <a:r>
              <a:rPr lang="en-US" dirty="0"/>
              <a:t>A famous combinator, Y, is the “recursion maker”. </a:t>
            </a:r>
          </a:p>
        </p:txBody>
      </p:sp>
      <p:sp>
        <p:nvSpPr>
          <p:cNvPr id="526340" name="Text Box 4"/>
          <p:cNvSpPr txBox="1">
            <a:spLocks noChangeArrowheads="1"/>
          </p:cNvSpPr>
          <p:nvPr/>
        </p:nvSpPr>
        <p:spPr bwMode="auto">
          <a:xfrm>
            <a:off x="6858000" y="2971800"/>
            <a:ext cx="2971800" cy="1371600"/>
          </a:xfrm>
          <a:prstGeom prst="rect">
            <a:avLst/>
          </a:prstGeom>
          <a:solidFill>
            <a:srgbClr val="E8E8E8"/>
          </a:solidFill>
          <a:ln w="9525">
            <a:solidFill>
              <a:srgbClr val="9933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FF0000"/>
                </a:solidFill>
              </a:rPr>
              <a:t>What is a good name for this combinator?</a:t>
            </a:r>
          </a:p>
        </p:txBody>
      </p:sp>
    </p:spTree>
    <p:extLst>
      <p:ext uri="{BB962C8B-B14F-4D97-AF65-F5344CB8AC3E}">
        <p14:creationId xmlns:p14="http://schemas.microsoft.com/office/powerpoint/2010/main" val="211352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Y-</a:t>
            </a:r>
            <a:r>
              <a:rPr lang="en-US" dirty="0" err="1"/>
              <a:t>combinator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19200" y="1752601"/>
            <a:ext cx="9601200" cy="2654301"/>
          </a:xfrm>
        </p:spPr>
        <p:txBody>
          <a:bodyPr/>
          <a:lstStyle/>
          <a:p>
            <a:br>
              <a:rPr lang="en-US" sz="2800" dirty="0">
                <a:solidFill>
                  <a:srgbClr val="FFFF00"/>
                </a:solidFill>
                <a:hlinkClick r:id="" action="ppaction://noaction"/>
              </a:rPr>
            </a:br>
            <a:endParaRPr lang="en-US" sz="2800" dirty="0">
              <a:solidFill>
                <a:srgbClr val="FFFF00"/>
              </a:solidFill>
              <a:hlinkClick r:id="" action="ppaction://noaction"/>
            </a:endParaRPr>
          </a:p>
          <a:p>
            <a:r>
              <a:rPr lang="en-US" sz="2800" dirty="0">
                <a:solidFill>
                  <a:srgbClr val="FFFF00"/>
                </a:solidFill>
                <a:hlinkClick r:id="rId2"/>
              </a:rPr>
              <a:t>https://en.wikipedia.org/wiki/Fixed-point_combinator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br>
              <a:rPr lang="en-US" sz="2800" dirty="0">
                <a:solidFill>
                  <a:srgbClr val="FFFF00"/>
                </a:solidFill>
              </a:rPr>
            </a:br>
            <a:endParaRPr 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3993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1"/>
            <a:ext cx="8313738" cy="498475"/>
          </a:xfrm>
        </p:spPr>
        <p:txBody>
          <a:bodyPr/>
          <a:lstStyle/>
          <a:p>
            <a:r>
              <a:rPr lang="en-US" sz="4000" dirty="0"/>
              <a:t>Y-</a:t>
            </a:r>
            <a:r>
              <a:rPr lang="en-US" sz="4000" dirty="0" err="1"/>
              <a:t>combinator</a:t>
            </a:r>
            <a:r>
              <a:rPr lang="en-US" sz="4000" dirty="0"/>
              <a:t> ("recursion maker")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7772400" cy="5029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s-ES" sz="2400" b="1" dirty="0">
                <a:latin typeface="Courier New" pitchFamily="49" charset="0"/>
              </a:rPr>
              <a:t>(define Y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s-ES" sz="2400" b="1" dirty="0">
                <a:latin typeface="Courier New" pitchFamily="49" charset="0"/>
              </a:rPr>
              <a:t>    (lambda (f)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s-ES" sz="2400" b="1" dirty="0">
                <a:latin typeface="Courier New" pitchFamily="49" charset="0"/>
              </a:rPr>
              <a:t>      ((lambda (x)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s-ES" sz="2400" b="1" dirty="0">
                <a:latin typeface="Courier New" pitchFamily="49" charset="0"/>
              </a:rPr>
              <a:t>         (f (lambda (t)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s-ES" sz="2400" b="1" dirty="0">
                <a:latin typeface="Courier New" pitchFamily="49" charset="0"/>
              </a:rPr>
              <a:t>              ((x x) t))))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s-ES" sz="2400" b="1" dirty="0">
                <a:latin typeface="Courier New" pitchFamily="49" charset="0"/>
              </a:rPr>
              <a:t>       (lambda (x)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s-ES" sz="2400" b="1" dirty="0">
                <a:latin typeface="Courier New" pitchFamily="49" charset="0"/>
              </a:rPr>
              <a:t>         (f (lambda (t) 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s-ES" sz="2400" b="1" dirty="0">
                <a:latin typeface="Courier New" pitchFamily="49" charset="0"/>
              </a:rPr>
              <a:t>              ((x x) t)))))))</a:t>
            </a:r>
          </a:p>
          <a:p>
            <a:pPr>
              <a:lnSpc>
                <a:spcPct val="90000"/>
              </a:lnSpc>
              <a:buFontTx/>
              <a:buNone/>
            </a:pPr>
            <a:br>
              <a:rPr lang="en-US" sz="3600" dirty="0"/>
            </a:br>
            <a:r>
              <a:rPr lang="en-US" sz="3600" dirty="0"/>
              <a:t>Note that while Y is unusual, </a:t>
            </a:r>
            <a:br>
              <a:rPr lang="en-US" sz="3600" dirty="0"/>
            </a:br>
            <a:r>
              <a:rPr lang="en-US" sz="3600" dirty="0"/>
              <a:t>there is nothing that looks recursive about it.</a:t>
            </a:r>
          </a:p>
        </p:txBody>
      </p:sp>
    </p:spTree>
    <p:extLst>
      <p:ext uri="{BB962C8B-B14F-4D97-AF65-F5344CB8AC3E}">
        <p14:creationId xmlns:p14="http://schemas.microsoft.com/office/powerpoint/2010/main" val="7516113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304801"/>
            <a:ext cx="7620000" cy="498475"/>
          </a:xfrm>
        </p:spPr>
        <p:txBody>
          <a:bodyPr/>
          <a:lstStyle/>
          <a:p>
            <a:r>
              <a:rPr lang="en-US" sz="4000" dirty="0"/>
              <a:t>Y-combinator can be  applied to …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838200"/>
            <a:ext cx="8305800" cy="5410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t-BR" sz="2200" b="1" dirty="0">
                <a:latin typeface="Courier New" pitchFamily="49" charset="0"/>
              </a:rPr>
              <a:t>(define H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t-BR" sz="2200" b="1" dirty="0">
                <a:latin typeface="Courier New" pitchFamily="49" charset="0"/>
              </a:rPr>
              <a:t>    (lambda (g)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t-BR" sz="2200" b="1" dirty="0">
                <a:latin typeface="Courier New" pitchFamily="49" charset="0"/>
              </a:rPr>
              <a:t>      (lambda (n)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t-BR" sz="2200" b="1" dirty="0">
                <a:latin typeface="Courier New" pitchFamily="49" charset="0"/>
              </a:rPr>
              <a:t>        (if (zero? n)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t-BR" sz="2200" b="1" dirty="0">
                <a:latin typeface="Courier New" pitchFamily="49" charset="0"/>
              </a:rPr>
              <a:t>            1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t-BR" sz="2200" b="1" dirty="0">
                <a:latin typeface="Courier New" pitchFamily="49" charset="0"/>
              </a:rPr>
              <a:t>            (* n (g (- n 1)))))))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endParaRPr lang="pt-BR" sz="1600" dirty="0"/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t-BR" dirty="0"/>
              <a:t>Note that there is nothing recursive about H.  We simply pass in g and possibly call it.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t-BR" b="1" dirty="0"/>
              <a:t>But 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&gt; ((Y H) 5)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120</a:t>
            </a:r>
            <a:endParaRPr lang="pt-BR" sz="2400" dirty="0">
              <a:latin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38600" y="4114801"/>
            <a:ext cx="6248400" cy="24006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>
                <a:solidFill>
                  <a:srgbClr val="FFFF00"/>
                </a:solidFill>
              </a:rPr>
              <a:t>Note:</a:t>
            </a:r>
            <a:r>
              <a:rPr lang="en-US" sz="2800" dirty="0">
                <a:solidFill>
                  <a:srgbClr val="FFFF00"/>
                </a:solidFill>
              </a:rPr>
              <a:t>  </a:t>
            </a:r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This is the "applicative-order Y-</a:t>
            </a:r>
            <a:r>
              <a:rPr lang="en-US" sz="28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combinator</a:t>
            </a:r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" which works in Scheme.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In the pure lambda-calculus, in which parameters are passed "by name".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the Y-combinator is slightly simpler.</a:t>
            </a:r>
            <a:endParaRPr lang="en-US" sz="2800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67600" y="2362201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(for example)</a:t>
            </a:r>
          </a:p>
        </p:txBody>
      </p:sp>
    </p:spTree>
    <p:extLst>
      <p:ext uri="{BB962C8B-B14F-4D97-AF65-F5344CB8AC3E}">
        <p14:creationId xmlns:p14="http://schemas.microsoft.com/office/powerpoint/2010/main" val="23744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7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58801"/>
            <a:ext cx="8313738" cy="498475"/>
          </a:xfrm>
        </p:spPr>
        <p:txBody>
          <a:bodyPr/>
          <a:lstStyle/>
          <a:p>
            <a:r>
              <a:rPr lang="en-US" sz="4000" dirty="0"/>
              <a:t>Y-</a:t>
            </a:r>
            <a:r>
              <a:rPr lang="en-US" sz="4000" dirty="0" err="1"/>
              <a:t>combinator</a:t>
            </a:r>
            <a:r>
              <a:rPr lang="en-US" sz="4000" dirty="0"/>
              <a:t> generates “recursion” without using </a:t>
            </a:r>
            <a:r>
              <a:rPr lang="en-US" sz="4000" dirty="0">
                <a:latin typeface="Courier New" pitchFamily="49" charset="0"/>
                <a:cs typeface="Courier New" pitchFamily="49" charset="0"/>
              </a:rPr>
              <a:t>define</a:t>
            </a:r>
            <a:r>
              <a:rPr lang="en-US" sz="4000" dirty="0"/>
              <a:t> or other naming mechanisms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1905000"/>
            <a:ext cx="5105400" cy="454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360573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28800" y="152400"/>
            <a:ext cx="7772400" cy="685800"/>
          </a:xfrm>
        </p:spPr>
        <p:txBody>
          <a:bodyPr/>
          <a:lstStyle/>
          <a:p>
            <a:r>
              <a:rPr lang="en-US" dirty="0"/>
              <a:t>		Syntax </a:t>
            </a:r>
            <a:r>
              <a:rPr lang="en-US" dirty="0">
                <a:sym typeface="Wingdings" panose="05000000000000000000" pitchFamily="2" charset="2"/>
              </a:rPr>
              <a:t> Semantics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990600"/>
            <a:ext cx="10744200" cy="4114800"/>
          </a:xfrm>
        </p:spPr>
        <p:txBody>
          <a:bodyPr/>
          <a:lstStyle/>
          <a:p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define-datatype</a:t>
            </a:r>
            <a:r>
              <a:rPr lang="en-US" sz="3000" dirty="0"/>
              <a:t> and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parse-exp</a:t>
            </a:r>
            <a:r>
              <a:rPr lang="en-US" sz="3000" dirty="0"/>
              <a:t> give us a way to get from a concrete representation of program syntax to a more abstract one. </a:t>
            </a:r>
          </a:p>
          <a:p>
            <a:r>
              <a:rPr lang="en-US" sz="3000" dirty="0">
                <a:solidFill>
                  <a:srgbClr val="FFFF00"/>
                </a:solidFill>
              </a:rPr>
              <a:t>Now we want to get the meaning (interpretation).</a:t>
            </a:r>
          </a:p>
          <a:p>
            <a:r>
              <a:rPr lang="en-US" sz="3000" dirty="0"/>
              <a:t>How do we implement lexical scoping with first-class procedures?</a:t>
            </a:r>
          </a:p>
          <a:p>
            <a:r>
              <a:rPr lang="en-US" sz="3000" dirty="0">
                <a:solidFill>
                  <a:srgbClr val="FFFF00"/>
                </a:solidFill>
              </a:rPr>
              <a:t>First question:  How to represent the bindings of variables to data?  (environments)</a:t>
            </a:r>
          </a:p>
          <a:p>
            <a:r>
              <a:rPr lang="en-US" sz="3000" dirty="0"/>
              <a:t>We will spend a couple of class days taking an abstract look at this, then we will look at concrete implementations of environments</a:t>
            </a:r>
          </a:p>
        </p:txBody>
      </p:sp>
    </p:spTree>
    <p:extLst>
      <p:ext uri="{BB962C8B-B14F-4D97-AF65-F5344CB8AC3E}">
        <p14:creationId xmlns:p14="http://schemas.microsoft.com/office/powerpoint/2010/main" val="87205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76400" y="5038725"/>
            <a:ext cx="8839200" cy="1362075"/>
          </a:xfrm>
        </p:spPr>
        <p:txBody>
          <a:bodyPr/>
          <a:lstStyle/>
          <a:p>
            <a:r>
              <a:rPr lang="en-US" dirty="0"/>
              <a:t> environments  and closures</a:t>
            </a:r>
            <a:endParaRPr lang="en-US" dirty="0">
              <a:solidFill>
                <a:srgbClr val="00FF0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85800" y="2514600"/>
            <a:ext cx="10972800" cy="1817687"/>
          </a:xfrm>
        </p:spPr>
        <p:txBody>
          <a:bodyPr/>
          <a:lstStyle/>
          <a:p>
            <a:r>
              <a:rPr lang="en-US" sz="3200" dirty="0">
                <a:solidFill>
                  <a:srgbClr val="00FF00"/>
                </a:solidFill>
              </a:rPr>
              <a:t>Some data structures behind Scheme's execution mechanism</a:t>
            </a:r>
            <a:br>
              <a:rPr lang="en-US" sz="2800" dirty="0">
                <a:solidFill>
                  <a:srgbClr val="00FF00"/>
                </a:solidFill>
              </a:rPr>
            </a:br>
            <a:endParaRPr lang="en-US" sz="2800" dirty="0">
              <a:solidFill>
                <a:srgbClr val="00FF00"/>
              </a:solidFill>
            </a:endParaRPr>
          </a:p>
          <a:p>
            <a:pPr algn="ctr"/>
            <a:r>
              <a:rPr lang="en-US" sz="3200" dirty="0"/>
              <a:t>Many students have found this to be a difficult topic.  </a:t>
            </a:r>
            <a:br>
              <a:rPr lang="en-US" sz="3200" dirty="0"/>
            </a:br>
            <a:r>
              <a:rPr lang="en-US" sz="3200" dirty="0"/>
              <a:t>We will spend  about 2 class days (17 and 18) on it. </a:t>
            </a:r>
          </a:p>
          <a:p>
            <a:pPr algn="ctr"/>
            <a:r>
              <a:rPr lang="en-US" sz="3200" b="1" dirty="0">
                <a:solidFill>
                  <a:srgbClr val="00FF00"/>
                </a:solidFill>
              </a:rPr>
              <a:t>Don't allow yourself to get lost during this discussion! 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4000" b="1" dirty="0">
                <a:solidFill>
                  <a:srgbClr val="FFFF00"/>
                </a:solidFill>
              </a:rPr>
              <a:t>Ask instead!</a:t>
            </a:r>
            <a:br>
              <a:rPr lang="en-US" sz="3200" b="1" dirty="0">
                <a:solidFill>
                  <a:srgbClr val="FFFF00"/>
                </a:solidFill>
              </a:rPr>
            </a:br>
            <a:endParaRPr lang="en-US" sz="2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3033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763000" cy="838200"/>
          </a:xfrm>
        </p:spPr>
        <p:txBody>
          <a:bodyPr/>
          <a:lstStyle/>
          <a:p>
            <a:r>
              <a:rPr lang="en-US" sz="4000"/>
              <a:t>Variable bindings and environments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143000"/>
            <a:ext cx="8915400" cy="4953000"/>
          </a:xfrm>
        </p:spPr>
        <p:txBody>
          <a:bodyPr/>
          <a:lstStyle/>
          <a:p>
            <a:r>
              <a:rPr lang="en-US" sz="2800" dirty="0"/>
              <a:t>An </a:t>
            </a:r>
            <a:r>
              <a:rPr lang="en-US" sz="2800" b="1" dirty="0">
                <a:solidFill>
                  <a:srgbClr val="00D609"/>
                </a:solidFill>
              </a:rPr>
              <a:t>environment</a:t>
            </a:r>
            <a:r>
              <a:rPr lang="en-US" sz="2800" dirty="0">
                <a:solidFill>
                  <a:srgbClr val="00D609"/>
                </a:solidFill>
              </a:rPr>
              <a:t> </a:t>
            </a:r>
            <a:r>
              <a:rPr lang="en-US" sz="2800" dirty="0"/>
              <a:t>is a table of variable names (symbols) and their associated values.</a:t>
            </a:r>
          </a:p>
          <a:p>
            <a:r>
              <a:rPr lang="en-US" sz="2800" dirty="0"/>
              <a:t>My environment pictures look like arrays, but of course environments can be implemented in other ways, including lists and hash tables.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322041"/>
              </p:ext>
            </p:extLst>
          </p:nvPr>
        </p:nvGraphicFramePr>
        <p:xfrm>
          <a:off x="3886200" y="3630386"/>
          <a:ext cx="2133600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#t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xyz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"xyz"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j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28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datatype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10972800" cy="4572000"/>
          </a:xfrm>
        </p:spPr>
        <p:txBody>
          <a:bodyPr/>
          <a:lstStyle/>
          <a:p>
            <a:r>
              <a:rPr lang="en-US" dirty="0"/>
              <a:t>What is an (abstract) data type?</a:t>
            </a:r>
          </a:p>
          <a:p>
            <a:pPr lvl="1"/>
            <a:r>
              <a:rPr lang="en-US" dirty="0"/>
              <a:t>Interface  (how the user sees it)</a:t>
            </a:r>
          </a:p>
          <a:p>
            <a:pPr lvl="1"/>
            <a:r>
              <a:rPr lang="en-US" dirty="0"/>
              <a:t>Representation (data structure used)</a:t>
            </a:r>
          </a:p>
          <a:p>
            <a:pPr lvl="1"/>
            <a:r>
              <a:rPr lang="en-US" dirty="0"/>
              <a:t>Implementation (provide the interface based on the representation)</a:t>
            </a:r>
          </a:p>
          <a:p>
            <a:r>
              <a:rPr lang="en-US" dirty="0"/>
              <a:t>In EoPL notation, </a:t>
            </a:r>
            <a:r>
              <a:rPr lang="en-US" dirty="0">
                <a:sym typeface="Symbol" pitchFamily="18" charset="2"/>
              </a:rPr>
              <a:t>x means “the current representation of x”.</a:t>
            </a:r>
          </a:p>
          <a:p>
            <a:r>
              <a:rPr lang="en-US" dirty="0">
                <a:sym typeface="Symbol" pitchFamily="18" charset="2"/>
              </a:rPr>
              <a:t>Example:  non-negative integers.</a:t>
            </a:r>
            <a:r>
              <a:rPr lang="en-US" dirty="0"/>
              <a:t>         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sym typeface="Symbol" pitchFamily="18" charset="2"/>
              </a:rPr>
              <a:t>n means “the representation of the integer </a:t>
            </a:r>
            <a:r>
              <a:rPr lang="en-US" i="1" dirty="0">
                <a:sym typeface="Symbol" pitchFamily="18" charset="2"/>
              </a:rPr>
              <a:t>n.”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2435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04800"/>
            <a:ext cx="8763000" cy="838200"/>
          </a:xfrm>
        </p:spPr>
        <p:txBody>
          <a:bodyPr/>
          <a:lstStyle/>
          <a:p>
            <a:r>
              <a:rPr lang="en-US" sz="4000"/>
              <a:t>Variable bindings and environments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143000"/>
            <a:ext cx="89154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</a:t>
            </a:r>
            <a:r>
              <a:rPr lang="en-US" dirty="0">
                <a:solidFill>
                  <a:srgbClr val="00FF00"/>
                </a:solidFill>
              </a:rPr>
              <a:t>global</a:t>
            </a:r>
            <a:r>
              <a:rPr lang="en-US" dirty="0"/>
              <a:t> (top-level) </a:t>
            </a:r>
            <a:r>
              <a:rPr lang="en-US" dirty="0">
                <a:solidFill>
                  <a:srgbClr val="00FF00"/>
                </a:solidFill>
              </a:rPr>
              <a:t>environment</a:t>
            </a:r>
            <a:r>
              <a:rPr lang="en-US" dirty="0"/>
              <a:t> is dynamic;  variables are added to the environment </a:t>
            </a:r>
            <a:r>
              <a:rPr lang="en-US" i="1" dirty="0"/>
              <a:t>via</a:t>
            </a:r>
            <a:r>
              <a:rPr lang="en-US" dirty="0"/>
              <a:t> </a:t>
            </a:r>
            <a:r>
              <a:rPr lang="en-US" b="1" dirty="0">
                <a:solidFill>
                  <a:srgbClr val="00FF00"/>
                </a:solidFill>
              </a:rPr>
              <a:t>define</a:t>
            </a:r>
            <a:r>
              <a:rPr lang="en-US" dirty="0"/>
              <a:t> </a:t>
            </a:r>
          </a:p>
          <a:p>
            <a:pPr>
              <a:lnSpc>
                <a:spcPct val="90000"/>
              </a:lnSpc>
            </a:pPr>
            <a:r>
              <a:rPr lang="en-US" dirty="0"/>
              <a:t>the values of variables are changed </a:t>
            </a:r>
            <a:r>
              <a:rPr lang="en-US" i="1" dirty="0"/>
              <a:t>via</a:t>
            </a:r>
            <a:r>
              <a:rPr lang="en-US" dirty="0"/>
              <a:t> </a:t>
            </a:r>
            <a:r>
              <a:rPr lang="en-US" b="1" dirty="0">
                <a:solidFill>
                  <a:srgbClr val="00FF00"/>
                </a:solidFill>
              </a:rPr>
              <a:t>set!</a:t>
            </a:r>
            <a:r>
              <a:rPr lang="en-US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429000" y="3048000"/>
          <a:ext cx="2133600" cy="2331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car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+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nip Diagonal Corner Rectangle 1"/>
          <p:cNvSpPr/>
          <p:nvPr/>
        </p:nvSpPr>
        <p:spPr>
          <a:xfrm>
            <a:off x="6705600" y="2819400"/>
            <a:ext cx="2362200" cy="1524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However </a:t>
            </a:r>
            <a:r>
              <a:rPr lang="en-US" b="1" dirty="0"/>
              <a:t>car</a:t>
            </a:r>
            <a:r>
              <a:rPr lang="en-US" dirty="0"/>
              <a:t> proc is represented</a:t>
            </a:r>
          </a:p>
          <a:p>
            <a:pPr algn="ctr"/>
            <a:endParaRPr lang="en-US" dirty="0"/>
          </a:p>
        </p:txBody>
      </p:sp>
      <p:sp>
        <p:nvSpPr>
          <p:cNvPr id="6" name="Snip Diagonal Corner Rectangle 5"/>
          <p:cNvSpPr/>
          <p:nvPr/>
        </p:nvSpPr>
        <p:spPr>
          <a:xfrm>
            <a:off x="6970059" y="4648200"/>
            <a:ext cx="2362200" cy="1524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However </a:t>
            </a:r>
            <a:r>
              <a:rPr lang="en-US" b="1" dirty="0"/>
              <a:t>+ </a:t>
            </a:r>
            <a:r>
              <a:rPr lang="en-US" dirty="0"/>
              <a:t>proc is represented</a:t>
            </a:r>
          </a:p>
          <a:p>
            <a:pPr algn="ctr"/>
            <a:endParaRPr lang="en-US" dirty="0"/>
          </a:p>
        </p:txBody>
      </p:sp>
      <p:cxnSp>
        <p:nvCxnSpPr>
          <p:cNvPr id="5" name="Elbow Connector 4"/>
          <p:cNvCxnSpPr/>
          <p:nvPr/>
        </p:nvCxnSpPr>
        <p:spPr>
          <a:xfrm>
            <a:off x="4648200" y="3429000"/>
            <a:ext cx="2057400" cy="335280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/>
          <p:nvPr/>
        </p:nvCxnSpPr>
        <p:spPr>
          <a:xfrm>
            <a:off x="4648201" y="4038600"/>
            <a:ext cx="2321859" cy="1066800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33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763000" cy="838200"/>
          </a:xfrm>
        </p:spPr>
        <p:txBody>
          <a:bodyPr/>
          <a:lstStyle/>
          <a:p>
            <a:r>
              <a:rPr lang="en-US" sz="4000" dirty="0"/>
              <a:t>Variable bindings and environments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914400"/>
            <a:ext cx="94488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TSPL section 2.9 says: </a:t>
            </a:r>
            <a:br>
              <a:rPr lang="en-US" dirty="0"/>
            </a:br>
            <a:r>
              <a:rPr lang="en-US" sz="2800" i="1" dirty="0"/>
              <a:t>Variables must be defined before they can be assigned</a:t>
            </a:r>
            <a:endParaRPr lang="en-US" i="1" dirty="0"/>
          </a:p>
          <a:p>
            <a:pPr>
              <a:lnSpc>
                <a:spcPct val="90000"/>
              </a:lnSpc>
            </a:pPr>
            <a:r>
              <a:rPr lang="en-US" dirty="0"/>
              <a:t>But in many Scheme </a:t>
            </a:r>
            <a:br>
              <a:rPr lang="en-US" dirty="0"/>
            </a:br>
            <a:r>
              <a:rPr lang="en-US" dirty="0"/>
              <a:t>versions (including </a:t>
            </a:r>
            <a:r>
              <a:rPr lang="en-US" i="1" dirty="0"/>
              <a:t>Chez</a:t>
            </a:r>
            <a:r>
              <a:rPr lang="en-US" dirty="0"/>
              <a:t>) ,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set!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of a previously undefined</a:t>
            </a:r>
            <a:br>
              <a:rPr lang="en-US" dirty="0"/>
            </a:br>
            <a:r>
              <a:rPr lang="en-US" dirty="0"/>
              <a:t> variable actually defines it.</a:t>
            </a:r>
          </a:p>
          <a:p>
            <a:pPr>
              <a:lnSpc>
                <a:spcPct val="90000"/>
              </a:lnSpc>
            </a:pPr>
            <a:r>
              <a:rPr lang="en-US" dirty="0"/>
              <a:t>Thus at the top level,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en-US" dirty="0"/>
              <a:t> and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set!</a:t>
            </a:r>
            <a:r>
              <a:rPr lang="en-US" dirty="0"/>
              <a:t> seem to be equivalent, although really they should be used for different things.</a:t>
            </a:r>
          </a:p>
          <a:p>
            <a:pPr>
              <a:lnSpc>
                <a:spcPct val="90000"/>
              </a:lnSpc>
            </a:pPr>
            <a:r>
              <a:rPr lang="en-US" sz="3600" dirty="0"/>
              <a:t>Your interpreter will only be required to implement </a:t>
            </a:r>
            <a:r>
              <a:rPr lang="en-US" sz="36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set!</a:t>
            </a:r>
            <a:r>
              <a:rPr lang="en-US" sz="3600" dirty="0"/>
              <a:t> for </a:t>
            </a:r>
            <a:r>
              <a:rPr lang="en-US" sz="3600" i="1" dirty="0"/>
              <a:t>defined</a:t>
            </a:r>
            <a:r>
              <a:rPr lang="en-US" sz="3600" dirty="0"/>
              <a:t> variables.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3C3E2B-4140-4F28-846A-61B668EA1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9133" y="1905000"/>
            <a:ext cx="3208867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72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10363200" cy="1143000"/>
          </a:xfrm>
        </p:spPr>
        <p:txBody>
          <a:bodyPr/>
          <a:lstStyle/>
          <a:p>
            <a:r>
              <a:rPr lang="en-US" dirty="0"/>
              <a:t>local environments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524000"/>
            <a:ext cx="9448800" cy="2209800"/>
          </a:xfrm>
        </p:spPr>
        <p:txBody>
          <a:bodyPr/>
          <a:lstStyle/>
          <a:p>
            <a:r>
              <a:rPr lang="en-US" sz="2800" dirty="0"/>
              <a:t>When a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lambda</a:t>
            </a:r>
            <a:r>
              <a:rPr lang="en-US" sz="2800" dirty="0"/>
              <a:t>-defined procedure is applied to arguments (also when a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lang="en-US" sz="2800" dirty="0"/>
              <a:t>,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let*</a:t>
            </a:r>
            <a:r>
              <a:rPr lang="en-US" sz="2800" dirty="0"/>
              <a:t>, or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letrec</a:t>
            </a:r>
            <a:r>
              <a:rPr lang="en-US" sz="2800" b="1" dirty="0"/>
              <a:t> </a:t>
            </a:r>
            <a:r>
              <a:rPr lang="en-US" sz="2800" dirty="0"/>
              <a:t>is executed), </a:t>
            </a:r>
            <a:br>
              <a:rPr lang="en-US" sz="2800" dirty="0"/>
            </a:br>
            <a:r>
              <a:rPr lang="en-US" sz="2800" dirty="0"/>
              <a:t>a new </a:t>
            </a:r>
            <a:r>
              <a:rPr lang="en-US" sz="2800" b="1" dirty="0">
                <a:solidFill>
                  <a:srgbClr val="00FF00"/>
                </a:solidFill>
              </a:rPr>
              <a:t>local environment</a:t>
            </a:r>
            <a:r>
              <a:rPr lang="en-US" sz="2800" dirty="0"/>
              <a:t> is created to hold the bindings of the variables that are defined at that level.</a:t>
            </a:r>
          </a:p>
        </p:txBody>
      </p:sp>
      <p:pic>
        <p:nvPicPr>
          <p:cNvPr id="7987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352801" y="3463926"/>
            <a:ext cx="5648325" cy="3241675"/>
          </a:xfrm>
          <a:noFill/>
          <a:ln/>
        </p:spPr>
      </p:pic>
      <p:sp>
        <p:nvSpPr>
          <p:cNvPr id="5" name="TextBox 4"/>
          <p:cNvSpPr txBox="1"/>
          <p:nvPr/>
        </p:nvSpPr>
        <p:spPr>
          <a:xfrm>
            <a:off x="4648200" y="5562601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30574969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09600"/>
          </a:xfrm>
        </p:spPr>
        <p:txBody>
          <a:bodyPr/>
          <a:lstStyle/>
          <a:p>
            <a:r>
              <a:rPr lang="en-US" sz="3600" dirty="0"/>
              <a:t>Evaluate a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3600" dirty="0"/>
              <a:t> expression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381000" y="762000"/>
            <a:ext cx="7924800" cy="6096000"/>
          </a:xfrm>
        </p:spPr>
        <p:txBody>
          <a:bodyPr/>
          <a:lstStyle/>
          <a:p>
            <a:pPr marL="1009650" lvl="1" indent="-609600">
              <a:lnSpc>
                <a:spcPct val="90000"/>
              </a:lnSpc>
              <a:buFont typeface="+mj-lt"/>
              <a:buAutoNum type="alphaLcPeriod"/>
            </a:pPr>
            <a:r>
              <a:rPr lang="en-US" sz="2400" dirty="0"/>
              <a:t>Evaluate (in the current environment) the expressions to get the values to be assigned to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400" dirty="0"/>
              <a:t> variables.</a:t>
            </a:r>
          </a:p>
          <a:p>
            <a:pPr marL="1009650" lvl="1" indent="-609600">
              <a:lnSpc>
                <a:spcPct val="90000"/>
              </a:lnSpc>
              <a:buFont typeface="+mj-lt"/>
              <a:buAutoNum type="alphaLcPeriod"/>
            </a:pPr>
            <a:r>
              <a:rPr lang="en-US" sz="2400" dirty="0"/>
              <a:t>Create a new local environment with bindings for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400" dirty="0"/>
              <a:t> variables.  Its "enclosing environment" pointer points to the current environment.</a:t>
            </a:r>
          </a:p>
          <a:p>
            <a:pPr marL="1009650" lvl="1" indent="-609600">
              <a:lnSpc>
                <a:spcPct val="90000"/>
              </a:lnSpc>
              <a:buFont typeface="+mj-lt"/>
              <a:buAutoNum type="alphaLcPeriod"/>
            </a:pPr>
            <a:r>
              <a:rPr lang="en-US" sz="2400" dirty="0"/>
              <a:t>Evaluate the body of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400" dirty="0"/>
              <a:t> in this new environment.</a:t>
            </a:r>
            <a:br>
              <a:rPr lang="en-US" sz="2000" dirty="0"/>
            </a:br>
            <a:endParaRPr lang="en-US" sz="9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(define a 5)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(let ([z (+ a 3)]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          [t 7])</a:t>
            </a:r>
            <a:b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       (let ([y (+ z a)])</a:t>
            </a:r>
            <a:b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00FF00"/>
                </a:solidFill>
                <a:latin typeface="Courier New" pitchFamily="49" charset="0"/>
                <a:cs typeface="Courier New" pitchFamily="49" charset="0"/>
              </a:rPr>
              <a:t>          (list a t z y)))</a:t>
            </a:r>
          </a:p>
          <a:p>
            <a:pPr marL="609600" indent="-609600">
              <a:lnSpc>
                <a:spcPct val="90000"/>
              </a:lnSpc>
              <a:buNone/>
            </a:pPr>
            <a:endParaRPr lang="en-US" sz="2400" b="1" dirty="0">
              <a:latin typeface="Courier New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AF2ABE-7AA7-403C-807D-56726B7D4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504444"/>
              </p:ext>
            </p:extLst>
          </p:nvPr>
        </p:nvGraphicFramePr>
        <p:xfrm>
          <a:off x="6629400" y="4404244"/>
          <a:ext cx="1676400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8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7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car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+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…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…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nip Diagonal Corner Rectangle 1">
            <a:extLst>
              <a:ext uri="{FF2B5EF4-FFF2-40B4-BE49-F238E27FC236}">
                <a16:creationId xmlns:a16="http://schemas.microsoft.com/office/drawing/2014/main" id="{F7A85D96-0309-4B50-9584-C0CB9913A50C}"/>
              </a:ext>
            </a:extLst>
          </p:cNvPr>
          <p:cNvSpPr/>
          <p:nvPr/>
        </p:nvSpPr>
        <p:spPr>
          <a:xfrm>
            <a:off x="9541328" y="4023244"/>
            <a:ext cx="1856014" cy="1310756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However </a:t>
            </a:r>
            <a:r>
              <a:rPr lang="en-US" b="1" dirty="0"/>
              <a:t>car</a:t>
            </a:r>
            <a:r>
              <a:rPr lang="en-US" dirty="0"/>
              <a:t> proc is represented</a:t>
            </a:r>
          </a:p>
          <a:p>
            <a:pPr algn="ctr"/>
            <a:endParaRPr lang="en-US" dirty="0"/>
          </a:p>
        </p:txBody>
      </p:sp>
      <p:sp>
        <p:nvSpPr>
          <p:cNvPr id="6" name="Snip Diagonal Corner Rectangle 5">
            <a:extLst>
              <a:ext uri="{FF2B5EF4-FFF2-40B4-BE49-F238E27FC236}">
                <a16:creationId xmlns:a16="http://schemas.microsoft.com/office/drawing/2014/main" id="{D240CFDD-78B2-45E9-AE6B-8AB4E02B2C1F}"/>
              </a:ext>
            </a:extLst>
          </p:cNvPr>
          <p:cNvSpPr/>
          <p:nvPr/>
        </p:nvSpPr>
        <p:spPr>
          <a:xfrm>
            <a:off x="9677400" y="5547244"/>
            <a:ext cx="1856014" cy="1310756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However </a:t>
            </a:r>
            <a:r>
              <a:rPr lang="en-US" b="1" dirty="0"/>
              <a:t>+ </a:t>
            </a:r>
            <a:r>
              <a:rPr lang="en-US" dirty="0"/>
              <a:t>proc is represented</a:t>
            </a:r>
          </a:p>
          <a:p>
            <a:pPr algn="ctr"/>
            <a:endParaRPr lang="en-US" dirty="0"/>
          </a:p>
        </p:txBody>
      </p:sp>
      <p:cxnSp>
        <p:nvCxnSpPr>
          <p:cNvPr id="7" name="Elbow Connector 4">
            <a:extLst>
              <a:ext uri="{FF2B5EF4-FFF2-40B4-BE49-F238E27FC236}">
                <a16:creationId xmlns:a16="http://schemas.microsoft.com/office/drawing/2014/main" id="{15BB453D-DAD0-442D-BD4F-1859525F9137}"/>
              </a:ext>
            </a:extLst>
          </p:cNvPr>
          <p:cNvCxnSpPr>
            <a:cxnSpLocks/>
          </p:cNvCxnSpPr>
          <p:nvPr/>
        </p:nvCxnSpPr>
        <p:spPr>
          <a:xfrm>
            <a:off x="7848600" y="4785244"/>
            <a:ext cx="1616528" cy="288367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9">
            <a:extLst>
              <a:ext uri="{FF2B5EF4-FFF2-40B4-BE49-F238E27FC236}">
                <a16:creationId xmlns:a16="http://schemas.microsoft.com/office/drawing/2014/main" id="{2CEF9825-4331-4FB4-AAC8-A1876147C029}"/>
              </a:ext>
            </a:extLst>
          </p:cNvPr>
          <p:cNvCxnSpPr>
            <a:cxnSpLocks/>
          </p:cNvCxnSpPr>
          <p:nvPr/>
        </p:nvCxnSpPr>
        <p:spPr>
          <a:xfrm>
            <a:off x="7848601" y="5394844"/>
            <a:ext cx="1824317" cy="917529"/>
          </a:xfrm>
          <a:prstGeom prst="bentConnector3">
            <a:avLst>
              <a:gd name="adj1" fmla="val 50000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85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uiExpand="1" build="p"/>
      <p:bldP spid="5" grpId="0" animBg="1"/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 dirty="0"/>
              <a:t>Procedures (closures)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1"/>
            <a:ext cx="11201400" cy="3598863"/>
          </a:xfrm>
        </p:spPr>
        <p:txBody>
          <a:bodyPr/>
          <a:lstStyle/>
          <a:p>
            <a:r>
              <a:rPr lang="en-US" sz="3600" dirty="0"/>
              <a:t>When a lambda-expression is evaluated, what is returned?</a:t>
            </a:r>
          </a:p>
          <a:p>
            <a:r>
              <a:rPr lang="en-US" sz="3600" dirty="0"/>
              <a:t>When does the body of a lambda-expression get evaluated?</a:t>
            </a:r>
          </a:p>
          <a:p>
            <a:r>
              <a:rPr lang="en-US" sz="3600" dirty="0"/>
              <a:t>What kind of info needs to be stored in a procedure?</a:t>
            </a:r>
          </a:p>
          <a:p>
            <a:r>
              <a:rPr lang="en-US" sz="3600" dirty="0"/>
              <a:t>What happens when a procedure is applied?</a:t>
            </a:r>
            <a:endParaRPr lang="en-US" dirty="0"/>
          </a:p>
          <a:p>
            <a:pPr algn="ctr">
              <a:buNone/>
            </a:pPr>
            <a:r>
              <a:rPr lang="en-US" b="1" dirty="0">
                <a:solidFill>
                  <a:srgbClr val="00FF00"/>
                </a:solidFill>
              </a:rPr>
              <a:t>(Answers on the next few slides)</a:t>
            </a:r>
          </a:p>
        </p:txBody>
      </p:sp>
    </p:spTree>
    <p:extLst>
      <p:ext uri="{BB962C8B-B14F-4D97-AF65-F5344CB8AC3E}">
        <p14:creationId xmlns:p14="http://schemas.microsoft.com/office/powerpoint/2010/main" val="5528572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 dirty="0"/>
              <a:t>Procedures (closures)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524000"/>
            <a:ext cx="10210800" cy="182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Whenever a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sz="2800" dirty="0"/>
              <a:t> expression is evaluated, a procedure (also known as a </a:t>
            </a:r>
            <a:r>
              <a:rPr lang="en-US" sz="2800" b="1" dirty="0"/>
              <a:t>closure</a:t>
            </a:r>
            <a:r>
              <a:rPr lang="en-US" sz="2800" dirty="0"/>
              <a:t>) is created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A closure consists of three parts.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Note that a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sz="2800" dirty="0"/>
              <a:t> expression is </a:t>
            </a:r>
            <a:r>
              <a:rPr lang="en-US" sz="2800" i="1" dirty="0"/>
              <a:t>not </a:t>
            </a:r>
            <a:r>
              <a:rPr lang="en-US" sz="2800" dirty="0"/>
              <a:t>a procedure.  What is it?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00FF00"/>
                </a:solidFill>
              </a:rPr>
              <a:t>Is the body of a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sz="2800" b="1" dirty="0">
                <a:solidFill>
                  <a:srgbClr val="00FF00"/>
                </a:solidFill>
              </a:rPr>
              <a:t> expression ever evaluated during the evaluation of 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</a:t>
            </a:r>
            <a:r>
              <a:rPr lang="en-US" sz="2800" b="1" dirty="0">
                <a:solidFill>
                  <a:srgbClr val="00FF00"/>
                </a:solidFill>
              </a:rPr>
              <a:t>?</a:t>
            </a:r>
          </a:p>
        </p:txBody>
      </p:sp>
      <p:pic>
        <p:nvPicPr>
          <p:cNvPr id="6144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05001" y="2971801"/>
            <a:ext cx="8666163" cy="106997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774790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609600"/>
          </a:xfrm>
        </p:spPr>
        <p:txBody>
          <a:bodyPr/>
          <a:lstStyle/>
          <a:p>
            <a:r>
              <a:rPr lang="en-US" sz="4000" dirty="0"/>
              <a:t>Procedure application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62000"/>
            <a:ext cx="8610600" cy="59436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The expressions for the procedure and arguments are evaluated.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A new local environment is created: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200" dirty="0"/>
              <a:t>Each variable from the procedure's formal parameter list is bound to the corresponding value from the actual argument list.  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200" dirty="0"/>
              <a:t>The new environment's "pointer to an enclosing environment" is set to be a copy of the local environment pointer that is the third part of the closure.</a:t>
            </a:r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r>
              <a:rPr lang="en-US" sz="2400" dirty="0"/>
              <a:t>The body of the procedure is evaluated, using this new local environment. If a variable is not found in local environment, look in the global environment.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Simple Example: </a:t>
            </a:r>
            <a:br>
              <a:rPr lang="en-US" sz="2400" dirty="0"/>
            </a:br>
            <a:endParaRPr lang="en-US" sz="2400" dirty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000" dirty="0">
                <a:latin typeface="Courier New" pitchFamily="49" charset="0"/>
              </a:rPr>
              <a:t>&gt; </a:t>
            </a:r>
            <a: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  <a:t>(define add2 </a:t>
            </a:r>
            <a:b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  <a:t>   (lambda (car) </a:t>
            </a:r>
            <a:b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  <a:t>      (+ car 2)))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000" dirty="0">
                <a:latin typeface="Courier New" pitchFamily="49" charset="0"/>
              </a:rPr>
              <a:t>&gt;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FF00"/>
                </a:solidFill>
                <a:latin typeface="Courier New" pitchFamily="49" charset="0"/>
              </a:rPr>
              <a:t>(add2 17)</a:t>
            </a:r>
          </a:p>
          <a:p>
            <a:pPr marL="609600" indent="-609600">
              <a:lnSpc>
                <a:spcPct val="90000"/>
              </a:lnSpc>
              <a:buNone/>
            </a:pPr>
            <a:endParaRPr lang="en-US" sz="2400" dirty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686800" y="457200"/>
            <a:ext cx="3200400" cy="2665345"/>
          </a:xfrm>
          <a:prstGeom prst="rect">
            <a:avLst/>
          </a:prstGeom>
          <a:noFill/>
          <a:ln w="28575">
            <a:solidFill>
              <a:srgbClr val="00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2200" b="1" dirty="0">
                <a:solidFill>
                  <a:srgbClr val="FFFF00"/>
                </a:solidFill>
              </a:rPr>
              <a:t>I will draw pictures here and verbally describe what is going on.  Much of that verbal explanation also appears in writing on the  next two slides.  You should read them later.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A07C5C9-9500-44F5-9D1F-81E91202A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080758"/>
              </p:ext>
            </p:extLst>
          </p:nvPr>
        </p:nvGraphicFramePr>
        <p:xfrm>
          <a:off x="4038600" y="4343400"/>
          <a:ext cx="1371600" cy="20726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29799136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584731560"/>
                    </a:ext>
                  </a:extLst>
                </a:gridCol>
              </a:tblGrid>
              <a:tr h="36237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543268"/>
                  </a:ext>
                </a:extLst>
              </a:tr>
              <a:tr h="36237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150623"/>
                  </a:ext>
                </a:extLst>
              </a:tr>
              <a:tr h="362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7684239"/>
                  </a:ext>
                </a:extLst>
              </a:tr>
              <a:tr h="362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156314"/>
                  </a:ext>
                </a:extLst>
              </a:tr>
              <a:tr h="3623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126853"/>
                  </a:ext>
                </a:extLst>
              </a:tr>
            </a:tbl>
          </a:graphicData>
        </a:graphic>
      </p:graphicFrame>
      <p:sp>
        <p:nvSpPr>
          <p:cNvPr id="4" name="Star: 8 Points 3">
            <a:extLst>
              <a:ext uri="{FF2B5EF4-FFF2-40B4-BE49-F238E27FC236}">
                <a16:creationId xmlns:a16="http://schemas.microsoft.com/office/drawing/2014/main" id="{593ABAAA-A742-46A3-8C6A-7BC77D2A276C}"/>
              </a:ext>
            </a:extLst>
          </p:cNvPr>
          <p:cNvSpPr/>
          <p:nvPr/>
        </p:nvSpPr>
        <p:spPr>
          <a:xfrm>
            <a:off x="6019800" y="3962400"/>
            <a:ext cx="457200" cy="457200"/>
          </a:xfrm>
          <a:prstGeom prst="star8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ar: 12 Points 4">
            <a:extLst>
              <a:ext uri="{FF2B5EF4-FFF2-40B4-BE49-F238E27FC236}">
                <a16:creationId xmlns:a16="http://schemas.microsoft.com/office/drawing/2014/main" id="{441A82E8-657D-4314-8031-887E33D038D8}"/>
              </a:ext>
            </a:extLst>
          </p:cNvPr>
          <p:cNvSpPr/>
          <p:nvPr/>
        </p:nvSpPr>
        <p:spPr>
          <a:xfrm>
            <a:off x="5791200" y="4572000"/>
            <a:ext cx="457200" cy="457200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D70372-B022-4FFA-96E9-38AE2ECE04C4}"/>
              </a:ext>
            </a:extLst>
          </p:cNvPr>
          <p:cNvCxnSpPr/>
          <p:nvPr/>
        </p:nvCxnSpPr>
        <p:spPr>
          <a:xfrm flipV="1">
            <a:off x="5029200" y="4343400"/>
            <a:ext cx="914400" cy="228600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095ACB-F5E3-4688-96D9-DD884AEE4543}"/>
              </a:ext>
            </a:extLst>
          </p:cNvPr>
          <p:cNvCxnSpPr>
            <a:cxnSpLocks/>
          </p:cNvCxnSpPr>
          <p:nvPr/>
        </p:nvCxnSpPr>
        <p:spPr>
          <a:xfrm flipV="1">
            <a:off x="5029200" y="4741164"/>
            <a:ext cx="762000" cy="135636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48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609600"/>
          </a:xfrm>
        </p:spPr>
        <p:txBody>
          <a:bodyPr/>
          <a:lstStyle/>
          <a:p>
            <a:r>
              <a:rPr lang="en-US" sz="4000"/>
              <a:t>Simple Example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914400"/>
            <a:ext cx="8915400" cy="12192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>
                <a:solidFill>
                  <a:srgbClr val="00FF00"/>
                </a:solidFill>
                <a:latin typeface="Courier New" pitchFamily="49" charset="0"/>
              </a:rPr>
              <a:t>(define add2 (lambda (car) (+ car 2)))</a:t>
            </a:r>
            <a:endParaRPr lang="en-US" sz="2800" dirty="0">
              <a:solidFill>
                <a:srgbClr val="00FF00"/>
              </a:solidFill>
            </a:endParaRPr>
          </a:p>
          <a:p>
            <a:r>
              <a:rPr lang="en-US" sz="2400" dirty="0"/>
              <a:t>The evaluation of the </a:t>
            </a:r>
            <a:r>
              <a:rPr lang="en-US" sz="2400" b="1" dirty="0"/>
              <a:t>lambda</a:t>
            </a:r>
            <a:r>
              <a:rPr lang="en-US" sz="2400" dirty="0"/>
              <a:t>-expression produces a closure like this: </a:t>
            </a:r>
          </a:p>
        </p:txBody>
      </p:sp>
      <p:pic>
        <p:nvPicPr>
          <p:cNvPr id="63492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648200" y="1901826"/>
            <a:ext cx="5715000" cy="1069975"/>
          </a:xfrm>
          <a:noFill/>
          <a:ln/>
        </p:spPr>
      </p:pic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1676400" y="3124201"/>
            <a:ext cx="86868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charset="0"/>
              </a:rPr>
              <a:t> Because the </a:t>
            </a:r>
            <a:r>
              <a:rPr lang="en-US" sz="2800" b="1" dirty="0">
                <a:solidFill>
                  <a:srgbClr val="00FF00"/>
                </a:solidFill>
                <a:latin typeface="Arial" charset="0"/>
              </a:rPr>
              <a:t>lambda</a:t>
            </a:r>
            <a:r>
              <a:rPr lang="en-US" sz="2800" dirty="0">
                <a:solidFill>
                  <a:schemeClr val="bg1"/>
                </a:solidFill>
                <a:latin typeface="Arial" charset="0"/>
              </a:rPr>
              <a:t>-expression has no lexically-enclosing bindings, the environment pointer in this closure is null.</a:t>
            </a:r>
          </a:p>
          <a:p>
            <a:pPr>
              <a:spcBef>
                <a:spcPct val="25000"/>
              </a:spcBef>
              <a:buFontTx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charset="0"/>
              </a:rPr>
              <a:t> The </a:t>
            </a:r>
            <a:r>
              <a:rPr lang="en-US" sz="2800" b="1" dirty="0">
                <a:solidFill>
                  <a:srgbClr val="00FF00"/>
                </a:solidFill>
                <a:latin typeface="Arial" charset="0"/>
              </a:rPr>
              <a:t>define</a:t>
            </a:r>
            <a:r>
              <a:rPr lang="en-US" sz="2800" dirty="0">
                <a:solidFill>
                  <a:schemeClr val="bg1"/>
                </a:solidFill>
                <a:latin typeface="Arial" charset="0"/>
              </a:rPr>
              <a:t> adds an entry for </a:t>
            </a:r>
            <a:r>
              <a:rPr lang="en-US" sz="2800" i="1" dirty="0">
                <a:solidFill>
                  <a:schemeClr val="bg1"/>
                </a:solidFill>
                <a:latin typeface="Arial" charset="0"/>
              </a:rPr>
              <a:t>add2</a:t>
            </a:r>
            <a:r>
              <a:rPr lang="en-US" sz="2800" dirty="0">
                <a:solidFill>
                  <a:schemeClr val="bg1"/>
                </a:solidFill>
                <a:latin typeface="Arial" charset="0"/>
              </a:rPr>
              <a:t> to the global environment, whose value is this procedure.</a:t>
            </a:r>
          </a:p>
          <a:p>
            <a:pPr>
              <a:spcBef>
                <a:spcPct val="25000"/>
              </a:spcBef>
              <a:buFontTx/>
              <a:buChar char="•"/>
            </a:pPr>
            <a:r>
              <a:rPr lang="en-US" sz="2800" dirty="0">
                <a:solidFill>
                  <a:schemeClr val="bg1"/>
                </a:solidFill>
                <a:latin typeface="Arial" charset="0"/>
              </a:rPr>
              <a:t> Draw picture on the board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601200" y="6320136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64638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63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066800"/>
          </a:xfrm>
        </p:spPr>
        <p:txBody>
          <a:bodyPr/>
          <a:lstStyle/>
          <a:p>
            <a:r>
              <a:rPr lang="en-US"/>
              <a:t>Simple Example (continued)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10439400" cy="54864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None/>
            </a:pPr>
            <a:r>
              <a:rPr lang="en-US" sz="2400" b="1" dirty="0">
                <a:solidFill>
                  <a:srgbClr val="00FF00"/>
                </a:solidFill>
                <a:latin typeface="Courier New" pitchFamily="49" charset="0"/>
              </a:rPr>
              <a:t>(add2 17)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1800" dirty="0"/>
              <a:t>    </a:t>
            </a:r>
            <a:r>
              <a:rPr lang="en-US" sz="2400" dirty="0"/>
              <a:t> What happens when the procedure is applied?</a:t>
            </a:r>
            <a:br>
              <a:rPr lang="en-US" sz="2400" dirty="0"/>
            </a:br>
            <a:endParaRPr lang="en-US" sz="2000" dirty="0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800" dirty="0"/>
              <a:t>First, the value of </a:t>
            </a:r>
            <a:r>
              <a:rPr lang="en-US" sz="2800" b="1" i="1" dirty="0">
                <a:solidFill>
                  <a:srgbClr val="00FF00"/>
                </a:solidFill>
              </a:rPr>
              <a:t>add2</a:t>
            </a:r>
            <a:r>
              <a:rPr lang="en-US" sz="2800" dirty="0"/>
              <a:t> is looked up in the (global) environment. The value of </a:t>
            </a:r>
            <a:r>
              <a:rPr lang="en-US" sz="2800" b="1" dirty="0">
                <a:solidFill>
                  <a:srgbClr val="00FF00"/>
                </a:solidFill>
              </a:rPr>
              <a:t>17</a:t>
            </a:r>
            <a:r>
              <a:rPr lang="en-US" sz="2800" dirty="0"/>
              <a:t> is itself.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800" dirty="0"/>
              <a:t>Now we create a new local environment, binding the local variable </a:t>
            </a:r>
            <a:r>
              <a:rPr lang="en-US" sz="2800" b="1" i="1" dirty="0">
                <a:solidFill>
                  <a:srgbClr val="00FF00"/>
                </a:solidFill>
              </a:rPr>
              <a:t>car</a:t>
            </a:r>
            <a:r>
              <a:rPr lang="en-US" sz="2800" dirty="0"/>
              <a:t> to the value 17.</a:t>
            </a:r>
            <a:br>
              <a:rPr lang="en-US" sz="2800" dirty="0"/>
            </a:br>
            <a:r>
              <a:rPr lang="en-US" sz="2800" dirty="0"/>
              <a:t>The enclosing environment pointer for this local environment is a copy of the closure's null environment pointer.</a:t>
            </a:r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en-US" sz="2800" dirty="0"/>
              <a:t>Now we evaluate the body.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dirty="0"/>
              <a:t>There is no </a:t>
            </a:r>
            <a:r>
              <a:rPr lang="en-US" b="1" i="1" dirty="0">
                <a:solidFill>
                  <a:srgbClr val="00FF00"/>
                </a:solidFill>
              </a:rPr>
              <a:t>+</a:t>
            </a:r>
            <a:r>
              <a:rPr lang="en-US" dirty="0"/>
              <a:t> in the local environment, and there is no enclosing environment, so we find </a:t>
            </a:r>
            <a:r>
              <a:rPr lang="en-US" b="1" i="1" dirty="0">
                <a:solidFill>
                  <a:srgbClr val="00FF00"/>
                </a:solidFill>
              </a:rPr>
              <a:t>+</a:t>
            </a:r>
            <a:r>
              <a:rPr lang="en-US" dirty="0"/>
              <a:t> in the global environment.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dirty="0"/>
              <a:t>the value of </a:t>
            </a:r>
            <a:r>
              <a:rPr lang="en-US" i="1" dirty="0">
                <a:solidFill>
                  <a:srgbClr val="00FF00"/>
                </a:solidFill>
              </a:rPr>
              <a:t>car</a:t>
            </a:r>
            <a:r>
              <a:rPr lang="en-US" dirty="0"/>
              <a:t> ( which is 17) is found in the local environment.</a:t>
            </a:r>
          </a:p>
          <a:p>
            <a:pPr marL="990600" lvl="1" indent="-533400">
              <a:lnSpc>
                <a:spcPct val="80000"/>
              </a:lnSpc>
            </a:pPr>
            <a:r>
              <a:rPr lang="en-US" dirty="0"/>
              <a:t>17 is added to 2 (primitive procedures such as </a:t>
            </a:r>
            <a:r>
              <a:rPr lang="en-US" i="1" dirty="0">
                <a:solidFill>
                  <a:schemeClr val="accent1"/>
                </a:solidFill>
              </a:rPr>
              <a:t>+</a:t>
            </a:r>
            <a:r>
              <a:rPr lang="en-US" dirty="0"/>
              <a:t> are applied without making any new environments).</a:t>
            </a:r>
          </a:p>
        </p:txBody>
      </p:sp>
    </p:spTree>
    <p:extLst>
      <p:ext uri="{BB962C8B-B14F-4D97-AF65-F5344CB8AC3E}">
        <p14:creationId xmlns:p14="http://schemas.microsoft.com/office/powerpoint/2010/main" val="237246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04800"/>
            <a:ext cx="7772400" cy="685800"/>
          </a:xfrm>
        </p:spPr>
        <p:txBody>
          <a:bodyPr/>
          <a:lstStyle/>
          <a:p>
            <a:r>
              <a:rPr lang="en-US" dirty="0"/>
              <a:t>Diagram notation (use it!)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10820400" cy="510540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 local environment has two parts:</a:t>
            </a:r>
            <a:r>
              <a:rPr lang="en-US" dirty="0">
                <a:solidFill>
                  <a:srgbClr val="00FF00"/>
                </a:solidFill>
              </a:rPr>
              <a:t> 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00FF00"/>
                </a:solidFill>
              </a:rPr>
              <a:t>table</a:t>
            </a:r>
            <a:r>
              <a:rPr lang="en-US" dirty="0"/>
              <a:t> of bindings of variables to values (fixed number of entries)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00FF00"/>
                </a:solidFill>
              </a:rPr>
              <a:t>pointer</a:t>
            </a:r>
            <a:r>
              <a:rPr lang="en-US" dirty="0"/>
              <a:t> to the enclosing local environment</a:t>
            </a:r>
            <a:br>
              <a:rPr lang="en-US" dirty="0"/>
            </a:br>
            <a:endParaRPr lang="en-US" dirty="0"/>
          </a:p>
          <a:p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 closure has three parts</a:t>
            </a:r>
          </a:p>
          <a:p>
            <a:pPr lvl="1"/>
            <a:r>
              <a:rPr lang="en-US" dirty="0"/>
              <a:t>List of </a:t>
            </a:r>
            <a:r>
              <a:rPr lang="en-US" b="1" dirty="0">
                <a:solidFill>
                  <a:srgbClr val="00FF00"/>
                </a:solidFill>
              </a:rPr>
              <a:t>parameter</a:t>
            </a:r>
            <a:r>
              <a:rPr lang="en-US" dirty="0"/>
              <a:t> names</a:t>
            </a:r>
          </a:p>
          <a:p>
            <a:pPr lvl="1"/>
            <a:r>
              <a:rPr lang="en-US" b="1" dirty="0">
                <a:solidFill>
                  <a:srgbClr val="00FF00"/>
                </a:solidFill>
              </a:rPr>
              <a:t>Code</a:t>
            </a:r>
            <a:r>
              <a:rPr lang="en-US" dirty="0"/>
              <a:t> (the procedure's body)</a:t>
            </a:r>
          </a:p>
          <a:p>
            <a:pPr lvl="1"/>
            <a:r>
              <a:rPr lang="en-US" dirty="0"/>
              <a:t>A pointer to the </a:t>
            </a:r>
            <a:r>
              <a:rPr lang="en-US" b="1" dirty="0">
                <a:solidFill>
                  <a:srgbClr val="00FF00"/>
                </a:solidFill>
              </a:rPr>
              <a:t>environment</a:t>
            </a:r>
            <a:r>
              <a:rPr lang="en-US" dirty="0"/>
              <a:t> from when the closure was created.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791200" y="2971800"/>
            <a:ext cx="3452062" cy="1981200"/>
          </a:xfrm>
          <a:prstGeom prst="rect">
            <a:avLst/>
          </a:prstGeom>
          <a:noFill/>
          <a:ln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6125424" y="5468007"/>
            <a:ext cx="3856777" cy="1219200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65568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56D5-B82E-4B81-AE7C-C10275DE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“four”?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C4697E-67F2-4164-9B24-C7FDB7F79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83080"/>
            <a:ext cx="11049000" cy="417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19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066800"/>
            <a:ext cx="77724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(zero)                 =  </a:t>
            </a:r>
            <a:r>
              <a:rPr lang="en-US" sz="2400" dirty="0">
                <a:sym typeface="Symbol" pitchFamily="18" charset="2"/>
              </a:rPr>
              <a:t>0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(</a:t>
            </a:r>
            <a:r>
              <a:rPr lang="en-US" sz="2400" dirty="0" err="1">
                <a:sym typeface="Symbol" pitchFamily="18" charset="2"/>
              </a:rPr>
              <a:t>iszero</a:t>
            </a:r>
            <a:r>
              <a:rPr lang="en-US" sz="2400" dirty="0">
                <a:sym typeface="Symbol" pitchFamily="18" charset="2"/>
              </a:rPr>
              <a:t>?  n )   =  #t  if  n  is the representation of zero, 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>
                <a:sym typeface="Symbol" pitchFamily="18" charset="2"/>
              </a:rPr>
              <a:t>                              #f  otherwise.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(</a:t>
            </a:r>
            <a:r>
              <a:rPr lang="en-US" sz="2400" dirty="0" err="1">
                <a:sym typeface="Symbol" pitchFamily="18" charset="2"/>
              </a:rPr>
              <a:t>succ</a:t>
            </a:r>
            <a:r>
              <a:rPr lang="en-US" sz="2400" dirty="0">
                <a:sym typeface="Symbol" pitchFamily="18" charset="2"/>
              </a:rPr>
              <a:t>  n )       =  n+1  ( n  0)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(</a:t>
            </a:r>
            <a:r>
              <a:rPr lang="en-US" sz="2400" dirty="0" err="1">
                <a:sym typeface="Symbol" pitchFamily="18" charset="2"/>
              </a:rPr>
              <a:t>pred</a:t>
            </a:r>
            <a:r>
              <a:rPr lang="en-US" sz="2400" dirty="0">
                <a:sym typeface="Symbol" pitchFamily="18" charset="2"/>
              </a:rPr>
              <a:t>  n+1 )  =  n      ( n  0)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sym typeface="Symbol" pitchFamily="18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These operations </a:t>
            </a:r>
            <a:r>
              <a:rPr lang="en-US" sz="2400" b="1" dirty="0">
                <a:solidFill>
                  <a:srgbClr val="00FF00"/>
                </a:solidFill>
                <a:sym typeface="Symbol" pitchFamily="18" charset="2"/>
              </a:rPr>
              <a:t>define</a:t>
            </a:r>
            <a:r>
              <a:rPr lang="en-US" sz="2400" dirty="0">
                <a:sym typeface="Symbol" pitchFamily="18" charset="2"/>
              </a:rPr>
              <a:t> the </a:t>
            </a:r>
            <a:r>
              <a:rPr lang="en-US" sz="2400" dirty="0" err="1">
                <a:sym typeface="Symbol" pitchFamily="18" charset="2"/>
              </a:rPr>
              <a:t>datatype</a:t>
            </a:r>
            <a:r>
              <a:rPr lang="en-US" sz="2400" dirty="0">
                <a:sym typeface="Symbol" pitchFamily="18" charset="2"/>
              </a:rPr>
              <a:t>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sym typeface="Symbol" pitchFamily="18" charset="2"/>
              </a:rPr>
              <a:t>Other operations can be </a:t>
            </a:r>
            <a:r>
              <a:rPr lang="en-US" sz="2400" b="1" dirty="0">
                <a:solidFill>
                  <a:srgbClr val="00FF00"/>
                </a:solidFill>
                <a:sym typeface="Symbol" pitchFamily="18" charset="2"/>
              </a:rPr>
              <a:t>derived</a:t>
            </a:r>
            <a:r>
              <a:rPr lang="en-US" sz="2400" b="1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from them</a:t>
            </a:r>
            <a:r>
              <a:rPr lang="en-US" sz="2400" b="1" dirty="0">
                <a:sym typeface="Symbol" pitchFamily="18" charset="2"/>
              </a:rPr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0FF00"/>
                </a:solidFill>
                <a:sym typeface="Symbol" pitchFamily="18" charset="2"/>
              </a:rPr>
              <a:t>Derived op example </a:t>
            </a:r>
            <a:r>
              <a:rPr lang="en-US" sz="2400" dirty="0">
                <a:sym typeface="Symbol" pitchFamily="18" charset="2"/>
              </a:rPr>
              <a:t>(</a:t>
            </a:r>
            <a:r>
              <a:rPr lang="en-US" sz="2400" u="sng" dirty="0">
                <a:solidFill>
                  <a:schemeClr val="accent1">
                    <a:lumMod val="40000"/>
                    <a:lumOff val="60000"/>
                  </a:schemeClr>
                </a:solidFill>
                <a:sym typeface="Symbol" pitchFamily="18" charset="2"/>
              </a:rPr>
              <a:t>representation-independent</a:t>
            </a:r>
            <a:r>
              <a:rPr lang="en-US" sz="2400" dirty="0">
                <a:sym typeface="Symbol" pitchFamily="18" charset="2"/>
              </a:rPr>
              <a:t> code)</a:t>
            </a:r>
            <a:r>
              <a:rPr lang="en-US" sz="2400" b="1" dirty="0">
                <a:solidFill>
                  <a:srgbClr val="00FF00"/>
                </a:solidFill>
                <a:sym typeface="Symbol" pitchFamily="18" charset="2"/>
              </a:rPr>
              <a:t>: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  <a:sym typeface="Symbol" pitchFamily="18" charset="2"/>
              </a:rPr>
              <a:t>(define add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  <a:sym typeface="Symbol" pitchFamily="18" charset="2"/>
              </a:rPr>
              <a:t>  (lambda (m n)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  <a:sym typeface="Symbol" pitchFamily="18" charset="2"/>
              </a:rPr>
              <a:t>    (if (</a:t>
            </a:r>
            <a:r>
              <a:rPr lang="en-US" sz="2400" b="1" dirty="0" err="1">
                <a:latin typeface="Courier New" pitchFamily="49" charset="0"/>
                <a:sym typeface="Symbol" pitchFamily="18" charset="2"/>
              </a:rPr>
              <a:t>iszero</a:t>
            </a:r>
            <a:r>
              <a:rPr lang="en-US" sz="2400" b="1" dirty="0">
                <a:latin typeface="Courier New" pitchFamily="49" charset="0"/>
                <a:sym typeface="Symbol" pitchFamily="18" charset="2"/>
              </a:rPr>
              <a:t>? n)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  <a:sym typeface="Symbol" pitchFamily="18" charset="2"/>
              </a:rPr>
              <a:t>        m</a:t>
            </a:r>
          </a:p>
          <a:p>
            <a:pPr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en-US" sz="2400" b="1" dirty="0">
                <a:latin typeface="Courier New" pitchFamily="49" charset="0"/>
                <a:sym typeface="Symbol" pitchFamily="18" charset="2"/>
              </a:rPr>
              <a:t>        (add (</a:t>
            </a:r>
            <a:r>
              <a:rPr lang="en-US" sz="2400" b="1" dirty="0" err="1">
                <a:latin typeface="Courier New" pitchFamily="49" charset="0"/>
                <a:sym typeface="Symbol" pitchFamily="18" charset="2"/>
              </a:rPr>
              <a:t>succ</a:t>
            </a:r>
            <a:r>
              <a:rPr lang="en-US" sz="2400" b="1" dirty="0">
                <a:latin typeface="Courier New" pitchFamily="49" charset="0"/>
                <a:sym typeface="Symbol" pitchFamily="18" charset="2"/>
              </a:rPr>
              <a:t> m) (</a:t>
            </a:r>
            <a:r>
              <a:rPr lang="en-US" sz="2400" b="1" dirty="0" err="1">
                <a:latin typeface="Courier New" pitchFamily="49" charset="0"/>
                <a:sym typeface="Symbol" pitchFamily="18" charset="2"/>
              </a:rPr>
              <a:t>pred</a:t>
            </a:r>
            <a:r>
              <a:rPr lang="en-US" sz="2400" b="1" dirty="0">
                <a:latin typeface="Courier New" pitchFamily="49" charset="0"/>
                <a:sym typeface="Symbol" pitchFamily="18" charset="2"/>
              </a:rPr>
              <a:t> n)))))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04800"/>
            <a:ext cx="8686800" cy="685800"/>
          </a:xfrm>
        </p:spPr>
        <p:txBody>
          <a:bodyPr/>
          <a:lstStyle/>
          <a:p>
            <a:r>
              <a:rPr lang="en-US" sz="3200"/>
              <a:t>Interface for "non-negative integer" datatype</a:t>
            </a:r>
          </a:p>
        </p:txBody>
      </p:sp>
    </p:spTree>
    <p:extLst>
      <p:ext uri="{BB962C8B-B14F-4D97-AF65-F5344CB8AC3E}">
        <p14:creationId xmlns:p14="http://schemas.microsoft.com/office/powerpoint/2010/main" val="52479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457200"/>
            <a:ext cx="8686800" cy="1143000"/>
          </a:xfrm>
        </p:spPr>
        <p:txBody>
          <a:bodyPr/>
          <a:lstStyle/>
          <a:p>
            <a:r>
              <a:rPr lang="en-US" sz="4000" dirty="0">
                <a:solidFill>
                  <a:srgbClr val="00FF00"/>
                </a:solidFill>
              </a:rPr>
              <a:t>Representation 1:</a:t>
            </a:r>
            <a:r>
              <a:rPr lang="en-US" sz="4000" dirty="0"/>
              <a:t> Unary representation of non-negative integers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97917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ym typeface="Symbol" pitchFamily="18" charset="2"/>
              </a:rPr>
              <a:t>0  = ( )         ; the empty list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ym typeface="Symbol" pitchFamily="18" charset="2"/>
              </a:rPr>
              <a:t>n+1 = (cons  #t   n )</a:t>
            </a:r>
            <a:br>
              <a:rPr lang="en-US" sz="2800" dirty="0">
                <a:sym typeface="Symbol" pitchFamily="18" charset="2"/>
              </a:rPr>
            </a:br>
            <a:br>
              <a:rPr lang="en-US" sz="2800" dirty="0">
                <a:sym typeface="Symbol" pitchFamily="18" charset="2"/>
              </a:rPr>
            </a:br>
            <a:endParaRPr lang="en-US" sz="28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ym typeface="Symbol" pitchFamily="18" charset="2"/>
              </a:rPr>
              <a:t>Define the integer operations.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zero  </a:t>
            </a:r>
            <a:r>
              <a:rPr lang="en-US" sz="2400" dirty="0" err="1">
                <a:sym typeface="Symbol" pitchFamily="18" charset="2"/>
              </a:rPr>
              <a:t>iszero</a:t>
            </a:r>
            <a:r>
              <a:rPr lang="en-US" sz="2400" dirty="0">
                <a:sym typeface="Symbol" pitchFamily="18" charset="2"/>
              </a:rPr>
              <a:t>?  </a:t>
            </a:r>
            <a:r>
              <a:rPr lang="en-US" sz="2400" dirty="0" err="1">
                <a:sym typeface="Symbol" pitchFamily="18" charset="2"/>
              </a:rPr>
              <a:t>succ</a:t>
            </a:r>
            <a:r>
              <a:rPr lang="en-US" sz="2400" dirty="0">
                <a:sym typeface="Symbol" pitchFamily="18" charset="2"/>
              </a:rPr>
              <a:t>   </a:t>
            </a:r>
            <a:r>
              <a:rPr lang="en-US" sz="2400" dirty="0" err="1">
                <a:sym typeface="Symbol" pitchFamily="18" charset="2"/>
              </a:rPr>
              <a:t>pred</a:t>
            </a:r>
            <a:endParaRPr lang="en-US" sz="2400" dirty="0"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ym typeface="Symbol" pitchFamily="18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D9AF6E-F043-4595-9C6A-62FED00C9DC4}"/>
              </a:ext>
            </a:extLst>
          </p:cNvPr>
          <p:cNvSpPr txBox="1"/>
          <p:nvPr/>
        </p:nvSpPr>
        <p:spPr>
          <a:xfrm>
            <a:off x="5638800" y="1828800"/>
            <a:ext cx="5943600" cy="2086725"/>
          </a:xfrm>
          <a:prstGeom prst="rect">
            <a:avLst/>
          </a:prstGeom>
          <a:solidFill>
            <a:srgbClr val="0066FF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(zero)                 = 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0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(</a:t>
            </a:r>
            <a:r>
              <a:rPr lang="en-US" dirty="0" err="1">
                <a:solidFill>
                  <a:schemeClr val="bg1"/>
                </a:solidFill>
                <a:sym typeface="Symbol" pitchFamily="18" charset="2"/>
              </a:rPr>
              <a:t>iszero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?  n )   =  #t  if  n  is the </a:t>
            </a:r>
            <a:br>
              <a:rPr lang="en-US" dirty="0">
                <a:solidFill>
                  <a:schemeClr val="bg1"/>
                </a:solidFill>
                <a:sym typeface="Symbol" pitchFamily="18" charset="2"/>
              </a:rPr>
            </a:b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                                    representation of zero, </a:t>
            </a:r>
            <a:br>
              <a:rPr lang="en-US" dirty="0">
                <a:solidFill>
                  <a:schemeClr val="bg1"/>
                </a:solidFill>
                <a:sym typeface="Symbol" pitchFamily="18" charset="2"/>
              </a:rPr>
            </a:b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                              #f  otherwise.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(</a:t>
            </a:r>
            <a:r>
              <a:rPr lang="en-US" dirty="0" err="1">
                <a:solidFill>
                  <a:schemeClr val="bg1"/>
                </a:solidFill>
                <a:sym typeface="Symbol" pitchFamily="18" charset="2"/>
              </a:rPr>
              <a:t>succ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  n )       =  n+1  ( n  0)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(</a:t>
            </a:r>
            <a:r>
              <a:rPr lang="en-US" dirty="0" err="1">
                <a:solidFill>
                  <a:schemeClr val="bg1"/>
                </a:solidFill>
                <a:sym typeface="Symbol" pitchFamily="18" charset="2"/>
              </a:rPr>
              <a:t>pred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  n+1 )  =  n      ( n  0)</a:t>
            </a:r>
          </a:p>
        </p:txBody>
      </p:sp>
    </p:spTree>
    <p:extLst>
      <p:ext uri="{BB962C8B-B14F-4D97-AF65-F5344CB8AC3E}">
        <p14:creationId xmlns:p14="http://schemas.microsoft.com/office/powerpoint/2010/main" val="254988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457200"/>
            <a:ext cx="8686800" cy="1143000"/>
          </a:xfrm>
        </p:spPr>
        <p:txBody>
          <a:bodyPr/>
          <a:lstStyle/>
          <a:p>
            <a:r>
              <a:rPr lang="en-US" sz="4000" dirty="0">
                <a:solidFill>
                  <a:srgbClr val="00FF00"/>
                </a:solidFill>
              </a:rPr>
              <a:t>Representation 1:</a:t>
            </a:r>
            <a:r>
              <a:rPr lang="en-US" sz="4000" dirty="0"/>
              <a:t> Unary representation of non-negative integers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97917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sym typeface="Symbol" pitchFamily="18" charset="2"/>
              </a:rPr>
              <a:t>0  = ( )         ; the empty list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ym typeface="Symbol" pitchFamily="18" charset="2"/>
              </a:rPr>
              <a:t>n+1 = (cons  #t   n )</a:t>
            </a:r>
            <a:br>
              <a:rPr lang="en-US" sz="2800" dirty="0">
                <a:sym typeface="Symbol" pitchFamily="18" charset="2"/>
              </a:rPr>
            </a:br>
            <a:br>
              <a:rPr lang="en-US" sz="2800" dirty="0">
                <a:sym typeface="Symbol" pitchFamily="18" charset="2"/>
              </a:rPr>
            </a:br>
            <a:endParaRPr lang="en-US" sz="2800" dirty="0">
              <a:sym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ym typeface="Symbol" pitchFamily="18" charset="2"/>
              </a:rPr>
              <a:t>There is a (slightly) more </a:t>
            </a:r>
            <a:br>
              <a:rPr lang="en-US" sz="2800" dirty="0">
                <a:sym typeface="Symbol" pitchFamily="18" charset="2"/>
              </a:rPr>
            </a:br>
            <a:r>
              <a:rPr lang="en-US" sz="2800" dirty="0">
                <a:sym typeface="Symbol" pitchFamily="18" charset="2"/>
              </a:rPr>
              <a:t>efficient implementation of </a:t>
            </a:r>
            <a:r>
              <a:rPr lang="en-US" sz="2800" b="1" dirty="0">
                <a:solidFill>
                  <a:srgbClr val="00FF00"/>
                </a:solidFill>
                <a:sym typeface="Symbol" pitchFamily="18" charset="2"/>
              </a:rPr>
              <a:t>add</a:t>
            </a:r>
            <a:r>
              <a:rPr lang="en-US" sz="2800" b="1" dirty="0">
                <a:sym typeface="Symbol" pitchFamily="18" charset="2"/>
              </a:rPr>
              <a:t> </a:t>
            </a:r>
            <a:br>
              <a:rPr lang="en-US" sz="2800" b="1" dirty="0">
                <a:sym typeface="Symbol" pitchFamily="18" charset="2"/>
              </a:rPr>
            </a:br>
            <a:r>
              <a:rPr lang="en-US" sz="2800" dirty="0">
                <a:sym typeface="Symbol" pitchFamily="18" charset="2"/>
              </a:rPr>
              <a:t>(than the one from the non-negative-integer interface slide) if we base it on this representation instead of the ADT. </a:t>
            </a:r>
            <a:endParaRPr lang="en-US" dirty="0">
              <a:sym typeface="Symbol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 Can you see what it is?</a:t>
            </a:r>
          </a:p>
          <a:p>
            <a:pPr lvl="1">
              <a:lnSpc>
                <a:spcPct val="90000"/>
              </a:lnSpc>
            </a:pPr>
            <a:r>
              <a:rPr lang="en-US" dirty="0">
                <a:sym typeface="Symbol" pitchFamily="18" charset="2"/>
              </a:rPr>
              <a:t>That implementation is </a:t>
            </a:r>
            <a:r>
              <a:rPr lang="en-US" b="1" dirty="0">
                <a:solidFill>
                  <a:srgbClr val="00FF00"/>
                </a:solidFill>
                <a:sym typeface="Symbol" pitchFamily="18" charset="2"/>
              </a:rPr>
              <a:t>representation-dependent</a:t>
            </a:r>
            <a:r>
              <a:rPr lang="en-US" dirty="0">
                <a:sym typeface="Symbol" pitchFamily="18" charset="2"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>
              <a:sym typeface="Symbol" pitchFamily="18" charset="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D9AF6E-F043-4595-9C6A-62FED00C9DC4}"/>
              </a:ext>
            </a:extLst>
          </p:cNvPr>
          <p:cNvSpPr txBox="1"/>
          <p:nvPr/>
        </p:nvSpPr>
        <p:spPr>
          <a:xfrm>
            <a:off x="5638800" y="1828800"/>
            <a:ext cx="5943600" cy="2086725"/>
          </a:xfrm>
          <a:prstGeom prst="rect">
            <a:avLst/>
          </a:prstGeom>
          <a:solidFill>
            <a:srgbClr val="0066FF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(zero)                 =  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0 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(</a:t>
            </a:r>
            <a:r>
              <a:rPr lang="en-US" dirty="0" err="1">
                <a:solidFill>
                  <a:schemeClr val="bg1"/>
                </a:solidFill>
                <a:sym typeface="Symbol" pitchFamily="18" charset="2"/>
              </a:rPr>
              <a:t>iszero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?  n )   =  #t  if  n  is the </a:t>
            </a:r>
            <a:br>
              <a:rPr lang="en-US" dirty="0">
                <a:solidFill>
                  <a:schemeClr val="bg1"/>
                </a:solidFill>
                <a:sym typeface="Symbol" pitchFamily="18" charset="2"/>
              </a:rPr>
            </a:b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                                    representation of zero, </a:t>
            </a:r>
            <a:br>
              <a:rPr lang="en-US" dirty="0">
                <a:solidFill>
                  <a:schemeClr val="bg1"/>
                </a:solidFill>
                <a:sym typeface="Symbol" pitchFamily="18" charset="2"/>
              </a:rPr>
            </a:b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                              #f  otherwise.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(</a:t>
            </a:r>
            <a:r>
              <a:rPr lang="en-US" dirty="0" err="1">
                <a:solidFill>
                  <a:schemeClr val="bg1"/>
                </a:solidFill>
                <a:sym typeface="Symbol" pitchFamily="18" charset="2"/>
              </a:rPr>
              <a:t>succ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  n )       =  n+1  ( n  0)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(</a:t>
            </a:r>
            <a:r>
              <a:rPr lang="en-US" dirty="0" err="1">
                <a:solidFill>
                  <a:schemeClr val="bg1"/>
                </a:solidFill>
                <a:sym typeface="Symbol" pitchFamily="18" charset="2"/>
              </a:rPr>
              <a:t>pred</a:t>
            </a:r>
            <a:r>
              <a:rPr lang="en-US" dirty="0">
                <a:solidFill>
                  <a:schemeClr val="bg1"/>
                </a:solidFill>
                <a:sym typeface="Symbol" pitchFamily="18" charset="2"/>
              </a:rPr>
              <a:t>  n+1 )  =  n      ( n  0)</a:t>
            </a:r>
          </a:p>
        </p:txBody>
      </p:sp>
    </p:spTree>
    <p:extLst>
      <p:ext uri="{BB962C8B-B14F-4D97-AF65-F5344CB8AC3E}">
        <p14:creationId xmlns:p14="http://schemas.microsoft.com/office/powerpoint/2010/main" val="350963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20445</TotalTime>
  <Words>4987</Words>
  <Application>Microsoft Office PowerPoint</Application>
  <PresentationFormat>Widescreen</PresentationFormat>
  <Paragraphs>602</Paragraphs>
  <Slides>59</Slides>
  <Notes>40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Arial</vt:lpstr>
      <vt:lpstr>Consolas</vt:lpstr>
      <vt:lpstr>Courier New</vt:lpstr>
      <vt:lpstr>Times New Roman</vt:lpstr>
      <vt:lpstr>Wingdings</vt:lpstr>
      <vt:lpstr>Default Design</vt:lpstr>
      <vt:lpstr>CSSE 304   Day 15 and 16 </vt:lpstr>
      <vt:lpstr>Interpreter Project</vt:lpstr>
      <vt:lpstr>Datatypes</vt:lpstr>
      <vt:lpstr>data</vt:lpstr>
      <vt:lpstr>datatype</vt:lpstr>
      <vt:lpstr>What is “four”?</vt:lpstr>
      <vt:lpstr>Interface for "non-negative integer" datatype</vt:lpstr>
      <vt:lpstr>Representation 1: Unary representation of non-negative integers</vt:lpstr>
      <vt:lpstr>Representation 1: Unary representation of non-negative integers</vt:lpstr>
      <vt:lpstr>Other representations of non-negative integers</vt:lpstr>
      <vt:lpstr>Representation 2: Another representation of non-negative integers</vt:lpstr>
      <vt:lpstr>Representation 3: Another representation of non-negative integers</vt:lpstr>
      <vt:lpstr>Representation 4: Another representation  of non-negative integers</vt:lpstr>
      <vt:lpstr>Representations 5 and 6: Two more  representations of non-negative integers</vt:lpstr>
      <vt:lpstr>Interlude</vt:lpstr>
      <vt:lpstr>Aggregate Datatypes</vt:lpstr>
      <vt:lpstr>Aggregate data types  (arrays)</vt:lpstr>
      <vt:lpstr>Aggregate data types (records)</vt:lpstr>
      <vt:lpstr>Aggregate types (unions)</vt:lpstr>
      <vt:lpstr>Defining Variant record datatypes in Scheme</vt:lpstr>
      <vt:lpstr>define-datatype</vt:lpstr>
      <vt:lpstr>Use define-datatype in your code</vt:lpstr>
      <vt:lpstr>Use a bintree datatype object</vt:lpstr>
      <vt:lpstr>Parse: from list to bintree</vt:lpstr>
      <vt:lpstr>bintree is an abstract data type</vt:lpstr>
      <vt:lpstr>define-datatype example</vt:lpstr>
      <vt:lpstr>inorder solution</vt:lpstr>
      <vt:lpstr>s-list datatype (for A11a)</vt:lpstr>
      <vt:lpstr>A datatype for λ-calculus expressions</vt:lpstr>
      <vt:lpstr>Programs as data</vt:lpstr>
      <vt:lpstr>datatype for λ-calculus expressions</vt:lpstr>
      <vt:lpstr>concrete vs. abstract syntax</vt:lpstr>
      <vt:lpstr>Parse lambda-calculus Expressions</vt:lpstr>
      <vt:lpstr>Using Parsed Lambda-Calculus Expressions</vt:lpstr>
      <vt:lpstr>About the parse problem in A11b</vt:lpstr>
      <vt:lpstr>How I will test your parse procedure</vt:lpstr>
      <vt:lpstr> occurs-free? for parsed expressions</vt:lpstr>
      <vt:lpstr>Lambda-calculus and combinators</vt:lpstr>
      <vt:lpstr>Computation in lambda calculus</vt:lpstr>
      <vt:lpstr>λ-calculus and Turing completeness</vt:lpstr>
      <vt:lpstr>Combinators</vt:lpstr>
      <vt:lpstr>Expressions with no  free variables …</vt:lpstr>
      <vt:lpstr>The Y-combinator</vt:lpstr>
      <vt:lpstr>Y-combinator ("recursion maker")</vt:lpstr>
      <vt:lpstr>Y-combinator can be  applied to …</vt:lpstr>
      <vt:lpstr>Y-combinator generates “recursion” without using define or other naming mechanisms</vt:lpstr>
      <vt:lpstr>  Syntax  Semantics</vt:lpstr>
      <vt:lpstr> environments  and closures</vt:lpstr>
      <vt:lpstr>Variable bindings and environments</vt:lpstr>
      <vt:lpstr>Variable bindings and environments</vt:lpstr>
      <vt:lpstr>Variable bindings and environments</vt:lpstr>
      <vt:lpstr>local environments</vt:lpstr>
      <vt:lpstr>Evaluate a let expression</vt:lpstr>
      <vt:lpstr>Procedures (closures)</vt:lpstr>
      <vt:lpstr>Procedures (closures)</vt:lpstr>
      <vt:lpstr>Procedure application</vt:lpstr>
      <vt:lpstr>Simple Example</vt:lpstr>
      <vt:lpstr>Simple Example (continued)</vt:lpstr>
      <vt:lpstr>Diagram notation (use it!)</vt:lpstr>
    </vt:vector>
  </TitlesOfParts>
  <Company>Honeywell Project Operations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Crisp White &amp; Navy</dc:title>
  <dc:creator>nshastry</dc:creator>
  <cp:lastModifiedBy>Hewner, Mike</cp:lastModifiedBy>
  <cp:revision>187</cp:revision>
  <cp:lastPrinted>2021-01-08T20:34:19Z</cp:lastPrinted>
  <dcterms:created xsi:type="dcterms:W3CDTF">2000-12-30T02:52:07Z</dcterms:created>
  <dcterms:modified xsi:type="dcterms:W3CDTF">2023-01-05T14:06:01Z</dcterms:modified>
</cp:coreProperties>
</file>