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9"/>
  </p:notesMasterIdLst>
  <p:handoutMasterIdLst>
    <p:handoutMasterId r:id="rId10"/>
  </p:handoutMasterIdLst>
  <p:sldIdLst>
    <p:sldId id="256" r:id="rId2"/>
    <p:sldId id="309" r:id="rId3"/>
    <p:sldId id="310" r:id="rId4"/>
    <p:sldId id="311" r:id="rId5"/>
    <p:sldId id="366" r:id="rId6"/>
    <p:sldId id="340" r:id="rId7"/>
    <p:sldId id="365" r:id="rId8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0002A"/>
    <a:srgbClr val="00001A"/>
    <a:srgbClr val="111111"/>
    <a:srgbClr val="29292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6" autoAdjust="0"/>
    <p:restoredTop sz="82454" autoAdjust="0"/>
  </p:normalViewPr>
  <p:slideViewPr>
    <p:cSldViewPr>
      <p:cViewPr varScale="1">
        <p:scale>
          <a:sx n="131" d="100"/>
          <a:sy n="131" d="100"/>
        </p:scale>
        <p:origin x="1698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E0DC11-B991-4B59-8635-2CB0ED616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fld id="{04B8DC9F-DC1F-405B-AEB9-36BC59B16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add:</a:t>
            </a:r>
          </a:p>
          <a:p>
            <a:endParaRPr lang="en-US" dirty="0"/>
          </a:p>
          <a:p>
            <a:r>
              <a:rPr lang="en-US" dirty="0"/>
              <a:t>Good and bad code for letrec</a:t>
            </a:r>
          </a:p>
          <a:p>
            <a:endParaRPr lang="en-US" dirty="0"/>
          </a:p>
          <a:p>
            <a:r>
              <a:rPr lang="en-US" dirty="0"/>
              <a:t>To take: </a:t>
            </a:r>
          </a:p>
          <a:p>
            <a:r>
              <a:rPr lang="en-US" dirty="0"/>
              <a:t>Springer/Friedman</a:t>
            </a:r>
            <a:r>
              <a:rPr lang="en-US" baseline="0" dirty="0"/>
              <a:t> excerpt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6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Next day questions (use RSG):</a:t>
            </a:r>
          </a:p>
          <a:p>
            <a:r>
              <a:rPr lang="en-US" baseline="0" dirty="0"/>
              <a:t>What is a receiver?</a:t>
            </a:r>
          </a:p>
          <a:p>
            <a:r>
              <a:rPr lang="en-US" baseline="0" dirty="0"/>
              <a:t>Is call/cc a procedure, or syntax?</a:t>
            </a:r>
          </a:p>
          <a:p>
            <a:r>
              <a:rPr lang="en-US" baseline="0" dirty="0"/>
              <a:t>IS call/cc an escape procedure?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does call/cc expect as its argument?</a:t>
            </a:r>
          </a:p>
          <a:p>
            <a:r>
              <a:rPr lang="en-US" baseline="0" dirty="0"/>
              <a:t>What is </a:t>
            </a:r>
            <a:r>
              <a:rPr lang="en-US" b="1" baseline="0" dirty="0"/>
              <a:t>call/cc</a:t>
            </a:r>
            <a:r>
              <a:rPr lang="en-US" baseline="0" dirty="0"/>
              <a:t> an abbreviation for?</a:t>
            </a:r>
          </a:p>
          <a:p>
            <a:r>
              <a:rPr lang="en-US" baseline="0" dirty="0"/>
              <a:t>What does the receiver receive?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9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070E4-71EE-441A-851C-5925E5AD3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7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3BCF-AFE9-4941-959D-FDCCDADE9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1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3BCF-AFE9-4941-959D-FDCCDADE9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0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3BCF-AFE9-4941-959D-FDCCDADE96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0452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3BCF-AFE9-4941-959D-FDCCDADE9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16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3BCF-AFE9-4941-959D-FDCCDADE9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95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3BCF-AFE9-4941-959D-FDCCDADE9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0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1AD0A-3D93-4DC7-B733-142BE04E1C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99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676B6-AC5E-4703-A91E-467CF4D2E5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83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9FFBA-4B96-47A0-9084-D428BC98A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185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62F3F-638A-4EF7-8F9A-94153388C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8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8E48BF-6BBD-460D-8E12-55A49099B0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34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EA34B1-D171-428B-B749-2175D250E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3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7D2A5-B522-436F-89A6-E57E12133F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20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7BC3C-BBBF-4D23-807A-F499730EEC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1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15AD9-97C4-4AE7-A19D-9CD739664E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48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C86F4E-E891-471F-9FDF-8163F63A40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6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4333BCF-AFE9-4941-959D-FDCCDADE96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0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2055">
            <a:extLst>
              <a:ext uri="{FF2B5EF4-FFF2-40B4-BE49-F238E27FC236}">
                <a16:creationId xmlns:a16="http://schemas.microsoft.com/office/drawing/2014/main" id="{8E482A67-6CD8-49D7-9F85-52ECF991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70962" y="965196"/>
            <a:ext cx="2352947" cy="2633146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DADADA"/>
                </a:solidFill>
              </a:rPr>
              <a:t>CSSE 304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70962" y="3598339"/>
            <a:ext cx="2352947" cy="1675335"/>
          </a:xfrm>
        </p:spPr>
        <p:txBody>
          <a:bodyPr>
            <a:normAutofit/>
          </a:bodyPr>
          <a:lstStyle/>
          <a:p>
            <a:endParaRPr lang="en-US" sz="1400" b="1">
              <a:ln>
                <a:solidFill>
                  <a:srgbClr val="404040">
                    <a:alpha val="9804"/>
                  </a:srgbClr>
                </a:solidFill>
              </a:ln>
              <a:solidFill>
                <a:srgbClr val="FFFFFF"/>
              </a:solidFill>
            </a:endParaRPr>
          </a:p>
          <a:p>
            <a:endParaRPr lang="en-US" sz="1400" b="1">
              <a:ln>
                <a:solidFill>
                  <a:srgbClr val="404040">
                    <a:alpha val="9804"/>
                  </a:srgbClr>
                </a:solidFill>
              </a:ln>
              <a:solidFill>
                <a:srgbClr val="FFFFFF"/>
              </a:solidFill>
            </a:endParaRPr>
          </a:p>
          <a:p>
            <a:r>
              <a:rPr lang="en-US" sz="1400" b="1">
                <a:ln>
                  <a:solidFill>
                    <a:srgbClr val="404040">
                      <a:alpha val="9804"/>
                    </a:srgbClr>
                  </a:solidFill>
                </a:ln>
                <a:solidFill>
                  <a:srgbClr val="FFFF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1400" b="1">
                <a:ln>
                  <a:solidFill>
                    <a:srgbClr val="404040">
                      <a:alpha val="9804"/>
                    </a:srgbClr>
                  </a:solidFill>
                </a:ln>
                <a:solidFill>
                  <a:srgbClr val="FFFFFF"/>
                </a:solidFill>
              </a:rPr>
              <a:t> examples</a:t>
            </a:r>
          </a:p>
          <a:p>
            <a:endParaRPr lang="en-US" sz="1400">
              <a:ln>
                <a:solidFill>
                  <a:srgbClr val="404040">
                    <a:alpha val="9804"/>
                  </a:srgbClr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418F941B-B7E9-44F2-9A2C-5D35ACF9A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960" y="965196"/>
            <a:ext cx="485740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CF7F36-0006-46A6-0130-DCEBE0CD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471" y="1438360"/>
            <a:ext cx="3835314" cy="383531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8488" y="273050"/>
            <a:ext cx="5686425" cy="558800"/>
          </a:xfrm>
        </p:spPr>
        <p:txBody>
          <a:bodyPr>
            <a:normAutofit fontScale="90000"/>
          </a:bodyPr>
          <a:lstStyle/>
          <a:p>
            <a:r>
              <a:rPr lang="en-US" sz="4000"/>
              <a:t>call/cc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0" y="1676400"/>
            <a:ext cx="9144000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66FF66"/>
                </a:solidFill>
              </a:rPr>
              <a:t>                                    call/cc</a:t>
            </a:r>
            <a:r>
              <a:rPr lang="en-US" sz="2400" b="1" dirty="0"/>
              <a:t> </a:t>
            </a:r>
            <a:r>
              <a:rPr lang="en-US" sz="2400" dirty="0"/>
              <a:t>is an abbreviation for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b="1" dirty="0">
                <a:latin typeface="Arial Black" pitchFamily="34" charset="0"/>
              </a:rPr>
              <a:t>call‑with‑current‑continuation</a:t>
            </a:r>
            <a:r>
              <a:rPr lang="en-US" sz="2400" dirty="0"/>
              <a:t> .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400" dirty="0"/>
              <a:t> is a procedure that takes one argument; the argument is a </a:t>
            </a:r>
            <a:r>
              <a:rPr lang="en-US" sz="2400" i="1" dirty="0"/>
              <a:t>receiver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receiver</a:t>
            </a:r>
            <a:r>
              <a:rPr lang="en-US" sz="2400" dirty="0"/>
              <a:t> is a procedure that takes one argument; that argument (in this case) is a </a:t>
            </a:r>
            <a:r>
              <a:rPr lang="en-US" sz="2400" i="1" dirty="0"/>
              <a:t>continuation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continuation</a:t>
            </a:r>
            <a:r>
              <a:rPr lang="en-US" sz="2400" dirty="0"/>
              <a:t> is a procedure (that takes one argument); that continuation embodies the context of the application of </a:t>
            </a:r>
            <a:r>
              <a:rPr lang="en-US" sz="2400" b="1" dirty="0"/>
              <a:t>call/cc</a:t>
            </a:r>
            <a:r>
              <a:rPr lang="en-US" sz="2400" dirty="0"/>
              <a:t>.  </a:t>
            </a:r>
            <a:br>
              <a:rPr lang="en-US" sz="2400" dirty="0"/>
            </a:br>
            <a:r>
              <a:rPr lang="en-US" sz="2400" dirty="0"/>
              <a:t>The continuation is an escape procedure.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dirty="0"/>
              <a:t>The application</a:t>
            </a:r>
            <a:r>
              <a:rPr lang="en-US" sz="2400" b="1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(call/cc receiver)</a:t>
            </a:r>
            <a:r>
              <a:rPr lang="en-US" sz="2400" dirty="0"/>
              <a:t> has the same effect </a:t>
            </a:r>
            <a:br>
              <a:rPr lang="en-US" sz="2400" dirty="0"/>
            </a:br>
            <a:r>
              <a:rPr lang="en-US" sz="2400" dirty="0"/>
              <a:t>as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(receiver continuation)</a:t>
            </a:r>
            <a:r>
              <a:rPr lang="en-US" sz="2400" dirty="0"/>
              <a:t>,  where the </a:t>
            </a:r>
            <a:r>
              <a:rPr lang="en-US" sz="2400" b="1" dirty="0">
                <a:solidFill>
                  <a:srgbClr val="FFFF00"/>
                </a:solidFill>
              </a:rPr>
              <a:t>continuation</a:t>
            </a:r>
            <a:r>
              <a:rPr lang="en-US" sz="2400" dirty="0"/>
              <a:t> is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 escape procedure that embodies the execution context of the entire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sz="2200" dirty="0"/>
              <a:t> expression.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definition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5146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(call/cc receiver)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FF66"/>
                </a:solidFill>
                <a:sym typeface="Wingdings" pitchFamily="2" charset="2"/>
              </a:rPr>
              <a:t></a:t>
            </a:r>
            <a:r>
              <a:rPr lang="en-US" sz="2800" dirty="0">
                <a:sym typeface="Wingdings" pitchFamily="2" charset="2"/>
              </a:rPr>
              <a:t>  (</a:t>
            </a:r>
            <a:r>
              <a:rPr lang="en-US" sz="2800" b="1" dirty="0"/>
              <a:t>receiver continuation)</a:t>
            </a:r>
            <a:r>
              <a:rPr lang="en-US" sz="2800" dirty="0"/>
              <a:t>,  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Hence the name:     </a:t>
            </a:r>
            <a:br>
              <a:rPr lang="en-US" sz="2800" dirty="0"/>
            </a:br>
            <a:r>
              <a:rPr lang="en-US" sz="2800" dirty="0"/>
              <a:t>      call‑with‑current‑continuation.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/>
              <a:t>Rephrasing it:</a:t>
            </a:r>
            <a:r>
              <a:rPr lang="en-US" sz="2800" dirty="0"/>
              <a:t> What is that continuation?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</a:t>
            </a:r>
            <a:r>
              <a:rPr lang="en-US" sz="2800" dirty="0"/>
              <a:t> is a procedure that represents the execution context of this application of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800" dirty="0"/>
              <a:t>, then the continuation is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(escaper c)</a:t>
            </a:r>
            <a:r>
              <a:rPr lang="en-US" sz="2800" b="1" dirty="0"/>
              <a:t>.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590800"/>
            <a:ext cx="8839200" cy="4648200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dirty="0"/>
              <a:t>Consider </a:t>
            </a:r>
            <a:br>
              <a:rPr lang="en-US" sz="2400" dirty="0"/>
            </a:b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(+ 3 (call/cc (lambda (k) (* 2 (k 5)))))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The receiver is </a:t>
            </a:r>
          </a:p>
          <a:p>
            <a:pPr lvl="1"/>
            <a:r>
              <a:rPr lang="en-US" sz="2400" b="1" dirty="0"/>
              <a:t> The context c is		</a:t>
            </a:r>
          </a:p>
          <a:p>
            <a:pPr lvl="1"/>
            <a:r>
              <a:rPr lang="en-US" sz="2400" b="1" dirty="0"/>
              <a:t> The continuation is		</a:t>
            </a:r>
          </a:p>
          <a:p>
            <a:pPr lvl="1"/>
            <a:r>
              <a:rPr lang="en-US" sz="2400" b="1" dirty="0"/>
              <a:t> Thus  </a:t>
            </a:r>
            <a:br>
              <a:rPr lang="en-US" sz="2400" b="1" dirty="0"/>
            </a:br>
            <a:r>
              <a:rPr lang="en-US" sz="2400" b="1" dirty="0"/>
              <a:t> </a:t>
            </a:r>
            <a:r>
              <a:rPr lang="en-US" sz="24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(+ 3 (call/cc (lambda (k) (* 2 (k 5)))))</a:t>
            </a:r>
            <a:br>
              <a:rPr lang="en-US" sz="2400" b="1" dirty="0"/>
            </a:br>
            <a:r>
              <a:rPr lang="en-US" sz="2400" b="1" dirty="0"/>
              <a:t>is equivalent to</a:t>
            </a:r>
          </a:p>
          <a:p>
            <a:pPr lvl="1">
              <a:buFontTx/>
              <a:buNone/>
            </a:pPr>
            <a:r>
              <a:rPr lang="en-US" b="1" dirty="0"/>
              <a:t>	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0EEC-6392-09C6-B473-60C0B18D7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3DE4-B2DB-8323-3F31-E1C96236C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 the items in the handout</a:t>
            </a:r>
          </a:p>
          <a:p>
            <a:r>
              <a:rPr lang="en-US" dirty="0"/>
              <a:t>I’ll stop you has you’re progressing to review the ones we’ve done</a:t>
            </a:r>
          </a:p>
        </p:txBody>
      </p:sp>
    </p:spTree>
    <p:extLst>
      <p:ext uri="{BB962C8B-B14F-4D97-AF65-F5344CB8AC3E}">
        <p14:creationId xmlns:p14="http://schemas.microsoft.com/office/powerpoint/2010/main" val="107364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-152400"/>
            <a:ext cx="6019800" cy="1006475"/>
          </a:xfrm>
        </p:spPr>
        <p:txBody>
          <a:bodyPr>
            <a:normAutofit/>
          </a:bodyPr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77724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a)</a:t>
            </a:r>
            <a:r>
              <a:rPr lang="en-US" sz="2200" dirty="0"/>
              <a:t>  </a:t>
            </a:r>
            <a:r>
              <a:rPr lang="en-US" sz="2200" b="1" dirty="0">
                <a:latin typeface="Courier New" pitchFamily="49" charset="0"/>
              </a:rPr>
              <a:t>(+ 3 (call/cc (lambda (k) (* 2 5))))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b) </a:t>
            </a:r>
            <a:r>
              <a:rPr lang="en-US" sz="2200" b="1" dirty="0">
                <a:latin typeface="Courier New" pitchFamily="49" charset="0"/>
              </a:rPr>
              <a:t>(+ 3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(k (* 2 5)))))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This last one depends on context and also is a little weirder in Racket scheme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701675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-152400"/>
            <a:ext cx="6019800" cy="1006475"/>
          </a:xfrm>
        </p:spPr>
        <p:txBody>
          <a:bodyPr>
            <a:normAutofit/>
          </a:bodyPr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2209800"/>
            <a:ext cx="84582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a)</a:t>
            </a:r>
            <a:r>
              <a:rPr lang="en-US" sz="2200" dirty="0"/>
              <a:t>  </a:t>
            </a:r>
            <a:r>
              <a:rPr lang="en-US" sz="2200" b="1" dirty="0">
                <a:latin typeface="Courier New" pitchFamily="49" charset="0"/>
              </a:rPr>
              <a:t>(+ 3 (call/cc (lambda (k) (* 2 5))))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b) </a:t>
            </a:r>
            <a:r>
              <a:rPr lang="en-US" sz="2200" b="1" dirty="0">
                <a:latin typeface="Courier New" pitchFamily="49" charset="0"/>
              </a:rPr>
              <a:t>(+ 3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(k (* 2 5)))))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     </a:t>
            </a:r>
            <a:r>
              <a:rPr lang="en-US" sz="2000" b="1" dirty="0">
                <a:solidFill>
                  <a:srgbClr val="FFFF00"/>
                </a:solidFill>
              </a:rPr>
              <a:t>take the photograph</a:t>
            </a:r>
            <a:endParaRPr lang="en-US" sz="22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</a:t>
            </a:r>
            <a:r>
              <a:rPr lang="en-US" sz="2400" b="1" dirty="0">
                <a:solidFill>
                  <a:srgbClr val="FFFF00"/>
                </a:solidFill>
              </a:rPr>
              <a:t>    </a:t>
            </a:r>
            <a:r>
              <a:rPr lang="en-US" sz="2000" b="1" dirty="0">
                <a:solidFill>
                  <a:srgbClr val="FFFF00"/>
                </a:solidFill>
              </a:rPr>
              <a:t>save the photograph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                  </a:t>
            </a:r>
            <a:r>
              <a:rPr lang="en-US" sz="2000" b="1" dirty="0">
                <a:solidFill>
                  <a:srgbClr val="FFFF00"/>
                </a:solidFill>
              </a:rPr>
              <a:t>rub the photograph</a:t>
            </a:r>
            <a:br>
              <a:rPr lang="en-US" sz="28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d)</a:t>
            </a:r>
            <a:r>
              <a:rPr lang="en-US" sz="2200" dirty="0"/>
              <a:t>	</a:t>
            </a:r>
            <a:r>
              <a:rPr lang="en-US" sz="2200" b="1" dirty="0">
                <a:latin typeface="Courier New" pitchFamily="49" charset="0"/>
              </a:rPr>
              <a:t>(call/cc procedure?)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701675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07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15735</TotalTime>
  <Words>645</Words>
  <Application>Microsoft Office PowerPoint</Application>
  <PresentationFormat>On-screen Show (4:3)</PresentationFormat>
  <Paragraphs>74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Black</vt:lpstr>
      <vt:lpstr>Calibri</vt:lpstr>
      <vt:lpstr>Calisto MT</vt:lpstr>
      <vt:lpstr>Courier New</vt:lpstr>
      <vt:lpstr>Times New Roman</vt:lpstr>
      <vt:lpstr>Wingdings</vt:lpstr>
      <vt:lpstr>Wingdings 2</vt:lpstr>
      <vt:lpstr>Slate</vt:lpstr>
      <vt:lpstr>CSSE 304</vt:lpstr>
      <vt:lpstr>call/cc</vt:lpstr>
      <vt:lpstr>call/cc definition summary</vt:lpstr>
      <vt:lpstr>call/cc example</vt:lpstr>
      <vt:lpstr>The plan</vt:lpstr>
      <vt:lpstr>More call/cc examples</vt:lpstr>
      <vt:lpstr>More call/cc examples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Hewner, Mike</cp:lastModifiedBy>
  <cp:revision>152</cp:revision>
  <cp:lastPrinted>2019-01-25T11:56:24Z</cp:lastPrinted>
  <dcterms:created xsi:type="dcterms:W3CDTF">2001-03-11T15:54:35Z</dcterms:created>
  <dcterms:modified xsi:type="dcterms:W3CDTF">2024-10-29T13:45:44Z</dcterms:modified>
</cp:coreProperties>
</file>