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7" r:id="rId2"/>
    <p:sldId id="426" r:id="rId3"/>
    <p:sldId id="418" r:id="rId4"/>
    <p:sldId id="424" r:id="rId5"/>
    <p:sldId id="381" r:id="rId6"/>
    <p:sldId id="382" r:id="rId7"/>
    <p:sldId id="383" r:id="rId8"/>
    <p:sldId id="384" r:id="rId9"/>
    <p:sldId id="390" r:id="rId10"/>
    <p:sldId id="387" r:id="rId11"/>
    <p:sldId id="388" r:id="rId12"/>
    <p:sldId id="357" r:id="rId13"/>
    <p:sldId id="425" r:id="rId1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000"/>
    <a:srgbClr val="FFFF00"/>
    <a:srgbClr val="000000"/>
    <a:srgbClr val="FFC000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5" autoAdjust="0"/>
    <p:restoredTop sz="84334" autoAdjust="0"/>
  </p:normalViewPr>
  <p:slideViewPr>
    <p:cSldViewPr>
      <p:cViewPr varScale="1">
        <p:scale>
          <a:sx n="74" d="100"/>
          <a:sy n="74" d="100"/>
        </p:scale>
        <p:origin x="9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E00781A5-3D3E-4E6C-BE04-DB8B7B9FCD3D}"/>
    <pc:docChg chg="modSld">
      <pc:chgData name="Hewner, Mike" userId="7f3f83dd-6dfb-4127-a87f-c1714bd4fac9" providerId="ADAL" clId="{E00781A5-3D3E-4E6C-BE04-DB8B7B9FCD3D}" dt="2021-12-13T14:51:20.974" v="72" actId="20577"/>
      <pc:docMkLst>
        <pc:docMk/>
      </pc:docMkLst>
      <pc:sldChg chg="modSp mod">
        <pc:chgData name="Hewner, Mike" userId="7f3f83dd-6dfb-4127-a87f-c1714bd4fac9" providerId="ADAL" clId="{E00781A5-3D3E-4E6C-BE04-DB8B7B9FCD3D}" dt="2021-12-13T14:51:20.974" v="72" actId="20577"/>
        <pc:sldMkLst>
          <pc:docMk/>
          <pc:sldMk cId="267120035" sldId="426"/>
        </pc:sldMkLst>
        <pc:spChg chg="mod">
          <ac:chgData name="Hewner, Mike" userId="7f3f83dd-6dfb-4127-a87f-c1714bd4fac9" providerId="ADAL" clId="{E00781A5-3D3E-4E6C-BE04-DB8B7B9FCD3D}" dt="2021-12-13T14:51:20.974" v="72" actId="20577"/>
          <ac:spMkLst>
            <pc:docMk/>
            <pc:sldMk cId="267120035" sldId="426"/>
            <ac:spMk id="3" creationId="{0255C66F-5979-449D-ACE3-7C39EB3F9B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put slides on line, leave out Proving language Properties 5 slide.  </a:t>
            </a:r>
          </a:p>
          <a:p>
            <a:r>
              <a:rPr lang="en-US" dirty="0"/>
              <a:t>After class,</a:t>
            </a:r>
            <a:r>
              <a:rPr lang="en-US" baseline="0" dirty="0"/>
              <a:t> redo the slides and include that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5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.schemewiki.org/?object-oriented-programm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555750"/>
          </a:xfrm>
        </p:spPr>
        <p:txBody>
          <a:bodyPr/>
          <a:lstStyle/>
          <a:p>
            <a:r>
              <a:rPr lang="en-US" sz="6000" dirty="0"/>
              <a:t>CSSE 304 Day 9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089150"/>
            <a:ext cx="91440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dirty="0"/>
              <a:t>Two A6/A7 solutions</a:t>
            </a:r>
          </a:p>
          <a:p>
            <a:pPr>
              <a:lnSpc>
                <a:spcPct val="90000"/>
              </a:lnSpc>
            </a:pPr>
            <a:r>
              <a:rPr lang="en-US" sz="4400" dirty="0"/>
              <a:t>"OOP" in Scheme?</a:t>
            </a:r>
          </a:p>
          <a:p>
            <a:pPr>
              <a:lnSpc>
                <a:spcPct val="90000"/>
              </a:lnSpc>
            </a:pPr>
            <a:r>
              <a:rPr lang="en-US" sz="4400" dirty="0"/>
              <a:t>ArrayList exercise</a:t>
            </a:r>
            <a:br>
              <a:rPr lang="en-US" sz="4400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Live coding today!</a:t>
            </a:r>
            <a:br>
              <a:rPr lang="en-US" dirty="0"/>
            </a:br>
            <a:r>
              <a:rPr lang="en-US" dirty="0"/>
              <a:t>You may want to get the starting code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live-in-class/Day09-array-list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1"/>
            <a:ext cx="10744200" cy="4835525"/>
          </a:xfrm>
        </p:spPr>
        <p:txBody>
          <a:bodyPr/>
          <a:lstStyle/>
          <a:p>
            <a:r>
              <a:rPr lang="en-US" sz="2800" dirty="0"/>
              <a:t>You will implement another class, </a:t>
            </a:r>
            <a:r>
              <a:rPr lang="en-US" sz="2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800" dirty="0">
                <a:effectLst/>
              </a:rPr>
              <a:t>. </a:t>
            </a:r>
            <a:r>
              <a:rPr lang="en-US" sz="2800" dirty="0"/>
              <a:t>Your procedure, given an s-list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, will make an iterator "object" that iterates the symbols in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.</a:t>
            </a:r>
          </a:p>
          <a:p>
            <a:r>
              <a:rPr lang="en-US" sz="2800" dirty="0"/>
              <a:t>An easy way to implement this?  Good idea?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39" y="2743200"/>
            <a:ext cx="8930261" cy="40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1"/>
            <a:ext cx="11201400" cy="48355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You will use this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sz="2400" dirty="0"/>
              <a:t> "class" as a helper procedure in your implementation of another class,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slist-leaf-iterator</a:t>
            </a:r>
            <a:r>
              <a:rPr lang="en-US" sz="2400" dirty="0">
                <a:effectLst/>
              </a:rPr>
              <a:t>. </a:t>
            </a:r>
            <a:r>
              <a:rPr lang="en-US" sz="2400" dirty="0"/>
              <a:t>Your procedure,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make-</a:t>
            </a:r>
            <a:r>
              <a:rPr lang="en-U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400" dirty="0"/>
              <a:t>, given an s-list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, will make an iterator "object" for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Why is the "easy" approach from the last slide inefficient?</a:t>
            </a:r>
            <a:br>
              <a:rPr lang="en-US" sz="2400" dirty="0"/>
            </a:br>
            <a:r>
              <a:rPr lang="en-US" sz="2400" dirty="0"/>
              <a:t>Think of an s-list with tens of thousands of symbols.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 the HW problem, your iterator procedures are not allowed to traverse more of the tree than is required for the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'next</a:t>
            </a:r>
            <a:r>
              <a:rPr lang="en-US" sz="2400" dirty="0"/>
              <a:t> calls that actually happen.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That's where a stack object comes in.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Can be similar to the preorder iterator in Weiss*, Chapter 18.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* Data Structures and Problem Solving Using Java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But the code will be simpler than Weiss’s because Scheme notation is simpler.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08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488950"/>
          </a:xfrm>
        </p:spPr>
        <p:txBody>
          <a:bodyPr/>
          <a:lstStyle/>
          <a:p>
            <a:r>
              <a:rPr lang="en-US" sz="4000" b="1"/>
              <a:t>Interlude</a:t>
            </a:r>
            <a:endParaRPr lang="en-US" sz="4000"/>
          </a:p>
        </p:txBody>
      </p:sp>
      <p:pic>
        <p:nvPicPr>
          <p:cNvPr id="423939" name="Picture 3" descr="recursion-psychiatri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95651" y="990600"/>
            <a:ext cx="5146675" cy="5867400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B53D-BE8B-4A8B-9CB3-BC5A7A75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39825"/>
          </a:xfrm>
        </p:spPr>
        <p:txBody>
          <a:bodyPr/>
          <a:lstStyle/>
          <a:p>
            <a:r>
              <a:rPr lang="en-US" dirty="0"/>
              <a:t>An “ArrayList”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7E5F-D3A5-434E-A0B1-A2144285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3275"/>
            <a:ext cx="10972800" cy="4530725"/>
          </a:xfrm>
        </p:spPr>
        <p:txBody>
          <a:bodyPr/>
          <a:lstStyle/>
          <a:p>
            <a:r>
              <a:rPr lang="en-US" dirty="0"/>
              <a:t>Let’s make a class that has some of the functionality of the Java ArrayList class.</a:t>
            </a:r>
          </a:p>
          <a:p>
            <a:r>
              <a:rPr lang="en-US" dirty="0"/>
              <a:t>For starters: implement constructor, (add obj), (add obj n)</a:t>
            </a:r>
          </a:p>
          <a:p>
            <a:r>
              <a:rPr lang="en-US" dirty="0"/>
              <a:t>Needed fields?             Initial values?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to do when there’s no </a:t>
            </a:r>
            <a:br>
              <a:rPr lang="en-US" dirty="0"/>
            </a:br>
            <a:r>
              <a:rPr lang="en-US" dirty="0"/>
              <a:t>room to add another object?</a:t>
            </a:r>
          </a:p>
          <a:p>
            <a:r>
              <a:rPr lang="en-US" dirty="0"/>
              <a:t>Let’s write some code!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8D73A-053D-4846-834C-DF3D1576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342" y="4800600"/>
            <a:ext cx="6754469" cy="19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423C-B1E1-4A60-A212-F75B955B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Scheme-a-thon is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C66F-5979-449D-ACE3-7C39EB3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11658600" cy="4530725"/>
          </a:xfrm>
        </p:spPr>
        <p:txBody>
          <a:bodyPr/>
          <a:lstStyle/>
          <a:p>
            <a:r>
              <a:rPr lang="en-US" dirty="0"/>
              <a:t>Congratulations.  You made it through!</a:t>
            </a:r>
          </a:p>
          <a:p>
            <a:r>
              <a:rPr lang="en-US" dirty="0"/>
              <a:t>Things should be a little quieter, but the assignments will </a:t>
            </a:r>
            <a:r>
              <a:rPr lang="en-US"/>
              <a:t>be bigger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2AA9-AED1-4E2D-B728-841E8031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group-by-n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58BB-620B-424E-A57C-E432801D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18B5-8BC6-4367-B7E0-C175942C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17638"/>
            <a:ext cx="8534400" cy="54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CA0-0B5A-484B-A90B-DE5BDF9F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/>
              <a:t> solution (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Bhanghi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6BA47-158C-47D4-AC85-3BA8CF11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25624"/>
            <a:ext cx="9131778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4406901"/>
            <a:ext cx="8077200" cy="1362075"/>
          </a:xfrm>
        </p:spPr>
        <p:txBody>
          <a:bodyPr/>
          <a:lstStyle/>
          <a:p>
            <a:r>
              <a:rPr lang="en-US" dirty="0"/>
              <a:t>How might we do OOP IN SCHEME, using only things that we have seen so far?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286001"/>
            <a:ext cx="7772400" cy="1500187"/>
          </a:xfrm>
        </p:spPr>
        <p:txBody>
          <a:bodyPr/>
          <a:lstStyle/>
          <a:p>
            <a:r>
              <a:rPr lang="en-US" sz="2800" dirty="0"/>
              <a:t>          Constructing objects</a:t>
            </a:r>
          </a:p>
          <a:p>
            <a:r>
              <a:rPr lang="en-US" sz="2800" dirty="0"/>
              <a:t>                                "fields"</a:t>
            </a:r>
          </a:p>
          <a:p>
            <a:r>
              <a:rPr lang="en-US" sz="2800" dirty="0"/>
              <a:t>                                "methods"</a:t>
            </a:r>
          </a:p>
          <a:p>
            <a:r>
              <a:rPr lang="en-US" sz="2800" dirty="0"/>
              <a:t>                                 method arguments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81128" y="4572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/>
              </a:rPr>
              <a:t>http://community.schemewiki.org/?object-oriented-programming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442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"OO Programming" in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7772400" cy="4953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We need to find a way to encapsulate "fields" and "methods", so that fields can only be accessed/changed by using the methods.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We can represent an object by a _____.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"Fields" are persistent local variables.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A "method name" is the first argument to the "object" procedure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 "method arguments" are the other arguments to the procedure.</a:t>
            </a:r>
          </a:p>
        </p:txBody>
      </p:sp>
    </p:spTree>
    <p:extLst>
      <p:ext uri="{BB962C8B-B14F-4D97-AF65-F5344CB8AC3E}">
        <p14:creationId xmlns:p14="http://schemas.microsoft.com/office/powerpoint/2010/main" val="203414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0"/>
            <a:ext cx="44196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(define s1 (make-stack))</a:t>
            </a:r>
          </a:p>
          <a:p>
            <a:pPr marL="0" indent="0">
              <a:buNone/>
            </a:pPr>
            <a:r>
              <a:rPr lang="en-US" sz="2600" dirty="0"/>
              <a:t>&gt; (define s2 (make-stack))</a:t>
            </a:r>
            <a:br>
              <a:rPr lang="en-US" sz="2600" dirty="0"/>
            </a:br>
            <a:r>
              <a:rPr lang="en-US" sz="2600" dirty="0"/>
              <a:t>&gt; (s1 'push 'a)</a:t>
            </a:r>
          </a:p>
          <a:p>
            <a:pPr marL="0" indent="0">
              <a:buNone/>
            </a:pPr>
            <a:r>
              <a:rPr lang="en-US" sz="2600" dirty="0"/>
              <a:t>&gt; (s2 'push 'z)</a:t>
            </a:r>
          </a:p>
          <a:p>
            <a:pPr marL="0" indent="0">
              <a:buNone/>
            </a:pPr>
            <a:r>
              <a:rPr lang="en-US" sz="2600" dirty="0"/>
              <a:t>&gt; (s1 'push 'b)</a:t>
            </a:r>
          </a:p>
          <a:p>
            <a:pPr marL="0" indent="0">
              <a:buNone/>
            </a:pPr>
            <a:r>
              <a:rPr lang="en-US" sz="2600" dirty="0"/>
              <a:t>&gt; (s1 'pop)</a:t>
            </a:r>
          </a:p>
          <a:p>
            <a:pPr marL="0" indent="0">
              <a:buNone/>
            </a:pPr>
            <a:r>
              <a:rPr lang="en-US" sz="2600" dirty="0"/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(s1 'empty?)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#f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77000" y="1"/>
            <a:ext cx="4038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(s2 'push (s1 'pop))</a:t>
            </a:r>
          </a:p>
          <a:p>
            <a:pPr marL="0" indent="0">
              <a:buNone/>
            </a:pPr>
            <a:r>
              <a:rPr lang="en-US" sz="2600" dirty="0"/>
              <a:t>&gt; (s1 'empty?)</a:t>
            </a:r>
          </a:p>
          <a:p>
            <a:pPr marL="0" indent="0">
              <a:buNone/>
            </a:pPr>
            <a:r>
              <a:rPr lang="en-US" sz="2600" dirty="0"/>
              <a:t>#t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a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z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Exception in car: () is not a pair</a:t>
            </a:r>
          </a:p>
          <a:p>
            <a:pPr marL="0" indent="0">
              <a:buNone/>
            </a:pPr>
            <a:r>
              <a:rPr lang="en-US" sz="2600" dirty="0"/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562600" y="228600"/>
            <a:ext cx="0" cy="586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816826" y="4431001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10000"/>
                </a:solidFill>
              </a:rPr>
              <a:t>Transcript that  illustrates  the use of the stack "class"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41674" y="4677223"/>
            <a:ext cx="2667000" cy="1569660"/>
          </a:xfrm>
          <a:prstGeom prst="rect">
            <a:avLst/>
          </a:prstGeom>
          <a:solidFill>
            <a:srgbClr val="F10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 better error message would be a nice improvement here</a:t>
            </a:r>
          </a:p>
        </p:txBody>
      </p:sp>
    </p:spTree>
    <p:extLst>
      <p:ext uri="{BB962C8B-B14F-4D97-AF65-F5344CB8AC3E}">
        <p14:creationId xmlns:p14="http://schemas.microsoft.com/office/powerpoint/2010/main" val="3680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45152"/>
            <a:ext cx="5589070" cy="54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</p:spTree>
    <p:extLst>
      <p:ext uri="{BB962C8B-B14F-4D97-AF65-F5344CB8AC3E}">
        <p14:creationId xmlns:p14="http://schemas.microsoft.com/office/powerpoint/2010/main" val="4354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270" y="1519298"/>
            <a:ext cx="541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  <p:sp>
        <p:nvSpPr>
          <p:cNvPr id="2" name="Curved Left Arrow 1"/>
          <p:cNvSpPr/>
          <p:nvPr/>
        </p:nvSpPr>
        <p:spPr bwMode="auto">
          <a:xfrm>
            <a:off x="5334000" y="2209800"/>
            <a:ext cx="381000" cy="4572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19767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Reverse these two code lines </a:t>
            </a:r>
          </a:p>
        </p:txBody>
      </p:sp>
    </p:spTree>
    <p:extLst>
      <p:ext uri="{BB962C8B-B14F-4D97-AF65-F5344CB8AC3E}">
        <p14:creationId xmlns:p14="http://schemas.microsoft.com/office/powerpoint/2010/main" val="2171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15486</TotalTime>
  <Words>791</Words>
  <Application>Microsoft Office PowerPoint</Application>
  <PresentationFormat>Widescreen</PresentationFormat>
  <Paragraphs>85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Courier New</vt:lpstr>
      <vt:lpstr>Wingdings</vt:lpstr>
      <vt:lpstr>Orbit</vt:lpstr>
      <vt:lpstr>CSSE 304 Day 9</vt:lpstr>
      <vt:lpstr>Scheme-a-thon is Done!</vt:lpstr>
      <vt:lpstr>group-by-n solution</vt:lpstr>
      <vt:lpstr>qsort solution (Swi Bhanghi)</vt:lpstr>
      <vt:lpstr>How might we do OOP IN SCHEME, using only things that we have seen so far?</vt:lpstr>
      <vt:lpstr>"OO Programming" in Scheme</vt:lpstr>
      <vt:lpstr>PowerPoint Presentation</vt:lpstr>
      <vt:lpstr>Encapsulation: Creating "objects" in a mostly functional language</vt:lpstr>
      <vt:lpstr>Encapsulation: Creating "objects" in a mostly functional language</vt:lpstr>
      <vt:lpstr>HW 8 Preview</vt:lpstr>
      <vt:lpstr>HW 8 Preview</vt:lpstr>
      <vt:lpstr>Interlude</vt:lpstr>
      <vt:lpstr>An “ArrayList” class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207</cp:revision>
  <cp:lastPrinted>2019-12-13T18:54:45Z</cp:lastPrinted>
  <dcterms:created xsi:type="dcterms:W3CDTF">2002-09-17T12:37:32Z</dcterms:created>
  <dcterms:modified xsi:type="dcterms:W3CDTF">2021-12-13T14:51:21Z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