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329" r:id="rId3"/>
    <p:sldId id="318" r:id="rId4"/>
    <p:sldId id="330" r:id="rId5"/>
    <p:sldId id="331" r:id="rId6"/>
    <p:sldId id="332" r:id="rId7"/>
    <p:sldId id="33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 varScale="1">
        <p:scale>
          <a:sx n="144" d="100"/>
          <a:sy n="144" d="100"/>
        </p:scale>
        <p:origin x="138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1A902A-D631-4473-B10B-2C891F03BFE4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A1E1EA-BAF6-4852-8387-CD5D0BF4B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0040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72BBEE-0ED0-4AF6-8D22-ECE7454DC3F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7919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72BBEE-0ED0-4AF6-8D22-ECE7454DC3F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6323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5CDC8-404A-09D1-A5FA-BFD1AEFFE6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97E7EB-DF97-C024-5E7A-5C62A96C14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605C8E-6522-9BD9-5AD2-27C151355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C2B66-928E-43C1-9DAC-FFEC19699FA0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E5D25B-F397-DD7B-82A7-13670EA9A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C8974A-0221-0BB7-3574-D17F14D48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22B19-10C6-4BA9-A38D-CD9EC9A3B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376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9C7C2-8442-1292-0202-A33F45BDB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92DF69-7722-5F04-59EF-3B1752D38B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AF4919-5CC8-523B-C082-F466B9E96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C2B66-928E-43C1-9DAC-FFEC19699FA0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FCCDA4-320C-316D-58A2-5B3C1E038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F72081-37DF-959C-2BB0-3E1901239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22B19-10C6-4BA9-A38D-CD9EC9A3B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411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D398BA-E660-0EFF-A04D-C1F1863990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1393E4-6FF6-122A-3CF6-DDE25C9BF6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3FBEFF-AA93-C121-3C2C-7EA451E43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C2B66-928E-43C1-9DAC-FFEC19699FA0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EC92EE-09AD-A2B9-719D-FD3C8F283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9ACF1D-4515-25AF-3A10-E0795F203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22B19-10C6-4BA9-A38D-CD9EC9A3B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3590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7814"/>
            <a:ext cx="109728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600201"/>
            <a:ext cx="5384800" cy="2189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97600" y="3941763"/>
            <a:ext cx="5384800" cy="2189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609600" y="6243638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8737600" y="6243638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fld id="{CB9ADB0E-4C8C-4C40-B2CC-A7EA872F08B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252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9E39E-97BE-4B96-4199-A99600491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3CB8DA-0896-22BD-B1C7-E1877AFC2E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21AA5-8585-6F22-BC88-CE7181DA6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C2B66-928E-43C1-9DAC-FFEC19699FA0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4DC89D-EC34-B857-E9D9-114E15004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B15788-4960-7381-94D8-8E60AE421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22B19-10C6-4BA9-A38D-CD9EC9A3B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7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D6738-6083-99C3-DE73-854944C14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DB7954-C92E-56A7-B589-6BB102FFDA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FEAD1F-3449-8CDD-6D81-780800A40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C2B66-928E-43C1-9DAC-FFEC19699FA0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76F5C8-FAAD-E4A1-0235-B534A4923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AF0B4D-28FF-4F97-4FE2-3013A7CBF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22B19-10C6-4BA9-A38D-CD9EC9A3B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082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2DB13-41BF-E3B7-186F-8D2ADDF9C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62E38F-62B2-118B-05FD-371E5E7855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D7535C-548B-3D9A-C66A-B9A90C1058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2F2694-9FF4-3E14-BE53-270905F10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C2B66-928E-43C1-9DAC-FFEC19699FA0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AF80DA-57FA-6A13-E0E2-D6640D3BD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96E3D0-4042-B699-A757-0C5691556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22B19-10C6-4BA9-A38D-CD9EC9A3B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850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32CB3-C76A-5C53-B98F-B1EA78DC7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96BA6C-3F1F-197A-8DC3-2D88FC2EAA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B7B212-8501-C2C2-8972-944BC8DDAC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1F53D4-D775-9497-A1DE-96B5DD7D17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D2646B-9A98-C5E0-A86E-76B3437B35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0EDFD6-8CA4-3156-62CB-DFC5DD8DB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C2B66-928E-43C1-9DAC-FFEC19699FA0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3FFAF8-7D37-E11B-BA25-2E44270D5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CDEE6B-7504-1EAB-BED4-A8EE1C152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22B19-10C6-4BA9-A38D-CD9EC9A3B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214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366C5-7B3C-F57C-573B-E22813E89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6135BB-E206-8C21-6517-27A27C7C8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C2B66-928E-43C1-9DAC-FFEC19699FA0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CC0E5A-A774-39B8-4C69-9AADABEEB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DBE576-8EDD-B06E-D0A7-1DCC34952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22B19-10C6-4BA9-A38D-CD9EC9A3B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230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00A7EE-6DAA-D969-4A66-6C8A909B3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C2B66-928E-43C1-9DAC-FFEC19699FA0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DD3770-234C-3E32-5785-D4790D8F8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E9CE53-2C83-B00A-0197-933888F1F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22B19-10C6-4BA9-A38D-CD9EC9A3B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485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72B27-9505-7BC4-7AAA-92D3B1E2B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3FE589-A0D2-78E3-5481-65C90FD5B2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53CBDC-C56E-4D6B-B51F-AC731B77CD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754E91-B418-26E7-7044-36A14B1C8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C2B66-928E-43C1-9DAC-FFEC19699FA0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C7352D-AE82-8134-4CB1-4F944879B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63D878-0E20-53F2-FC64-9CF6F1ADC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22B19-10C6-4BA9-A38D-CD9EC9A3B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080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E8B07-493A-9C43-C022-C001116A5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C5EC66-FFC2-F323-05B9-155647A937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11F919-B89A-2EF9-83ED-DE2A1FC037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D223EC-EB8A-3DAC-E493-886649805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C2B66-928E-43C1-9DAC-FFEC19699FA0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C2537B-085D-327A-53D3-84A6F0A7D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F8BD9D-1073-4D81-DEDC-293422E03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22B19-10C6-4BA9-A38D-CD9EC9A3B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129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879CDA-C1CA-CCEB-5EAD-8BB1D041F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C0183D-F512-E027-57D6-1E8C59E7B8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29B8E-8F96-7C18-C239-582A49B9BA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DFC2B66-928E-43C1-9DAC-FFEC19699FA0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F1319E-948C-39E8-5EA3-A242ECF0CF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66E258-2905-1ACB-AF12-17361E98A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E522B19-10C6-4BA9-A38D-CD9EC9A3B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129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helveticablanc.com/" TargetMode="External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762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2D25EE-A012-E4CA-EE22-0078D69CC0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/>
              <a:t>Procedures that produce procedures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798B19-51B3-8DEC-458D-84E90744DA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1" y="4872922"/>
            <a:ext cx="3933306" cy="1208141"/>
          </a:xfrm>
        </p:spPr>
        <p:txBody>
          <a:bodyPr>
            <a:normAutofit/>
          </a:bodyPr>
          <a:lstStyle/>
          <a:p>
            <a:pPr algn="l"/>
            <a:endParaRPr lang="en-US" sz="20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F9BBEB-D103-AEA0-8152-9592365372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1084" y="625684"/>
            <a:ext cx="5455380" cy="545538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A4A1BA9-3633-75F3-A5BA-98E45E27DF0E}"/>
              </a:ext>
            </a:extLst>
          </p:cNvPr>
          <p:cNvSpPr txBox="1"/>
          <p:nvPr/>
        </p:nvSpPr>
        <p:spPr>
          <a:xfrm>
            <a:off x="0" y="6302243"/>
            <a:ext cx="6097836" cy="8803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l">
              <a:lnSpc>
                <a:spcPct val="119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100" kern="140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Art by Helvetica Blanc (</a:t>
            </a:r>
            <a:r>
              <a:rPr lang="en-US" sz="1100" u="sng" kern="1400" dirty="0">
                <a:ln>
                  <a:noFill/>
                </a:ln>
                <a:solidFill>
                  <a:srgbClr val="085296"/>
                </a:solidFill>
                <a:effectLst/>
                <a:latin typeface="Verdana" panose="020B0604030504040204" pitchFamily="34" charset="0"/>
                <a:hlinkClick r:id="rId3"/>
              </a:rPr>
              <a:t>https://helveticablanc.com</a:t>
            </a:r>
            <a:r>
              <a:rPr lang="en-US" sz="1100" kern="140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).  Licensed under a Creative Commons Attribution-</a:t>
            </a:r>
            <a:r>
              <a:rPr lang="en-US" sz="1100" kern="140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NonCommercial</a:t>
            </a:r>
            <a:r>
              <a:rPr lang="en-US" sz="1100" kern="140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-</a:t>
            </a:r>
            <a:r>
              <a:rPr lang="en-US" sz="1100" kern="140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ShareAlike</a:t>
            </a:r>
            <a:r>
              <a:rPr lang="en-US" sz="1100" kern="140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4.0 International license.</a:t>
            </a:r>
            <a:endParaRPr lang="en-US" sz="1100" kern="1400" dirty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0" marR="0" indent="0" algn="l">
              <a:lnSpc>
                <a:spcPct val="119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800" kern="140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79841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152400"/>
            <a:ext cx="6870700" cy="1295400"/>
          </a:xfrm>
        </p:spPr>
        <p:txBody>
          <a:bodyPr/>
          <a:lstStyle/>
          <a:p>
            <a:pPr eaLnBrk="1" hangingPunct="1"/>
            <a:r>
              <a:rPr lang="en-US" sz="4000" b="1" dirty="0"/>
              <a:t>lambda</a:t>
            </a:r>
            <a:r>
              <a:rPr lang="en-US" sz="4000" dirty="0"/>
              <a:t> with an improper list of arguments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0" y="1447800"/>
            <a:ext cx="8915400" cy="4800600"/>
          </a:xfrm>
        </p:spPr>
        <p:txBody>
          <a:bodyPr/>
          <a:lstStyle/>
          <a:p>
            <a:pPr eaLnBrk="1" hangingPunct="1"/>
            <a:r>
              <a:rPr lang="en-US" dirty="0"/>
              <a:t>Used when procedure expects a variable number of arguments.</a:t>
            </a:r>
          </a:p>
          <a:p>
            <a:pPr lvl="1" eaLnBrk="1" hangingPunct="1"/>
            <a:r>
              <a:rPr lang="en-US" b="1" dirty="0"/>
              <a:t>(lambda x </a:t>
            </a:r>
            <a:r>
              <a:rPr lang="en-US" b="1" i="1" dirty="0"/>
              <a:t>body)</a:t>
            </a:r>
          </a:p>
          <a:p>
            <a:pPr lvl="2" eaLnBrk="1" hangingPunct="1"/>
            <a:r>
              <a:rPr lang="en-US" dirty="0"/>
              <a:t>when the resulting procedure is applied, all of the arguments are placed into a list and bound to x.</a:t>
            </a:r>
            <a:br>
              <a:rPr lang="en-US" dirty="0"/>
            </a:br>
            <a:r>
              <a:rPr lang="en-US" dirty="0"/>
              <a:t>Then </a:t>
            </a:r>
            <a:r>
              <a:rPr lang="en-US" b="1" dirty="0"/>
              <a:t>body</a:t>
            </a:r>
            <a:r>
              <a:rPr lang="en-US" dirty="0"/>
              <a:t> is evaluated. </a:t>
            </a:r>
          </a:p>
          <a:p>
            <a:pPr lvl="1" eaLnBrk="1" hangingPunct="1"/>
            <a:r>
              <a:rPr lang="en-US" b="1" dirty="0"/>
              <a:t>(lambda (x y . z) </a:t>
            </a:r>
            <a:r>
              <a:rPr lang="en-US" b="1" i="1" dirty="0"/>
              <a:t>body)</a:t>
            </a:r>
          </a:p>
          <a:p>
            <a:pPr lvl="3" eaLnBrk="1" hangingPunct="1"/>
            <a:r>
              <a:rPr lang="en-US" sz="2400" dirty="0"/>
              <a:t>when the resulting procedure is applied, the first two arguments are bound to x and y, </a:t>
            </a:r>
          </a:p>
          <a:p>
            <a:pPr lvl="3" eaLnBrk="1" hangingPunct="1"/>
            <a:r>
              <a:rPr lang="en-US" sz="2400" dirty="0"/>
              <a:t>any remaining  arguments are placed into a list and bound to z. Then </a:t>
            </a:r>
            <a:r>
              <a:rPr lang="en-US" sz="2400" b="1" dirty="0"/>
              <a:t>body</a:t>
            </a:r>
            <a:r>
              <a:rPr lang="en-US" sz="2400" dirty="0"/>
              <a:t> is evaluated.</a:t>
            </a:r>
            <a:r>
              <a:rPr lang="en-US" dirty="0"/>
              <a:t>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220200" y="63246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5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5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5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5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5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5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61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76201"/>
            <a:ext cx="8229600" cy="1139825"/>
          </a:xfrm>
        </p:spPr>
        <p:txBody>
          <a:bodyPr>
            <a:normAutofit fontScale="90000"/>
          </a:bodyPr>
          <a:lstStyle/>
          <a:p>
            <a:r>
              <a:rPr lang="en-US" sz="4000"/>
              <a:t>Procedures with an unknown number of arguments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5434" y="4056063"/>
            <a:ext cx="8245366" cy="2701970"/>
          </a:xfrm>
          <a:prstGeom prst="rect">
            <a:avLst/>
          </a:prstGeom>
        </p:spPr>
      </p:pic>
      <p:sp>
        <p:nvSpPr>
          <p:cNvPr id="367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6762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65434" y="1298411"/>
            <a:ext cx="8229600" cy="2455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C99DA-A8A2-84F1-42E8-4ED8C1CA5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example – make adder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5EC78-EEBE-9B97-9061-D2A9575872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(define make-adder</a:t>
            </a:r>
          </a:p>
          <a:p>
            <a:pPr marL="0" indent="0">
              <a:buNone/>
            </a:pPr>
            <a:r>
              <a:rPr lang="en-US" dirty="0"/>
              <a:t>  (lambda (n)</a:t>
            </a:r>
          </a:p>
          <a:p>
            <a:pPr marL="0" indent="0">
              <a:buNone/>
            </a:pPr>
            <a:r>
              <a:rPr lang="en-US" dirty="0"/>
              <a:t>    (lambda (input)</a:t>
            </a:r>
          </a:p>
          <a:p>
            <a:pPr marL="0" indent="0">
              <a:buNone/>
            </a:pPr>
            <a:r>
              <a:rPr lang="en-US" dirty="0"/>
              <a:t>      (+ n input))))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(define add2 (make-adder 2))</a:t>
            </a:r>
          </a:p>
          <a:p>
            <a:pPr marL="0" indent="0">
              <a:buNone/>
            </a:pPr>
            <a:r>
              <a:rPr lang="en-US" dirty="0"/>
              <a:t>(define add3 (make-adder 3))</a:t>
            </a:r>
          </a:p>
        </p:txBody>
      </p:sp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4522CA1E-72F8-D2DB-A539-FE7B908554A1}"/>
              </a:ext>
            </a:extLst>
          </p:cNvPr>
          <p:cNvSpPr/>
          <p:nvPr/>
        </p:nvSpPr>
        <p:spPr>
          <a:xfrm>
            <a:off x="4629150" y="3429000"/>
            <a:ext cx="5892800" cy="825500"/>
          </a:xfrm>
          <a:prstGeom prst="wedgeRoundRectCallout">
            <a:avLst>
              <a:gd name="adj1" fmla="val -66630"/>
              <a:gd name="adj2" fmla="val -86731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Don’t overthink this.  It’s an expression that produces a procedures “object”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B3DD25-B70F-4BD2-B414-549D251F6DD8}"/>
              </a:ext>
            </a:extLst>
          </p:cNvPr>
          <p:cNvSpPr txBox="1"/>
          <p:nvPr/>
        </p:nvSpPr>
        <p:spPr>
          <a:xfrm>
            <a:off x="933450" y="6394450"/>
            <a:ext cx="8518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Once you understand this, go ahead and solve make-</a:t>
            </a:r>
            <a:r>
              <a:rPr lang="en-US" dirty="0" err="1"/>
              <a:t>mather</a:t>
            </a:r>
            <a:r>
              <a:rPr lang="en-US" dirty="0"/>
              <a:t> in the in-class activities.</a:t>
            </a:r>
          </a:p>
        </p:txBody>
      </p:sp>
    </p:spTree>
    <p:extLst>
      <p:ext uri="{BB962C8B-B14F-4D97-AF65-F5344CB8AC3E}">
        <p14:creationId xmlns:p14="http://schemas.microsoft.com/office/powerpoint/2010/main" val="13032155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F8721-85D9-16A1-5CA3-1F41FD1A6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Slightly more complex – procedures that transform procedures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EFBA99-16EB-63CC-0D3F-87901B8D8A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73299"/>
            <a:ext cx="10515600" cy="39036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(define </a:t>
            </a:r>
            <a:r>
              <a:rPr lang="en-US" sz="2000" dirty="0" err="1">
                <a:latin typeface="Consolas" panose="020B0609020204030204" pitchFamily="49" charset="0"/>
              </a:rPr>
              <a:t>loudify-func</a:t>
            </a: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(lambda (name </a:t>
            </a:r>
            <a:r>
              <a:rPr lang="en-US" sz="2000" dirty="0" err="1">
                <a:latin typeface="Consolas" panose="020B0609020204030204" pitchFamily="49" charset="0"/>
              </a:rPr>
              <a:t>func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(lambda </a:t>
            </a:r>
            <a:r>
              <a:rPr lang="en-US" sz="2000" dirty="0" err="1">
                <a:latin typeface="Consolas" panose="020B0609020204030204" pitchFamily="49" charset="0"/>
              </a:rPr>
              <a:t>arg</a:t>
            </a:r>
            <a:r>
              <a:rPr lang="en-US" sz="2000" dirty="0">
                <a:latin typeface="Consolas" panose="020B0609020204030204" pitchFamily="49" charset="0"/>
              </a:rPr>
              <a:t>-list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 (let ((result (apply </a:t>
            </a:r>
            <a:r>
              <a:rPr lang="en-US" sz="2000" dirty="0" err="1">
                <a:latin typeface="Consolas" panose="020B0609020204030204" pitchFamily="49" charset="0"/>
              </a:rPr>
              <a:t>func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arg</a:t>
            </a:r>
            <a:r>
              <a:rPr lang="en-US" sz="2000" dirty="0">
                <a:latin typeface="Consolas" panose="020B0609020204030204" pitchFamily="49" charset="0"/>
              </a:rPr>
              <a:t>-list)))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   (display (list name " returns " result))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   result))))</a:t>
            </a: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(define loud+ (</a:t>
            </a:r>
            <a:r>
              <a:rPr lang="en-US" sz="2000" dirty="0" err="1">
                <a:latin typeface="Consolas" panose="020B0609020204030204" pitchFamily="49" charset="0"/>
              </a:rPr>
              <a:t>loudify-func</a:t>
            </a:r>
            <a:r>
              <a:rPr lang="en-US" sz="2000" dirty="0">
                <a:latin typeface="Consolas" panose="020B0609020204030204" pitchFamily="49" charset="0"/>
              </a:rPr>
              <a:t> "loud+" +))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5D8C88-8C35-27F3-919E-8DB3725E2B2D}"/>
              </a:ext>
            </a:extLst>
          </p:cNvPr>
          <p:cNvSpPr txBox="1"/>
          <p:nvPr/>
        </p:nvSpPr>
        <p:spPr>
          <a:xfrm>
            <a:off x="933450" y="6394450"/>
            <a:ext cx="8483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Once you understand this, go ahead and solve list-cleaner and make-limited in pairs.</a:t>
            </a:r>
          </a:p>
        </p:txBody>
      </p:sp>
    </p:spTree>
    <p:extLst>
      <p:ext uri="{BB962C8B-B14F-4D97-AF65-F5344CB8AC3E}">
        <p14:creationId xmlns:p14="http://schemas.microsoft.com/office/powerpoint/2010/main" val="4207282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2BF69-B6F4-2944-7253-DED923F78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Solve make-stackable and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7D703-B033-2775-B430-8C3BD94B25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 in groups of 3 or 4</a:t>
            </a:r>
          </a:p>
          <a:p>
            <a:r>
              <a:rPr lang="en-US" dirty="0"/>
              <a:t>If you’re 3 – work on both together</a:t>
            </a:r>
          </a:p>
          <a:p>
            <a:r>
              <a:rPr lang="en-US" dirty="0"/>
              <a:t>If you’re 3 – each take a function and then come back together</a:t>
            </a:r>
          </a:p>
        </p:txBody>
      </p:sp>
    </p:spTree>
    <p:extLst>
      <p:ext uri="{BB962C8B-B14F-4D97-AF65-F5344CB8AC3E}">
        <p14:creationId xmlns:p14="http://schemas.microsoft.com/office/powerpoint/2010/main" val="12565816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6B7FE-F86F-E872-C73B-1A1775974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we have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FE065C-75FF-FC9D-CFDA-65E23CB53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 through set-example</a:t>
            </a:r>
          </a:p>
        </p:txBody>
      </p:sp>
    </p:spTree>
    <p:extLst>
      <p:ext uri="{BB962C8B-B14F-4D97-AF65-F5344CB8AC3E}">
        <p14:creationId xmlns:p14="http://schemas.microsoft.com/office/powerpoint/2010/main" val="39211766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309</Words>
  <Application>Microsoft Office PowerPoint</Application>
  <PresentationFormat>Widescreen</PresentationFormat>
  <Paragraphs>40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Aptos</vt:lpstr>
      <vt:lpstr>Aptos Display</vt:lpstr>
      <vt:lpstr>Arial</vt:lpstr>
      <vt:lpstr>Calibri</vt:lpstr>
      <vt:lpstr>Consolas</vt:lpstr>
      <vt:lpstr>Verdana</vt:lpstr>
      <vt:lpstr>Office Theme</vt:lpstr>
      <vt:lpstr>Procedures that produce procedures</vt:lpstr>
      <vt:lpstr>lambda with an improper list of arguments</vt:lpstr>
      <vt:lpstr>Procedures with an unknown number of arguments</vt:lpstr>
      <vt:lpstr>Basic example – make adder</vt:lpstr>
      <vt:lpstr>Slightly more complex – procedures that transform procedures</vt:lpstr>
      <vt:lpstr>Solve make-stackable and stack</vt:lpstr>
      <vt:lpstr>If we have time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Hewner, Mike</dc:creator>
  <cp:lastModifiedBy>Hewner, Mike</cp:lastModifiedBy>
  <cp:revision>2</cp:revision>
  <dcterms:created xsi:type="dcterms:W3CDTF">2024-09-13T13:14:14Z</dcterms:created>
  <dcterms:modified xsi:type="dcterms:W3CDTF">2024-09-13T13:43:24Z</dcterms:modified>
</cp:coreProperties>
</file>