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0" r:id="rId3"/>
    <p:sldId id="367" r:id="rId4"/>
    <p:sldId id="304" r:id="rId5"/>
    <p:sldId id="357" r:id="rId6"/>
    <p:sldId id="358" r:id="rId7"/>
    <p:sldId id="359" r:id="rId8"/>
    <p:sldId id="305" r:id="rId9"/>
    <p:sldId id="368" r:id="rId10"/>
    <p:sldId id="306" r:id="rId11"/>
    <p:sldId id="369" r:id="rId12"/>
    <p:sldId id="307" r:id="rId13"/>
    <p:sldId id="308" r:id="rId14"/>
    <p:sldId id="363" r:id="rId15"/>
    <p:sldId id="316" r:id="rId16"/>
    <p:sldId id="361" r:id="rId17"/>
    <p:sldId id="309" r:id="rId18"/>
    <p:sldId id="310" r:id="rId19"/>
    <p:sldId id="311" r:id="rId20"/>
    <p:sldId id="376" r:id="rId21"/>
    <p:sldId id="374" r:id="rId22"/>
    <p:sldId id="340" r:id="rId23"/>
    <p:sldId id="370" r:id="rId24"/>
    <p:sldId id="365" r:id="rId25"/>
    <p:sldId id="371" r:id="rId26"/>
    <p:sldId id="377" r:id="rId27"/>
    <p:sldId id="362" r:id="rId28"/>
    <p:sldId id="375" r:id="rId29"/>
    <p:sldId id="372" r:id="rId30"/>
    <p:sldId id="343" r:id="rId31"/>
    <p:sldId id="364" r:id="rId32"/>
    <p:sldId id="373" r:id="rId33"/>
    <p:sldId id="378" r:id="rId34"/>
    <p:sldId id="379" r:id="rId35"/>
    <p:sldId id="344" r:id="rId3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245924"/>
    <a:srgbClr val="000000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9159B-E6D6-41A3-993D-1AF5F22C6416}" v="11" dt="2021-10-25T14:50:0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82454" autoAdjust="0"/>
  </p:normalViewPr>
  <p:slideViewPr>
    <p:cSldViewPr>
      <p:cViewPr varScale="1">
        <p:scale>
          <a:sx n="107" d="100"/>
          <a:sy n="107" d="100"/>
        </p:scale>
        <p:origin x="124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9" d="100"/>
        <a:sy n="8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AB9159B-E6D6-41A3-993D-1AF5F22C6416}"/>
    <pc:docChg chg="undo custSel addSld modSld">
      <pc:chgData name="Hewner, Mike" userId="7f3f83dd-6dfb-4127-a87f-c1714bd4fac9" providerId="ADAL" clId="{3AB9159B-E6D6-41A3-993D-1AF5F22C6416}" dt="2021-10-25T14:50:04.390" v="1028" actId="20577"/>
      <pc:docMkLst>
        <pc:docMk/>
      </pc:docMkLst>
      <pc:sldChg chg="modSp">
        <pc:chgData name="Hewner, Mike" userId="7f3f83dd-6dfb-4127-a87f-c1714bd4fac9" providerId="ADAL" clId="{3AB9159B-E6D6-41A3-993D-1AF5F22C6416}" dt="2021-10-25T14:50:04.390" v="1028" actId="20577"/>
        <pc:sldMkLst>
          <pc:docMk/>
          <pc:sldMk cId="0" sldId="344"/>
        </pc:sldMkLst>
        <pc:spChg chg="mod">
          <ac:chgData name="Hewner, Mike" userId="7f3f83dd-6dfb-4127-a87f-c1714bd4fac9" providerId="ADAL" clId="{3AB9159B-E6D6-41A3-993D-1AF5F22C6416}" dt="2021-10-25T14:50:04.390" v="1028" actId="20577"/>
          <ac:spMkLst>
            <pc:docMk/>
            <pc:sldMk cId="0" sldId="344"/>
            <ac:spMk id="4" creationId="{00000000-0000-0000-0000-000000000000}"/>
          </ac:spMkLst>
        </pc:spChg>
      </pc:sldChg>
      <pc:sldChg chg="addSp modSp new mod modClrScheme chgLayout">
        <pc:chgData name="Hewner, Mike" userId="7f3f83dd-6dfb-4127-a87f-c1714bd4fac9" providerId="ADAL" clId="{3AB9159B-E6D6-41A3-993D-1AF5F22C6416}" dt="2021-10-25T14:42:18.331" v="497" actId="20577"/>
        <pc:sldMkLst>
          <pc:docMk/>
          <pc:sldMk cId="2122440510" sldId="378"/>
        </pc:sldMkLst>
        <pc:spChg chg="mod ord">
          <ac:chgData name="Hewner, Mike" userId="7f3f83dd-6dfb-4127-a87f-c1714bd4fac9" providerId="ADAL" clId="{3AB9159B-E6D6-41A3-993D-1AF5F22C6416}" dt="2021-10-25T14:38:29.552" v="79" actId="700"/>
          <ac:spMkLst>
            <pc:docMk/>
            <pc:sldMk cId="2122440510" sldId="378"/>
            <ac:spMk id="2" creationId="{C87E76B1-BB47-4C0A-9D87-5C01D7FD3A34}"/>
          </ac:spMkLst>
        </pc:spChg>
        <pc:spChg chg="mod ord">
          <ac:chgData name="Hewner, Mike" userId="7f3f83dd-6dfb-4127-a87f-c1714bd4fac9" providerId="ADAL" clId="{3AB9159B-E6D6-41A3-993D-1AF5F22C6416}" dt="2021-10-25T14:41:40.531" v="363" actId="20577"/>
          <ac:spMkLst>
            <pc:docMk/>
            <pc:sldMk cId="2122440510" sldId="378"/>
            <ac:spMk id="3" creationId="{CADE99C6-4079-4D1A-95C6-A827F5C4C185}"/>
          </ac:spMkLst>
        </pc:spChg>
        <pc:spChg chg="add mod ord">
          <ac:chgData name="Hewner, Mike" userId="7f3f83dd-6dfb-4127-a87f-c1714bd4fac9" providerId="ADAL" clId="{3AB9159B-E6D6-41A3-993D-1AF5F22C6416}" dt="2021-10-25T14:42:18.331" v="497" actId="20577"/>
          <ac:spMkLst>
            <pc:docMk/>
            <pc:sldMk cId="2122440510" sldId="378"/>
            <ac:spMk id="4" creationId="{231FCD4A-B8F2-4C44-91B8-A2CF8021F8A4}"/>
          </ac:spMkLst>
        </pc:spChg>
      </pc:sldChg>
      <pc:sldChg chg="modSp new mod">
        <pc:chgData name="Hewner, Mike" userId="7f3f83dd-6dfb-4127-a87f-c1714bd4fac9" providerId="ADAL" clId="{3AB9159B-E6D6-41A3-993D-1AF5F22C6416}" dt="2021-10-25T14:49:29.511" v="1017" actId="313"/>
        <pc:sldMkLst>
          <pc:docMk/>
          <pc:sldMk cId="3362507692" sldId="379"/>
        </pc:sldMkLst>
        <pc:spChg chg="mod">
          <ac:chgData name="Hewner, Mike" userId="7f3f83dd-6dfb-4127-a87f-c1714bd4fac9" providerId="ADAL" clId="{3AB9159B-E6D6-41A3-993D-1AF5F22C6416}" dt="2021-10-25T14:43:00.241" v="527" actId="20577"/>
          <ac:spMkLst>
            <pc:docMk/>
            <pc:sldMk cId="3362507692" sldId="379"/>
            <ac:spMk id="2" creationId="{5A20DDC7-6EC3-440E-AC6F-10D4F5C0B567}"/>
          </ac:spMkLst>
        </pc:spChg>
        <pc:spChg chg="mod">
          <ac:chgData name="Hewner, Mike" userId="7f3f83dd-6dfb-4127-a87f-c1714bd4fac9" providerId="ADAL" clId="{3AB9159B-E6D6-41A3-993D-1AF5F22C6416}" dt="2021-10-25T14:48:42.051" v="1007" actId="20577"/>
          <ac:spMkLst>
            <pc:docMk/>
            <pc:sldMk cId="3362507692" sldId="379"/>
            <ac:spMk id="3" creationId="{7422E1F2-2411-4B53-9511-60EBA9BBBEA0}"/>
          </ac:spMkLst>
        </pc:spChg>
        <pc:spChg chg="mod">
          <ac:chgData name="Hewner, Mike" userId="7f3f83dd-6dfb-4127-a87f-c1714bd4fac9" providerId="ADAL" clId="{3AB9159B-E6D6-41A3-993D-1AF5F22C6416}" dt="2021-10-25T14:49:29.511" v="1017" actId="313"/>
          <ac:spMkLst>
            <pc:docMk/>
            <pc:sldMk cId="3362507692" sldId="379"/>
            <ac:spMk id="4" creationId="{C32808F3-637E-4599-B01E-59320E91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228600"/>
            <a:ext cx="2895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83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2672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28600"/>
            <a:ext cx="802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286000"/>
            <a:ext cx="1137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all-with-current-continuation#Languages_implementing_call/c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dirty="0"/>
              <a:t>CSSE 304  Days 27 - 29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r>
              <a:rPr lang="en-US" sz="2800" b="1" dirty="0"/>
              <a:t>Escape procedures</a:t>
            </a:r>
          </a:p>
          <a:p>
            <a:r>
              <a:rPr lang="en-US" sz="2800" b="1" dirty="0"/>
              <a:t>Call-with-  procedures</a:t>
            </a:r>
          </a:p>
          <a:p>
            <a:r>
              <a:rPr lang="en-US" sz="2800" b="1" dirty="0"/>
              <a:t>Review continuations</a:t>
            </a:r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any 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Thus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9</a:t>
            </a:r>
            <a:endParaRPr lang="en-US" sz="2800" b="1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8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You can define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  <a:r>
              <a:rPr lang="en-US" b="1" dirty="0"/>
              <a:t> in </a:t>
            </a:r>
            <a:r>
              <a:rPr lang="en-US" b="1" i="1" dirty="0"/>
              <a:t>Chez</a:t>
            </a:r>
            <a:r>
              <a:rPr lang="en-US" b="1" dirty="0"/>
              <a:t> Scheme by loading             </a:t>
            </a:r>
            <a:r>
              <a:rPr lang="en-US" b="1" dirty="0" err="1">
                <a:solidFill>
                  <a:srgbClr val="66FF66"/>
                </a:solidFill>
              </a:rPr>
              <a:t>escaper.ss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 the following way (from the command line):</a:t>
            </a:r>
            <a:br>
              <a:rPr lang="en-US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petite </a:t>
            </a:r>
            <a:r>
              <a:rPr lang="en-US" sz="2400" b="1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escaper.ss</a:t>
            </a:r>
            <a:endParaRPr lang="en-US" sz="240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098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call-with-output-file</a:t>
            </a:r>
            <a:r>
              <a:rPr lang="en-US" sz="2800" dirty="0">
                <a:solidFill>
                  <a:srgbClr val="66FF66"/>
                </a:solidFill>
              </a:rPr>
              <a:t>  filename 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output port </a:t>
            </a:r>
            <a:r>
              <a:rPr lang="en-US" sz="2400" dirty="0"/>
              <a:t>obtained by opening the output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 receiver)</a:t>
            </a:r>
          </a:p>
          <a:p>
            <a:pPr lvl="1"/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</a:t>
            </a:r>
            <a:r>
              <a:rPr lang="en-US" sz="2400" dirty="0"/>
              <a:t>receives the </a:t>
            </a:r>
            <a:r>
              <a:rPr lang="en-US" dirty="0">
                <a:solidFill>
                  <a:srgbClr val="FFFF00"/>
                </a:solidFill>
              </a:rPr>
              <a:t>current continuation.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6629400" cy="1676400"/>
          </a:xfrm>
        </p:spPr>
        <p:txBody>
          <a:bodyPr/>
          <a:lstStyle/>
          <a:p>
            <a:r>
              <a:rPr lang="en-US" dirty="0"/>
              <a:t>dining out example</a:t>
            </a:r>
            <a:br>
              <a:rPr lang="en-US" dirty="0"/>
            </a:br>
            <a:r>
              <a:rPr lang="en-US" sz="2800" dirty="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7752522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52400" y="6202016"/>
            <a:ext cx="10522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66FF66"/>
                </a:solidFill>
                <a:latin typeface="Arial Black" pitchFamily="34" charset="0"/>
              </a:rPr>
              <a:t>I will read an excerpt from the 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A0D95-8C0D-4C2B-A6AA-5BB7B8D4CDC6}"/>
              </a:ext>
            </a:extLst>
          </p:cNvPr>
          <p:cNvSpPr txBox="1"/>
          <p:nvPr/>
        </p:nvSpPr>
        <p:spPr>
          <a:xfrm>
            <a:off x="7620000" y="1712416"/>
            <a:ext cx="4495800" cy="4524315"/>
          </a:xfrm>
          <a:prstGeom prst="rect">
            <a:avLst/>
          </a:prstGeom>
          <a:noFill/>
          <a:ln w="28575"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future reference: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photograph corresponds to a continuation.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“Taking a photograph” corresponds to applying call/cc to a receiver.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receiver receives the photograph (continuation).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Rubbing a photograph and escaping corresponds to applying a continuation to an argument.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2489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11811000" cy="518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</a:t>
            </a:r>
            <a:br>
              <a:rPr lang="en-US" sz="2400" dirty="0"/>
            </a:br>
            <a:r>
              <a:rPr lang="en-US" sz="2400" dirty="0"/>
              <a:t>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</a:t>
            </a:r>
            <a:br>
              <a:rPr lang="en-US" sz="2400" dirty="0"/>
            </a:br>
            <a:r>
              <a:rPr lang="en-US" sz="2400" dirty="0"/>
              <a:t>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908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current-continuation)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 (for </a:t>
            </a:r>
            <a:r>
              <a:rPr lang="en-US" sz="2800" i="1" dirty="0"/>
              <a:t>context</a:t>
            </a:r>
            <a:r>
              <a:rPr lang="en-US" sz="2800" dirty="0"/>
              <a:t>)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7D0D3-5F33-4DFF-B923-A9FE69423FDB}"/>
              </a:ext>
            </a:extLst>
          </p:cNvPr>
          <p:cNvSpPr txBox="1"/>
          <p:nvPr/>
        </p:nvSpPr>
        <p:spPr>
          <a:xfrm>
            <a:off x="9319697" y="4267200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FF66"/>
                </a:solidFill>
              </a:rPr>
              <a:t>call/cc does not create the continuation.  It “reifies”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800" y="0"/>
            <a:ext cx="8026400" cy="990600"/>
          </a:xfrm>
        </p:spPr>
        <p:txBody>
          <a:bodyPr/>
          <a:lstStyle/>
          <a:p>
            <a:r>
              <a:rPr lang="en-US" dirty="0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0447" y="914400"/>
            <a:ext cx="12344400" cy="4648200"/>
          </a:xfrm>
        </p:spPr>
        <p:txBody>
          <a:bodyPr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(call/cc receiver)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ym typeface="Wingdings" pitchFamily="2" charset="2"/>
              </a:rPr>
              <a:t>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200" dirty="0"/>
              <a:t>                                               </a:t>
            </a:r>
            <a:r>
              <a:rPr lang="en-US" sz="2800" dirty="0"/>
              <a:t>a)</a:t>
            </a:r>
            <a:r>
              <a:rPr lang="en-US" sz="2200" dirty="0"/>
              <a:t>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dirty="0"/>
              <a:t> </a:t>
            </a:r>
            <a:r>
              <a:rPr lang="en-US" sz="2200" b="1" dirty="0"/>
              <a:t>The receiver is 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The context is	</a:t>
            </a:r>
            <a:endParaRPr lang="en-US" sz="1600" b="1" dirty="0"/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The continuation is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Thus 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 </a:t>
            </a:r>
            <a:r>
              <a:rPr lang="en-US" sz="2200" b="1" dirty="0"/>
              <a:t>is equivalent to</a:t>
            </a:r>
          </a:p>
          <a:p>
            <a:pPr lvl="1">
              <a:buFontTx/>
              <a:buNone/>
            </a:pPr>
            <a:r>
              <a:rPr lang="en-US" sz="2200" b="1" dirty="0"/>
              <a:t>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657726"/>
            <a:ext cx="7772400" cy="1362075"/>
          </a:xfrm>
        </p:spPr>
        <p:txBody>
          <a:bodyPr/>
          <a:lstStyle/>
          <a:p>
            <a:r>
              <a:rPr lang="en-US" sz="4800" dirty="0"/>
              <a:t>Warm-up for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536700"/>
            <a:ext cx="8799513" cy="35687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r>
              <a:rPr lang="en-US" sz="2800" dirty="0"/>
              <a:t>Escape procedures</a:t>
            </a:r>
            <a:br>
              <a:rPr lang="en-US" sz="2800" dirty="0"/>
            </a:br>
            <a:r>
              <a:rPr lang="en-US" sz="2800" dirty="0"/>
              <a:t>Continuations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first  define both of those.</a:t>
            </a:r>
          </a:p>
          <a:p>
            <a:pPr algn="r"/>
            <a:r>
              <a:rPr lang="en-US" sz="2800" dirty="0"/>
              <a:t>Then we review continuations.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C7A3-9C5D-45AE-B943-95CA9F0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93B9-FA96-4E3B-8CD3-3EE9E142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789C-63F3-4CD7-A9EF-E118449B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" y="0"/>
            <a:ext cx="11843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generated with very high confidence">
            <a:extLst>
              <a:ext uri="{FF2B5EF4-FFF2-40B4-BE49-F238E27FC236}">
                <a16:creationId xmlns:a16="http://schemas.microsoft.com/office/drawing/2014/main" id="{09135C8C-2CD4-4752-B574-DB3CC63B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2" y="0"/>
            <a:ext cx="1192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7696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 </a:t>
            </a:r>
            <a:r>
              <a:rPr lang="en-US" sz="2200" b="1" dirty="0">
                <a:latin typeface="Courier New" pitchFamily="49" charset="0"/>
              </a:rPr>
              <a:t>(+ 3 (call/cc (lambda (k)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701676"/>
            <a:ext cx="70866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rgbClr val="66FF66"/>
                </a:solidFill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7010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58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09A-5D1C-4135-A64E-A596E5B6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8600"/>
            <a:ext cx="9093200" cy="1676400"/>
          </a:xfrm>
        </p:spPr>
        <p:txBody>
          <a:bodyPr/>
          <a:lstStyle/>
          <a:p>
            <a:r>
              <a:rPr lang="en-US" sz="5400" dirty="0"/>
              <a:t>A simple call/cc example</a:t>
            </a:r>
            <a:br>
              <a:rPr lang="en-US" sz="4800" dirty="0"/>
            </a:b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b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800" b="1" dirty="0">
              <a:solidFill>
                <a:srgbClr val="66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3B2E-93F8-4E7A-921E-65CAD318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66FF66"/>
                </a:solidFill>
              </a:rPr>
              <a:t>e)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(call/cc procedure?)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4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724C-723F-4618-B347-9B70B54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CE4-EB38-499D-A49E-888E163B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https://en.wikipedia.org/wiki/Call-with-current-continuation#Languages_implementing_call/cc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What you will find there: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B5876-A581-4F75-B985-D1D05064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24200"/>
            <a:ext cx="4495800" cy="32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7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-228600"/>
            <a:ext cx="6019800" cy="1676400"/>
          </a:xfrm>
        </p:spPr>
        <p:txBody>
          <a:bodyPr/>
          <a:lstStyle/>
          <a:p>
            <a:r>
              <a:rPr lang="en-US" dirty="0">
                <a:solidFill>
                  <a:srgbClr val="66FF66"/>
                </a:solidFill>
              </a:rPr>
              <a:t>f)</a:t>
            </a:r>
            <a:r>
              <a:rPr lang="en-US" dirty="0"/>
              <a:t> 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[else (+ 1 (list-index item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5276" y="1447801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882206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we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1430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34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538-3DFB-4488-BF5E-2FE48F4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533400"/>
            <a:ext cx="9245600" cy="1676400"/>
          </a:xfrm>
        </p:spPr>
        <p:txBody>
          <a:bodyPr/>
          <a:lstStyle/>
          <a:p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288F-EF3A-456A-BD9A-2CD58963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533400"/>
            <a:ext cx="6146800" cy="3886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6FF66"/>
                </a:solidFill>
              </a:rPr>
              <a:t>g)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((car (call/cc list))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(list cdr 1 2 3))</a:t>
            </a:r>
            <a:endParaRPr lang="en-US" sz="24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66D7-EE4A-45A1-A24D-8B15687CAFFF}"/>
              </a:ext>
            </a:extLst>
          </p:cNvPr>
          <p:cNvSpPr txBox="1"/>
          <p:nvPr/>
        </p:nvSpPr>
        <p:spPr>
          <a:xfrm>
            <a:off x="2057400" y="2743200"/>
            <a:ext cx="7467600" cy="3170099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My discussion of </a:t>
            </a:r>
            <a:r>
              <a:rPr lang="en-US" sz="4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4000" dirty="0">
                <a:solidFill>
                  <a:schemeClr val="accent3"/>
                </a:solidFill>
              </a:rPr>
              <a:t>is loosely based the book </a:t>
            </a:r>
            <a:r>
              <a:rPr lang="en-US" sz="40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4000" dirty="0">
                <a:solidFill>
                  <a:srgbClr val="66FF66"/>
                </a:solidFill>
              </a:rPr>
              <a:t> </a:t>
            </a:r>
            <a:r>
              <a:rPr lang="en-US" sz="4000" dirty="0">
                <a:solidFill>
                  <a:schemeClr val="accent3"/>
                </a:solidFill>
              </a:rPr>
              <a:t>by George Springer and Daniel Friedman.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99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772400" cy="1066800"/>
          </a:xfrm>
        </p:spPr>
        <p:txBody>
          <a:bodyPr/>
          <a:lstStyle/>
          <a:p>
            <a:r>
              <a:rPr lang="en-US" dirty="0"/>
              <a:t>All this from that short code?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843" y="1374751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</a:t>
            </a:r>
            <a:r>
              <a:rPr lang="en-US" sz="2800" b="1" dirty="0">
                <a:solidFill>
                  <a:srgbClr val="66FF66"/>
                </a:solidFill>
              </a:rPr>
              <a:t>h)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nn-NO" sz="2400" b="1" dirty="0">
                <a:latin typeface="Courier New" pitchFamily="49" charset="0"/>
              </a:rPr>
              <a:t>(let ([f #f]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	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73417-7711-47E9-B1C6-A16096BC8044}"/>
              </a:ext>
            </a:extLst>
          </p:cNvPr>
          <p:cNvSpPr txBox="1">
            <a:spLocks/>
          </p:cNvSpPr>
          <p:nvPr/>
        </p:nvSpPr>
        <p:spPr bwMode="auto">
          <a:xfrm>
            <a:off x="3124200" y="440473"/>
            <a:ext cx="924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9pPr>
          </a:lstStyle>
          <a:p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kern="0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-228600"/>
            <a:ext cx="7772400" cy="1066800"/>
          </a:xfrm>
        </p:spPr>
        <p:txBody>
          <a:bodyPr/>
          <a:lstStyle/>
          <a:p>
            <a:r>
              <a:rPr lang="en-US" dirty="0"/>
              <a:t>Strange indeed!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37" y="-228600"/>
            <a:ext cx="4008863" cy="52578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66FF66"/>
                </a:solidFill>
              </a:rPr>
              <a:t>i)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(display 2)))</a:t>
            </a:r>
            <a:br>
              <a:rPr lang="en-US" sz="20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(strange1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(call/cc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(lambda (k) k)))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76B1-BB47-4C0A-9D87-5C01D7FD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99C6-4079-4D1A-95C6-A827F5C4C1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potentially erroring code</a:t>
            </a:r>
          </a:p>
          <a:p>
            <a:pPr marL="0" indent="0">
              <a:buNone/>
            </a:pPr>
            <a:r>
              <a:rPr lang="en-US" dirty="0"/>
              <a:t>   ordinary code that relies on success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errorflavor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error handling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FCD4A-B8F2-4C44-91B8-A2CF8021F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try causes a call-cc, with a continuation that will bring us directly to the catch</a:t>
            </a:r>
          </a:p>
          <a:p>
            <a:pPr marL="0" indent="0">
              <a:buNone/>
            </a:pPr>
            <a:r>
              <a:rPr lang="en-US" dirty="0"/>
              <a:t>//post try code looks at the result to determine if an error happened, if so it invokes the catch, otherwise it returns the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DDC7-6EC3-440E-AC6F-10D4F5C0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E1F2-2411-4B53-9511-60EBA9BBB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want functions that look like this</a:t>
            </a:r>
          </a:p>
          <a:p>
            <a:pPr marL="0" indent="0">
              <a:buNone/>
            </a:pPr>
            <a:r>
              <a:rPr lang="en-US" dirty="0"/>
              <a:t>(define (calc-complex-thing x y)</a:t>
            </a:r>
          </a:p>
          <a:p>
            <a:pPr marL="0" indent="0">
              <a:buNone/>
            </a:pPr>
            <a:r>
              <a:rPr lang="en-US" dirty="0"/>
              <a:t>(let ((user-</a:t>
            </a:r>
            <a:r>
              <a:rPr lang="en-US" dirty="0" err="1"/>
              <a:t>val</a:t>
            </a:r>
            <a:r>
              <a:rPr lang="en-US" dirty="0"/>
              <a:t> (ask-user-question))</a:t>
            </a:r>
          </a:p>
          <a:p>
            <a:pPr marL="0" indent="0">
              <a:buNone/>
            </a:pPr>
            <a:r>
              <a:rPr lang="en-US" dirty="0"/>
              <a:t>   (do-</a:t>
            </a:r>
            <a:r>
              <a:rPr lang="en-US" dirty="0" err="1"/>
              <a:t>calculculation</a:t>
            </a:r>
            <a:r>
              <a:rPr lang="en-US" dirty="0"/>
              <a:t> x y user-value)))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08F3-637E-4599-B01E-59320E918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the reality is that interacting with the user actually forces us out of our functions.  So we need ugly callback.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(open-dialog “user question” (lambda (user-</a:t>
            </a:r>
            <a:r>
              <a:rPr lang="en-US" dirty="0" err="1"/>
              <a:t>val</a:t>
            </a:r>
            <a:r>
              <a:rPr lang="en-US" dirty="0"/>
              <a:t>) (do-calculation x y user-</a:t>
            </a:r>
            <a:r>
              <a:rPr lang="en-US" dirty="0" err="1"/>
              <a:t>val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;; see how this function weirdly returns  </a:t>
            </a:r>
          </a:p>
        </p:txBody>
      </p:sp>
    </p:spTree>
    <p:extLst>
      <p:ext uri="{BB962C8B-B14F-4D97-AF65-F5344CB8AC3E}">
        <p14:creationId xmlns:p14="http://schemas.microsoft.com/office/powerpoint/2010/main" val="3362507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/>
              <a:t> </a:t>
            </a:r>
            <a:r>
              <a:rPr lang="en-US" b="1" dirty="0">
                <a:solidFill>
                  <a:srgbClr val="66FF66"/>
                </a:solidFill>
              </a:rPr>
              <a:t>j</a:t>
            </a:r>
            <a:r>
              <a:rPr lang="en-US" b="1">
                <a:solidFill>
                  <a:srgbClr val="66FF66"/>
                </a:solidFill>
              </a:rPr>
              <a:t>)</a:t>
            </a:r>
            <a:r>
              <a:rPr lang="en-US" b="1">
                <a:latin typeface="Courier New" pitchFamily="49" charset="0"/>
              </a:rPr>
              <a:t> 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2577" y="2438400"/>
            <a:ext cx="3196525" cy="2246769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We may not do this one in class; good practice for you.</a:t>
            </a:r>
          </a:p>
          <a:p>
            <a:endParaRPr lang="en-US" sz="2800" dirty="0">
              <a:solidFill>
                <a:srgbClr val="66FF66"/>
              </a:solidFill>
            </a:endParaRPr>
          </a:p>
          <a:p>
            <a:r>
              <a:rPr lang="en-US" sz="2800" dirty="0">
                <a:solidFill>
                  <a:srgbClr val="66FF66"/>
                </a:solidFill>
              </a:rPr>
              <a:t>1 1 2 1 3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228600"/>
            <a:ext cx="8026400" cy="838200"/>
          </a:xfrm>
        </p:spPr>
        <p:txBody>
          <a:bodyPr/>
          <a:lstStyle/>
          <a:p>
            <a:r>
              <a:rPr lang="en-US" sz="4000" b="1" dirty="0"/>
              <a:t>The Continuation Game</a:t>
            </a:r>
            <a:endParaRPr 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77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                                     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               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(let ([x (+ y 2)])</a:t>
            </a:r>
            <a:b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                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            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       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12039600" cy="38862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also happens to also be a procedure) passed to a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, with the intention that the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 will eventually apply that receiver to some  values; i.e.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 When we represent  continuations by Scheme procedures,  those continuations that we pass to CPS procedures are receivers.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(v) …) </a:t>
            </a:r>
            <a:r>
              <a:rPr lang="en-US" dirty="0"/>
              <a:t>They expect to receive a value for v.</a:t>
            </a:r>
          </a:p>
          <a:p>
            <a:r>
              <a:rPr lang="en-US" dirty="0"/>
              <a:t>Sometimes receivers are called </a:t>
            </a:r>
            <a:r>
              <a:rPr lang="en-US" dirty="0">
                <a:solidFill>
                  <a:srgbClr val="FFFF00"/>
                </a:solidFill>
              </a:rPr>
              <a:t>callbacks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(call-with-output-file "myfile.ss"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(lambda (p)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4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 f ([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 list-to-be-printed])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(if (not (null?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(begin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(write (car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(newline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(f 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191000" y="762000"/>
            <a:ext cx="7086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list-to-be-printed</a:t>
            </a:r>
            <a:r>
              <a:rPr lang="en-US" dirty="0">
                <a:solidFill>
                  <a:schemeClr val="bg1"/>
                </a:solidFill>
              </a:rPr>
              <a:t>), separated by newlines, to the file named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2400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552700"/>
            <a:ext cx="2209800" cy="1752600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45924"/>
                </a:solidFill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22040</TotalTime>
  <Words>2463</Words>
  <Application>Microsoft Office PowerPoint</Application>
  <PresentationFormat>Widescreen</PresentationFormat>
  <Paragraphs>263</Paragraphs>
  <Slides>35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Consolas</vt:lpstr>
      <vt:lpstr>Courier New</vt:lpstr>
      <vt:lpstr>Swis721 Ex BT</vt:lpstr>
      <vt:lpstr>Times New Roman</vt:lpstr>
      <vt:lpstr>Default Design</vt:lpstr>
      <vt:lpstr>CSSE 304  Days 27 - 29</vt:lpstr>
      <vt:lpstr>Warm-up for call/cc</vt:lpstr>
      <vt:lpstr>PowerPoint Presentation</vt:lpstr>
      <vt:lpstr>The Continuation Game</vt:lpstr>
      <vt:lpstr>Receivers</vt:lpstr>
      <vt:lpstr>Old Receiver Example: call-with-values</vt:lpstr>
      <vt:lpstr>new receiver example</vt:lpstr>
      <vt:lpstr>An escape procedure</vt:lpstr>
      <vt:lpstr>An escape procedure</vt:lpstr>
      <vt:lpstr>Escaper (a mostly fictitious procedure)</vt:lpstr>
      <vt:lpstr>Escaper (a mostly fictitious procedure)</vt:lpstr>
      <vt:lpstr>You can experiment with escaper</vt:lpstr>
      <vt:lpstr>Escape Procedures</vt:lpstr>
      <vt:lpstr>"call-with" procedures</vt:lpstr>
      <vt:lpstr>dining out example from Springer and Friedman, Part 5 intro</vt:lpstr>
      <vt:lpstr>Call/cc definition and exampleS</vt:lpstr>
      <vt:lpstr>call/cc</vt:lpstr>
      <vt:lpstr>call/cc definition summary</vt:lpstr>
      <vt:lpstr>call/cc example</vt:lpstr>
      <vt:lpstr>PowerPoint Presentation</vt:lpstr>
      <vt:lpstr>PowerPoint Presentation</vt:lpstr>
      <vt:lpstr>More call/cc examples</vt:lpstr>
      <vt:lpstr>More call/cc examples</vt:lpstr>
      <vt:lpstr>More call/cc examples</vt:lpstr>
      <vt:lpstr>A simple call/cc example  (call/cc receiver)  (receiver continuation) </vt:lpstr>
      <vt:lpstr>call/cc in other languages</vt:lpstr>
      <vt:lpstr>f) List-index</vt:lpstr>
      <vt:lpstr>PowerPoint Presentation</vt:lpstr>
      <vt:lpstr>(call/cc receiver)  (receiver continuation)</vt:lpstr>
      <vt:lpstr>Interlude: quotes</vt:lpstr>
      <vt:lpstr>All this from that short code?</vt:lpstr>
      <vt:lpstr>Strange indeed!</vt:lpstr>
      <vt:lpstr>Error Handling with Continuations</vt:lpstr>
      <vt:lpstr>Continuations with user input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Hewner, Mike</cp:lastModifiedBy>
  <cp:revision>184</cp:revision>
  <cp:lastPrinted>2020-01-29T15:53:28Z</cp:lastPrinted>
  <dcterms:created xsi:type="dcterms:W3CDTF">2001-03-11T15:54:35Z</dcterms:created>
  <dcterms:modified xsi:type="dcterms:W3CDTF">2023-10-19T15:04:31Z</dcterms:modified>
</cp:coreProperties>
</file>