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3"/>
  </p:notesMasterIdLst>
  <p:handoutMasterIdLst>
    <p:handoutMasterId r:id="rId14"/>
  </p:handoutMasterIdLst>
  <p:sldIdLst>
    <p:sldId id="357" r:id="rId2"/>
    <p:sldId id="256" r:id="rId3"/>
    <p:sldId id="337" r:id="rId4"/>
    <p:sldId id="356" r:id="rId5"/>
    <p:sldId id="343" r:id="rId6"/>
    <p:sldId id="329" r:id="rId7"/>
    <p:sldId id="318" r:id="rId8"/>
    <p:sldId id="276" r:id="rId9"/>
    <p:sldId id="285" r:id="rId10"/>
    <p:sldId id="286" r:id="rId11"/>
    <p:sldId id="289" r:id="rId12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53" autoAdjust="0"/>
    <p:restoredTop sz="81219" autoAdjust="0"/>
  </p:normalViewPr>
  <p:slideViewPr>
    <p:cSldViewPr>
      <p:cViewPr varScale="1">
        <p:scale>
          <a:sx n="132" d="100"/>
          <a:sy n="132" d="100"/>
        </p:scale>
        <p:origin x="253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EE3980C-739A-4CDF-8748-E558D412C728}"/>
    <pc:docChg chg="custSel addSld delSld modSld">
      <pc:chgData name="Hewner, Mike" userId="7f3f83dd-6dfb-4127-a87f-c1714bd4fac9" providerId="ADAL" clId="{FEE3980C-739A-4CDF-8748-E558D412C728}" dt="2021-09-09T14:58:38.391" v="296" actId="20577"/>
      <pc:docMkLst>
        <pc:docMk/>
      </pc:docMkLst>
      <pc:sldChg chg="modSp mod">
        <pc:chgData name="Hewner, Mike" userId="7f3f83dd-6dfb-4127-a87f-c1714bd4fac9" providerId="ADAL" clId="{FEE3980C-739A-4CDF-8748-E558D412C728}" dt="2021-09-09T14:58:38.391" v="296" actId="20577"/>
        <pc:sldMkLst>
          <pc:docMk/>
          <pc:sldMk cId="0" sldId="256"/>
        </pc:sldMkLst>
        <pc:spChg chg="mod">
          <ac:chgData name="Hewner, Mike" userId="7f3f83dd-6dfb-4127-a87f-c1714bd4fac9" providerId="ADAL" clId="{FEE3980C-739A-4CDF-8748-E558D412C728}" dt="2021-09-09T14:58:38.391" v="296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modSp mod">
        <pc:chgData name="Hewner, Mike" userId="7f3f83dd-6dfb-4127-a87f-c1714bd4fac9" providerId="ADAL" clId="{FEE3980C-739A-4CDF-8748-E558D412C728}" dt="2021-09-09T14:07:27.583" v="156" actId="6549"/>
        <pc:sldMkLst>
          <pc:docMk/>
          <pc:sldMk cId="965163794" sldId="337"/>
        </pc:sldMkLst>
        <pc:spChg chg="mod">
          <ac:chgData name="Hewner, Mike" userId="7f3f83dd-6dfb-4127-a87f-c1714bd4fac9" providerId="ADAL" clId="{FEE3980C-739A-4CDF-8748-E558D412C728}" dt="2021-09-09T14:07:27.583" v="156" actId="6549"/>
          <ac:spMkLst>
            <pc:docMk/>
            <pc:sldMk cId="965163794" sldId="337"/>
            <ac:spMk id="319491" creationId="{00000000-0000-0000-0000-000000000000}"/>
          </ac:spMkLst>
        </pc:spChg>
      </pc:sldChg>
      <pc:sldChg chg="del">
        <pc:chgData name="Hewner, Mike" userId="7f3f83dd-6dfb-4127-a87f-c1714bd4fac9" providerId="ADAL" clId="{FEE3980C-739A-4CDF-8748-E558D412C728}" dt="2021-09-09T14:37:09.646" v="193" actId="47"/>
        <pc:sldMkLst>
          <pc:docMk/>
          <pc:sldMk cId="673631348" sldId="342"/>
        </pc:sldMkLst>
      </pc:sldChg>
      <pc:sldChg chg="del">
        <pc:chgData name="Hewner, Mike" userId="7f3f83dd-6dfb-4127-a87f-c1714bd4fac9" providerId="ADAL" clId="{FEE3980C-739A-4CDF-8748-E558D412C728}" dt="2021-09-09T14:38:19.127" v="195" actId="47"/>
        <pc:sldMkLst>
          <pc:docMk/>
          <pc:sldMk cId="4057573925" sldId="350"/>
        </pc:sldMkLst>
      </pc:sldChg>
      <pc:sldChg chg="del">
        <pc:chgData name="Hewner, Mike" userId="7f3f83dd-6dfb-4127-a87f-c1714bd4fac9" providerId="ADAL" clId="{FEE3980C-739A-4CDF-8748-E558D412C728}" dt="2021-09-09T13:57:42.339" v="1" actId="47"/>
        <pc:sldMkLst>
          <pc:docMk/>
          <pc:sldMk cId="3668023334" sldId="351"/>
        </pc:sldMkLst>
      </pc:sldChg>
      <pc:sldChg chg="del">
        <pc:chgData name="Hewner, Mike" userId="7f3f83dd-6dfb-4127-a87f-c1714bd4fac9" providerId="ADAL" clId="{FEE3980C-739A-4CDF-8748-E558D412C728}" dt="2021-09-09T13:57:38.161" v="0" actId="47"/>
        <pc:sldMkLst>
          <pc:docMk/>
          <pc:sldMk cId="3840673228" sldId="352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1788401200" sldId="353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4024139240" sldId="354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22509610" sldId="355"/>
        </pc:sldMkLst>
      </pc:sldChg>
      <pc:sldChg chg="modSp new mod">
        <pc:chgData name="Hewner, Mike" userId="7f3f83dd-6dfb-4127-a87f-c1714bd4fac9" providerId="ADAL" clId="{FEE3980C-739A-4CDF-8748-E558D412C728}" dt="2021-09-09T14:32:19.240" v="192" actId="20577"/>
        <pc:sldMkLst>
          <pc:docMk/>
          <pc:sldMk cId="1344803739" sldId="356"/>
        </pc:sldMkLst>
        <pc:spChg chg="mod">
          <ac:chgData name="Hewner, Mike" userId="7f3f83dd-6dfb-4127-a87f-c1714bd4fac9" providerId="ADAL" clId="{FEE3980C-739A-4CDF-8748-E558D412C728}" dt="2021-09-09T14:01:50.742" v="20" actId="20577"/>
          <ac:spMkLst>
            <pc:docMk/>
            <pc:sldMk cId="1344803739" sldId="356"/>
            <ac:spMk id="2" creationId="{56DFEC2D-869D-4B8D-912E-66E92191CDD4}"/>
          </ac:spMkLst>
        </pc:spChg>
        <pc:spChg chg="mod">
          <ac:chgData name="Hewner, Mike" userId="7f3f83dd-6dfb-4127-a87f-c1714bd4fac9" providerId="ADAL" clId="{FEE3980C-739A-4CDF-8748-E558D412C728}" dt="2021-09-09T14:32:19.240" v="192" actId="20577"/>
          <ac:spMkLst>
            <pc:docMk/>
            <pc:sldMk cId="1344803739" sldId="356"/>
            <ac:spMk id="3" creationId="{2CE0E90F-CED2-46FA-964E-257B5302A0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3077007-3A73-4E7D-991C-75440D09B976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C12807D-967C-46EC-93C3-FE16C931482B}" type="datetimeFigureOut">
              <a:rPr lang="en-US" smtClean="0"/>
              <a:pPr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7" tIns="45272" rIns="90547" bIns="452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32"/>
            <a:ext cx="5505450" cy="4183063"/>
          </a:xfrm>
          <a:prstGeom prst="rect">
            <a:avLst/>
          </a:prstGeom>
        </p:spPr>
        <p:txBody>
          <a:bodyPr vert="horz" lIns="90547" tIns="45272" rIns="90547" bIns="4527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</a:t>
            </a:r>
            <a:r>
              <a:rPr lang="en-US" baseline="0" dirty="0"/>
              <a:t> quickly going through the material on this slide, do the following (another apply example):</a:t>
            </a:r>
          </a:p>
          <a:p>
            <a:endParaRPr lang="en-US" baseline="0" dirty="0"/>
          </a:p>
          <a:p>
            <a:r>
              <a:rPr lang="en-US" dirty="0"/>
              <a:t>&gt; (max 2 3 1)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(max '(2 3 1))</a:t>
            </a:r>
          </a:p>
          <a:p>
            <a:r>
              <a:rPr lang="en-US" dirty="0"/>
              <a:t>. . max: expects argument of type &lt;real number&gt;; given (2 3 1)</a:t>
            </a:r>
          </a:p>
          <a:p>
            <a:r>
              <a:rPr lang="en-US" dirty="0"/>
              <a:t>&gt; (apply max '(2 3 1))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65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16AF-4423-F636-A680-808E2FFAC5FE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Consider procedure</a:t>
            </a:r>
            <a:br>
              <a:rPr lang="en-US" dirty="0"/>
            </a:br>
            <a:r>
              <a:rPr lang="en-US" dirty="0"/>
              <a:t>one-even?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2DE2A-74D3-C1AB-16B8-46CFB20384AB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>
          <a:xfrm>
            <a:off x="457200" y="3886200"/>
            <a:ext cx="8382000" cy="1752600"/>
          </a:xfrm>
        </p:spPr>
        <p:txBody>
          <a:bodyPr/>
          <a:lstStyle/>
          <a:p>
            <a:r>
              <a:rPr lang="en-US" dirty="0"/>
              <a:t>Returns true if a list has </a:t>
            </a:r>
            <a:r>
              <a:rPr lang="en-US" i="1" dirty="0"/>
              <a:t>exactly </a:t>
            </a:r>
            <a:r>
              <a:rPr lang="en-US" dirty="0"/>
              <a:t>1 even number</a:t>
            </a:r>
          </a:p>
          <a:p>
            <a:endParaRPr lang="en-US" dirty="0"/>
          </a:p>
          <a:p>
            <a:r>
              <a:rPr lang="en-US" dirty="0"/>
              <a:t>Could you solve this with named let?</a:t>
            </a:r>
          </a:p>
        </p:txBody>
      </p:sp>
    </p:spTree>
    <p:extLst>
      <p:ext uri="{BB962C8B-B14F-4D97-AF65-F5344CB8AC3E}">
        <p14:creationId xmlns:p14="http://schemas.microsoft.com/office/powerpoint/2010/main" val="291669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7924800" cy="1447800"/>
          </a:xfrm>
        </p:spPr>
        <p:txBody>
          <a:bodyPr/>
          <a:lstStyle/>
          <a:p>
            <a:r>
              <a:rPr lang="en-US" dirty="0"/>
              <a:t>We can create a new procedure and return it. </a:t>
            </a:r>
          </a:p>
        </p:txBody>
      </p:sp>
      <p:pic>
        <p:nvPicPr>
          <p:cNvPr id="31130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362200"/>
            <a:ext cx="8458200" cy="3051175"/>
          </a:xfrm>
          <a:noFill/>
          <a:ln/>
        </p:spPr>
      </p:pic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533400" y="54102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Scheme is not the only language with first-class procedures …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first-class data object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be stored in a data structure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passed as an argument to a procedure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returned by a procedure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Scheme, </a:t>
            </a:r>
            <a:r>
              <a:rPr lang="en-US" b="1" dirty="0"/>
              <a:t>procedures</a:t>
            </a:r>
            <a:r>
              <a:rPr lang="en-US" dirty="0"/>
              <a:t> are first-class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92275"/>
            <a:ext cx="8305800" cy="1736725"/>
          </a:xfrm>
        </p:spPr>
        <p:txBody>
          <a:bodyPr/>
          <a:lstStyle/>
          <a:p>
            <a:r>
              <a:rPr lang="en-US" dirty="0"/>
              <a:t>CSSE 304 Day 4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886200"/>
            <a:ext cx="8991600" cy="1752600"/>
          </a:xfrm>
        </p:spPr>
        <p:txBody>
          <a:bodyPr/>
          <a:lstStyle/>
          <a:p>
            <a:r>
              <a:rPr lang="en-US" dirty="0"/>
              <a:t>map filter apply</a:t>
            </a:r>
          </a:p>
          <a:p>
            <a:r>
              <a:rPr lang="en-US" dirty="0"/>
              <a:t>Functions with variable numbers of </a:t>
            </a:r>
            <a:r>
              <a:rPr lang="en-US" dirty="0" err="1"/>
              <a:t>args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609600"/>
          </a:xfrm>
        </p:spPr>
        <p:txBody>
          <a:bodyPr/>
          <a:lstStyle/>
          <a:p>
            <a:r>
              <a:rPr lang="en-US" sz="4000" b="1" dirty="0">
                <a:sym typeface="Wingdings" pitchFamily="2" charset="2"/>
              </a:rPr>
              <a:t>Recursive procedures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991600" cy="5867400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(firsts ′((a b) (c d) (e f))) </a:t>
            </a:r>
            <a:r>
              <a:rPr lang="en-US" sz="2800" b="1" dirty="0"/>
              <a:t>  </a:t>
            </a:r>
            <a:r>
              <a:rPr lang="en-US" sz="2800" dirty="0">
                <a:sym typeface="Wingdings" pitchFamily="2" charset="2"/>
              </a:rPr>
              <a:t> (a c e)</a:t>
            </a:r>
          </a:p>
          <a:p>
            <a:pPr lvl="2"/>
            <a:r>
              <a:rPr lang="en-US" sz="2000" dirty="0"/>
              <a:t>Do it "from scratch".</a:t>
            </a:r>
            <a:br>
              <a:rPr lang="en-US" sz="2000" dirty="0"/>
            </a:br>
            <a:endParaRPr lang="en-US" sz="2000" dirty="0"/>
          </a:p>
          <a:p>
            <a:r>
              <a:rPr lang="en-US" sz="2800" b="1" dirty="0">
                <a:solidFill>
                  <a:srgbClr val="FFFF00"/>
                </a:solidFill>
              </a:rPr>
              <a:t>(unary-map f ls)</a:t>
            </a:r>
            <a:r>
              <a:rPr lang="en-US" sz="2800" b="1" dirty="0"/>
              <a:t> </a:t>
            </a:r>
            <a:r>
              <a:rPr lang="en-US" sz="2800" dirty="0"/>
              <a:t>applies </a:t>
            </a:r>
            <a:r>
              <a:rPr lang="en-US" sz="2800" b="1" dirty="0"/>
              <a:t>f</a:t>
            </a:r>
            <a:r>
              <a:rPr lang="en-US" sz="2800" dirty="0"/>
              <a:t> to each element of </a:t>
            </a:r>
            <a:r>
              <a:rPr lang="en-US" sz="2800" b="1" dirty="0"/>
              <a:t>ls</a:t>
            </a:r>
            <a:r>
              <a:rPr lang="en-US" sz="2800" dirty="0"/>
              <a:t>, and returns the list of the results.</a:t>
            </a:r>
          </a:p>
          <a:p>
            <a:pPr marL="742950" lvl="2" indent="-342900">
              <a:buClr>
                <a:schemeClr val="hlink"/>
              </a:buClr>
            </a:pPr>
            <a:r>
              <a:rPr lang="en-US" dirty="0"/>
              <a:t>(unary-map (lambda (x) (+ x 2)) </a:t>
            </a:r>
            <a:br>
              <a:rPr lang="en-US" dirty="0"/>
            </a:br>
            <a:r>
              <a:rPr lang="en-US" dirty="0"/>
              <a:t>         '(3 5 9))                             </a:t>
            </a:r>
            <a:r>
              <a:rPr lang="en-US" dirty="0">
                <a:sym typeface="Wingdings" pitchFamily="2" charset="2"/>
              </a:rPr>
              <a:t>  (5 7 11)</a:t>
            </a:r>
            <a:br>
              <a:rPr lang="en-US" dirty="0"/>
            </a:br>
            <a:endParaRPr lang="en-US" sz="1200" dirty="0"/>
          </a:p>
          <a:p>
            <a:r>
              <a:rPr lang="en-US" sz="2800" dirty="0"/>
              <a:t>How could we use </a:t>
            </a:r>
            <a:r>
              <a:rPr lang="en-US" sz="2800" b="1" dirty="0">
                <a:solidFill>
                  <a:srgbClr val="FFFF00"/>
                </a:solidFill>
              </a:rPr>
              <a:t>unary-map </a:t>
            </a:r>
            <a:r>
              <a:rPr lang="en-US" sz="2800" dirty="0"/>
              <a:t>to write </a:t>
            </a:r>
            <a:r>
              <a:rPr lang="en-US" sz="2800" b="1" dirty="0">
                <a:solidFill>
                  <a:srgbClr val="FFFF00"/>
                </a:solidFill>
              </a:rPr>
              <a:t>firsts</a:t>
            </a:r>
            <a:r>
              <a:rPr lang="en-US" sz="2800" dirty="0"/>
              <a:t>?</a:t>
            </a:r>
            <a:r>
              <a:rPr lang="en-US" sz="2800" b="1" dirty="0"/>
              <a:t> </a:t>
            </a:r>
          </a:p>
          <a:p>
            <a:r>
              <a:rPr lang="en-US" sz="2400" dirty="0"/>
              <a:t>Note that </a:t>
            </a:r>
            <a:r>
              <a:rPr lang="en-US" sz="2400" dirty="0">
                <a:solidFill>
                  <a:srgbClr val="FFFF00"/>
                </a:solidFill>
              </a:rPr>
              <a:t>unary-map</a:t>
            </a:r>
            <a:r>
              <a:rPr lang="en-US" sz="2400" dirty="0"/>
              <a:t> is a special case of Scheme's </a:t>
            </a:r>
            <a:r>
              <a:rPr lang="en-US" sz="2400" dirty="0">
                <a:solidFill>
                  <a:srgbClr val="FFFF00"/>
                </a:solidFill>
              </a:rPr>
              <a:t>map</a:t>
            </a:r>
            <a:r>
              <a:rPr lang="en-US" sz="2400" dirty="0"/>
              <a:t>, so we'll just write </a:t>
            </a:r>
            <a:r>
              <a:rPr lang="en-US" sz="2400" dirty="0">
                <a:solidFill>
                  <a:srgbClr val="FFFF00"/>
                </a:solidFill>
              </a:rPr>
              <a:t>map</a:t>
            </a:r>
            <a:r>
              <a:rPr lang="en-US" sz="2400" dirty="0"/>
              <a:t> from now on.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lvl="1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5163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EC2D-869D-4B8D-912E-66E92191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E90F-CED2-46FA-964E-257B5302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go to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1344803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pPr eaLnBrk="1" hangingPunct="1"/>
            <a:r>
              <a:rPr lang="en-US" sz="4000" b="1"/>
              <a:t>apply</a:t>
            </a:r>
            <a:endParaRPr lang="en-US" sz="40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89916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What if a procedure expects a number of </a:t>
            </a:r>
            <a:r>
              <a:rPr lang="en-US" dirty="0">
                <a:solidFill>
                  <a:srgbClr val="FFFF00"/>
                </a:solidFill>
              </a:rPr>
              <a:t>individual arguments</a:t>
            </a:r>
            <a:r>
              <a:rPr lang="en-US" dirty="0"/>
              <a:t>, but we actually have the things that should be its arguments in a </a:t>
            </a:r>
            <a:r>
              <a:rPr lang="en-US" dirty="0">
                <a:solidFill>
                  <a:srgbClr val="FFFF00"/>
                </a:solidFill>
              </a:rPr>
              <a:t>list</a:t>
            </a:r>
            <a:r>
              <a:rPr lang="en-US" dirty="0"/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We’d like to write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(define list-sum (lambda (L) (+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but + doesn’t expect a list of arguments.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So we write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define list-sum (lambda (L) (apply 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/>
              <a:t>Application of </a:t>
            </a:r>
            <a:r>
              <a:rPr lang="en-US" sz="2400" dirty="0">
                <a:latin typeface="Courier New" pitchFamily="49" charset="0"/>
              </a:rPr>
              <a:t>apply</a:t>
            </a:r>
            <a:r>
              <a:rPr lang="en-US" sz="2400" b="1" dirty="0"/>
              <a:t> is like </a:t>
            </a:r>
            <a:r>
              <a:rPr lang="en-US" sz="2400" b="1" dirty="0" err="1">
                <a:latin typeface="Courier New" pitchFamily="49" charset="0"/>
              </a:rPr>
              <a:t>cons</a:t>
            </a:r>
            <a:r>
              <a:rPr lang="en-US" sz="2400" b="1" dirty="0" err="1"/>
              <a:t>ing</a:t>
            </a:r>
            <a:r>
              <a:rPr lang="en-US" sz="2400" b="1" dirty="0"/>
              <a:t> </a:t>
            </a:r>
            <a:r>
              <a:rPr lang="en-US" sz="2000" b="1" dirty="0" err="1">
                <a:latin typeface="Courier New" pitchFamily="49" charset="0"/>
              </a:rPr>
              <a:t>apply</a:t>
            </a:r>
            <a:r>
              <a:rPr lang="en-US" sz="2400" b="1" dirty="0" err="1"/>
              <a:t>’s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      first argument onto the list that is its</a:t>
            </a:r>
            <a:br>
              <a:rPr lang="en-US" sz="2400" b="1" dirty="0"/>
            </a:br>
            <a:r>
              <a:rPr lang="en-US" sz="2400" b="1" dirty="0"/>
              <a:t>      second argument, and then evaluating.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2362200"/>
            <a:ext cx="2895600" cy="83099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More on map and apply soon</a:t>
            </a:r>
          </a:p>
        </p:txBody>
      </p:sp>
    </p:spTree>
    <p:extLst>
      <p:ext uri="{BB962C8B-B14F-4D97-AF65-F5344CB8AC3E}">
        <p14:creationId xmlns:p14="http://schemas.microsoft.com/office/powerpoint/2010/main" val="30949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b="1" dirty="0"/>
              <a:t>lambda</a:t>
            </a:r>
            <a:r>
              <a:rPr lang="en-US" sz="4000" dirty="0"/>
              <a:t> with an improper list of arguments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89154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Used when procedure expects a variable number of arguments.</a:t>
            </a:r>
          </a:p>
          <a:p>
            <a:pPr lvl="1" eaLnBrk="1" hangingPunct="1"/>
            <a:r>
              <a:rPr lang="en-US" b="1" dirty="0">
                <a:solidFill>
                  <a:srgbClr val="FFFF00"/>
                </a:solidFill>
              </a:rPr>
              <a:t>(lambda x </a:t>
            </a:r>
            <a:r>
              <a:rPr lang="en-US" b="1" i="1" dirty="0">
                <a:solidFill>
                  <a:srgbClr val="FFFF00"/>
                </a:solidFill>
              </a:rPr>
              <a:t>body)</a:t>
            </a:r>
          </a:p>
          <a:p>
            <a:pPr lvl="2" eaLnBrk="1" hangingPunct="1"/>
            <a:r>
              <a:rPr lang="en-US" dirty="0"/>
              <a:t>when the resulting procedure is applied, all of the arguments are placed into a list and bound to x.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body</a:t>
            </a:r>
            <a:r>
              <a:rPr lang="en-US" dirty="0"/>
              <a:t> is evaluated. </a:t>
            </a:r>
          </a:p>
          <a:p>
            <a:pPr lvl="1" eaLnBrk="1" hangingPunct="1"/>
            <a:r>
              <a:rPr lang="en-US" b="1" dirty="0">
                <a:solidFill>
                  <a:srgbClr val="FFFF00"/>
                </a:solidFill>
              </a:rPr>
              <a:t>(lambda (x y . z) </a:t>
            </a:r>
            <a:r>
              <a:rPr lang="en-US" b="1" i="1" dirty="0">
                <a:solidFill>
                  <a:srgbClr val="FFFF00"/>
                </a:solidFill>
              </a:rPr>
              <a:t>body)</a:t>
            </a:r>
          </a:p>
          <a:p>
            <a:pPr lvl="3" eaLnBrk="1" hangingPunct="1"/>
            <a:r>
              <a:rPr lang="en-US" sz="2400" dirty="0"/>
              <a:t>when the resulting procedure is applied, the first two arguments are bound to x and y, </a:t>
            </a:r>
          </a:p>
          <a:p>
            <a:pPr lvl="3" eaLnBrk="1" hangingPunct="1"/>
            <a:r>
              <a:rPr lang="en-US" sz="2400" dirty="0"/>
              <a:t>any remaining  arguments are placed into a list and bound to z. Then </a:t>
            </a:r>
            <a:r>
              <a:rPr lang="en-US" sz="2400" b="1" dirty="0"/>
              <a:t>body</a:t>
            </a:r>
            <a:r>
              <a:rPr lang="en-US" sz="2400" dirty="0"/>
              <a:t> is evaluated.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2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sz="4000"/>
              <a:t>Procedures with an unknown number of arguments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" y="4056063"/>
            <a:ext cx="8245366" cy="2701970"/>
          </a:xfrm>
          <a:prstGeom prst="rect">
            <a:avLst/>
          </a:prstGeom>
        </p:spPr>
      </p:pic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434" y="1298410"/>
            <a:ext cx="82296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</a:t>
            </a:r>
            <a:r>
              <a:rPr lang="en-US" dirty="0"/>
              <a:t> the magnificent</a:t>
            </a:r>
            <a:br>
              <a:rPr lang="en-US" dirty="0"/>
            </a:br>
            <a:r>
              <a:rPr lang="en-US" dirty="0"/>
              <a:t>review and summary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Lambda</a:t>
            </a:r>
            <a:r>
              <a:rPr lang="en-US" sz="2400"/>
              <a:t> is the “function-maker”.  </a:t>
            </a:r>
            <a:r>
              <a:rPr lang="en-US" sz="2400" b="1"/>
              <a:t>define</a:t>
            </a:r>
            <a:r>
              <a:rPr lang="en-US" sz="2400"/>
              <a:t> is the “variable-assigner”.  There is no special connection between the two:</a:t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400"/>
              <a:t>We can store procedures in a data structure without naming them:</a:t>
            </a:r>
          </a:p>
        </p:txBody>
      </p:sp>
      <p:pic>
        <p:nvPicPr>
          <p:cNvPr id="29798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590800"/>
            <a:ext cx="6096000" cy="647700"/>
          </a:xfrm>
          <a:noFill/>
          <a:ln/>
        </p:spPr>
      </p:pic>
      <p:pic>
        <p:nvPicPr>
          <p:cNvPr id="297991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38200" y="4038600"/>
            <a:ext cx="7467600" cy="2603500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828800"/>
            <a:ext cx="8382000" cy="2057400"/>
          </a:xfrm>
        </p:spPr>
        <p:txBody>
          <a:bodyPr/>
          <a:lstStyle/>
          <a:p>
            <a:r>
              <a:rPr lang="en-US" dirty="0"/>
              <a:t>We can pass a procedure as an argument to another procedure:</a:t>
            </a:r>
          </a:p>
        </p:txBody>
      </p:sp>
      <p:pic>
        <p:nvPicPr>
          <p:cNvPr id="31028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3657600"/>
            <a:ext cx="7543800" cy="849313"/>
          </a:xfrm>
          <a:noFill/>
          <a:ln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11632</TotalTime>
  <Words>598</Words>
  <Application>Microsoft Office PowerPoint</Application>
  <PresentationFormat>On-screen Show (4:3)</PresentationFormat>
  <Paragraphs>79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Courier New</vt:lpstr>
      <vt:lpstr>Verdana</vt:lpstr>
      <vt:lpstr>Wingdings</vt:lpstr>
      <vt:lpstr>Globe</vt:lpstr>
      <vt:lpstr>Consider procedure one-even?</vt:lpstr>
      <vt:lpstr>CSSE 304 Day 4</vt:lpstr>
      <vt:lpstr>Recursive procedures</vt:lpstr>
      <vt:lpstr>Why don’t you try</vt:lpstr>
      <vt:lpstr>apply</vt:lpstr>
      <vt:lpstr>lambda with an improper list of arguments</vt:lpstr>
      <vt:lpstr>Procedures with an unknown number of arguments</vt:lpstr>
      <vt:lpstr>lambda the magnificent review and summary</vt:lpstr>
      <vt:lpstr>lambda the magnificent</vt:lpstr>
      <vt:lpstr>lambda the magnificent</vt:lpstr>
      <vt:lpstr>A first-class data object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142</cp:revision>
  <cp:lastPrinted>2016-09-06T12:47:56Z</cp:lastPrinted>
  <dcterms:created xsi:type="dcterms:W3CDTF">2002-07-10T02:18:35Z</dcterms:created>
  <dcterms:modified xsi:type="dcterms:W3CDTF">2022-12-06T15:12:30Z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