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E5DD-F969-4B60-F30B-5A608B3AD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3EDCC-7D2B-4F08-4FD8-BE867086B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C5A4A-07B5-1D64-D3C1-1AD8B09E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B9A90E-577A-3EDC-745E-369F06C2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47D2-94D2-5F7B-7B29-C5A67B14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94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480A7-2D03-9DF5-91A1-A057563D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D8CE9-F3D2-4632-20E6-4625058BC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CBA8-0BF3-AB38-37E7-6994D05A8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931BA-451E-2545-6BAD-6605B9676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D6958-E526-CBAC-BB51-5159C18A0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80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EAE9E2-3663-4A2C-8BB0-D70469855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0271DA-88E2-2E5D-0DEA-AEEDBB14C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FC16D-A5DB-85D0-7078-909F4111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C78E3-7F82-B111-2A5C-769F24D7C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1D75A-1FA9-8C77-95EF-1C9444EA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4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B025F-CBA4-3C3E-A3C7-CA02A487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67278-BE36-80F8-AA0C-10C13D57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E50E9-A8C6-38DD-1297-72FC94DFB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A0BC3-A374-A196-6064-154B715F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250C6-E493-1A0E-436E-A4AD7CCAD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62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DFD4D-81CA-C0AF-52B4-3CBD18C74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ABACDF-1902-DE52-8434-998EF76756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B08C9-F770-1099-00D0-4BCE3B49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C7C7-2408-285F-06B5-BCD187B5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A1240-3057-FEEC-34AD-61EE547C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5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7407-0ADE-2D42-C869-88E121B63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9071-A8E1-54CA-420E-C8C0EC962D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758BB-032E-C976-A8F1-D6BB6A707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748705-7E95-9210-BD3D-4CD9BB4C4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9B64F-F5DC-BEAD-D0E1-3C6153E1F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498B9-FD89-65AE-8B04-D6ED33AC6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0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743C6-3B20-3EE1-AA7D-91399529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67FCF-28FD-D661-D3DF-E55C2A3FD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12368-365E-4281-3775-576D7F55A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2C717-5964-71F2-A16B-15221D18D1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62B58-B269-DDA6-06CB-06C276C4E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84F4F-8EAD-91C1-D0CC-B38D9A7D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41474F-5CDD-AEC7-F9B4-315D57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3720AF-D52C-5B21-4025-BB896A73E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06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2F746-4154-66BD-F0F8-F0111F6F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455C4-973A-9EC2-4F61-69EF9F3EF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1DD95-D69F-946C-5509-FAB2FE07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5C835-AF60-8E91-79B4-F473C428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5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A08BD-9B00-529C-7CC9-56E3CE21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B24B1-F6B7-1143-6CE0-9DC216C3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2409F-353D-F8FE-0415-27C9DA09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97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410D8-E63B-C549-5AD3-58BCD4AC8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0B64-BF9C-B72B-4D3E-5D9B16745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B6ACC-5A87-EAE3-ED03-5E340663A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E73C0-8314-6448-50F4-46E6B012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67971B-6CBE-84B9-9807-31212430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BF8DA-97BC-F65F-6ACB-9869D00F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56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6AD-5FA2-86D4-8B25-FBB787F23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56879E-A1D7-378E-8A4F-6F4E7DFCF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E714E-3DB6-F71F-BDF6-9CBA172BE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4E5857-DE1E-3516-EDE5-0E9A844B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4084E-FC32-051A-0C55-306FFADEC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2F9DA-7C30-52B1-CCCF-5367AD206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98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9C639-9B08-0021-E1BD-806A479D3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055F2-BC97-593D-136F-605161EC5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BBA79-0A66-6052-37B1-F8CC763B4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601B6-875F-4DF8-83C8-0E96F00E1567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0451C-C4E1-B389-5A7A-DDD839D48D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F08C3-A4DC-CD55-0C93-AA22C3E3F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204FAA-DCF0-4247-A5AC-70923EA2F7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3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5EFBCF-A926-AFB2-E1A6-7CBEE5BC7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Follow the Grammar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11BA8-EC7C-68C9-3410-88F003E96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09803"/>
            <a:ext cx="7214616" cy="5410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27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C6B12-15B0-229E-654E-351F6BB44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5675"/>
          </a:xfrm>
        </p:spPr>
        <p:txBody>
          <a:bodyPr/>
          <a:lstStyle/>
          <a:p>
            <a:r>
              <a:rPr lang="en-US" dirty="0"/>
              <a:t>Pathological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D2CA5-FF7F-F026-787E-4AE8511CA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700" y="1377950"/>
            <a:ext cx="10960100" cy="52069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public static void </a:t>
            </a:r>
            <a:r>
              <a:rPr lang="en-US" sz="1400" dirty="0" err="1">
                <a:latin typeface="Consolas" panose="020B0609020204030204" pitchFamily="49" charset="0"/>
              </a:rPr>
              <a:t>checkSpellingAndGrammar</a:t>
            </a:r>
            <a:r>
              <a:rPr lang="en-US" sz="1400" dirty="0">
                <a:latin typeface="Consolas" panose="020B0609020204030204" pitchFamily="49" charset="0"/>
              </a:rPr>
              <a:t>(String input)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startIndex</a:t>
            </a:r>
            <a:r>
              <a:rPr lang="en-US" sz="1400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 = 5; // NOTE: assume words are length 5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while (</a:t>
            </a:r>
            <a:r>
              <a:rPr lang="en-US" sz="1400" dirty="0" err="1">
                <a:latin typeface="Consolas" panose="020B0609020204030204" pitchFamily="49" charset="0"/>
              </a:rPr>
              <a:t>startIndex</a:t>
            </a:r>
            <a:r>
              <a:rPr lang="en-US" sz="1400" dirty="0">
                <a:latin typeface="Consolas" panose="020B0609020204030204" pitchFamily="49" charset="0"/>
              </a:rPr>
              <a:t> &lt; </a:t>
            </a:r>
            <a:r>
              <a:rPr lang="en-US" sz="1400" dirty="0" err="1">
                <a:latin typeface="Consolas" panose="020B0609020204030204" pitchFamily="49" charset="0"/>
              </a:rPr>
              <a:t>input.length</a:t>
            </a:r>
            <a:r>
              <a:rPr lang="en-US" sz="1400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 &gt; </a:t>
            </a:r>
            <a:r>
              <a:rPr lang="en-US" sz="1400" dirty="0" err="1">
                <a:latin typeface="Consolas" panose="020B0609020204030204" pitchFamily="49" charset="0"/>
              </a:rPr>
              <a:t>input.length</a:t>
            </a:r>
            <a:r>
              <a:rPr lang="en-US" sz="1400" dirty="0"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input.length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String </a:t>
            </a:r>
            <a:r>
              <a:rPr lang="en-US" sz="1400" dirty="0" err="1">
                <a:latin typeface="Consolas" panose="020B0609020204030204" pitchFamily="49" charset="0"/>
              </a:rPr>
              <a:t>currentWord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input.substring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startIndex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code that processes current word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startIndex</a:t>
            </a:r>
            <a:r>
              <a:rPr lang="en-US" sz="1400" dirty="0">
                <a:latin typeface="Consolas" panose="020B0609020204030204" pitchFamily="49" charset="0"/>
              </a:rPr>
              <a:t> += 5;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endIndex</a:t>
            </a:r>
            <a:r>
              <a:rPr lang="en-US" sz="1400" dirty="0">
                <a:latin typeface="Consolas" panose="020B0609020204030204" pitchFamily="49" charset="0"/>
              </a:rPr>
              <a:t> += 5;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1136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A5743-17DC-C641-FD25-327AFE7B7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power of a grammar is that it tells us what to expect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26F26-FCB2-B97A-8480-01986DFAE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79650" y="1806575"/>
            <a:ext cx="5867400" cy="841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&lt;s-list&gt;      ::= () | ( &lt;symbol-exp&gt; . &lt;s-list&gt;  )</a:t>
            </a:r>
          </a:p>
          <a:p>
            <a:pPr marL="0" indent="0">
              <a:buNone/>
            </a:pPr>
            <a:r>
              <a:rPr lang="en-US" sz="2400" dirty="0"/>
              <a:t>&lt;symbol-exp&gt;  ::= &lt;symbol&gt; | &lt;s-list&gt;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BBA216A-E1D6-7E3C-869B-FF6776C8F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79650" y="2763837"/>
            <a:ext cx="9074150" cy="30464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(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[(null? </a:t>
            </a:r>
            <a:r>
              <a:rPr lang="en-US" dirty="0" err="1">
                <a:latin typeface="Consolas" panose="020B0609020204030204" pitchFamily="49" charset="0"/>
              </a:rPr>
              <a:t>slist</a:t>
            </a:r>
            <a:r>
              <a:rPr lang="en-US" dirty="0">
                <a:latin typeface="Consolas" panose="020B0609020204030204" pitchFamily="49" charset="0"/>
              </a:rPr>
              <a:t>) …]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   ; if we get here, 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is an </a:t>
            </a:r>
            <a:r>
              <a:rPr lang="en-US" dirty="0" err="1">
                <a:latin typeface="Consolas" panose="020B0609020204030204" pitchFamily="49" charset="0"/>
              </a:rPr>
              <a:t>slist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[(symbol? (car </a:t>
            </a:r>
            <a:r>
              <a:rPr lang="en-US" dirty="0" err="1">
                <a:latin typeface="Consolas" panose="020B0609020204030204" pitchFamily="49" charset="0"/>
              </a:rPr>
              <a:t>slist</a:t>
            </a:r>
            <a:r>
              <a:rPr lang="en-US" dirty="0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…]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[else ; car is an s-list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	   …]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A2D03BD9-83A8-6400-7341-1FB88E13C4EA}"/>
              </a:ext>
            </a:extLst>
          </p:cNvPr>
          <p:cNvSpPr txBox="1">
            <a:spLocks/>
          </p:cNvSpPr>
          <p:nvPr/>
        </p:nvSpPr>
        <p:spPr>
          <a:xfrm>
            <a:off x="838200" y="5729287"/>
            <a:ext cx="5867400" cy="84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This grammar could also be written like this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&lt;s-list&gt;      ::= ({&lt;symbol&gt; | &lt;s-list&gt;}*)</a:t>
            </a:r>
          </a:p>
        </p:txBody>
      </p:sp>
    </p:spTree>
    <p:extLst>
      <p:ext uri="{BB962C8B-B14F-4D97-AF65-F5344CB8AC3E}">
        <p14:creationId xmlns:p14="http://schemas.microsoft.com/office/powerpoint/2010/main" val="51455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8A6EF-A0E9-1056-4C5B-2778240EA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your cases exhaustive, but suitable to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7C90A-9482-B336-09FD-CF1745A5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016250"/>
            <a:ext cx="9906000" cy="3141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(</a:t>
            </a:r>
            <a:r>
              <a:rPr lang="en-US" sz="2000" dirty="0" err="1">
                <a:latin typeface="Consolas" panose="020B0609020204030204" pitchFamily="49" charset="0"/>
              </a:rPr>
              <a:t>cond</a:t>
            </a:r>
            <a:r>
              <a:rPr lang="en-US" sz="2000" dirty="0">
                <a:latin typeface="Consolas" panose="020B0609020204030204" pitchFamily="49" charset="0"/>
              </a:rPr>
              <a:t> [(null?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 ...]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[(null? (</a:t>
            </a:r>
            <a:r>
              <a:rPr lang="en-US" sz="2000" dirty="0" err="1">
                <a:latin typeface="Consolas" panose="020B0609020204030204" pitchFamily="49" charset="0"/>
              </a:rPr>
              <a:t>cdr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)) ...]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 [(and (symbol? (car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)) (symbol? (</a:t>
            </a:r>
            <a:r>
              <a:rPr lang="en-US" sz="2000" dirty="0" err="1">
                <a:latin typeface="Consolas" panose="020B0609020204030204" pitchFamily="49" charset="0"/>
              </a:rPr>
              <a:t>cadr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)) ...]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[(symbol? (car </a:t>
            </a:r>
            <a:r>
              <a:rPr lang="en-US" sz="2000" dirty="0" err="1">
                <a:latin typeface="Consolas" panose="020B0609020204030204" pitchFamily="49" charset="0"/>
              </a:rPr>
              <a:t>slist</a:t>
            </a:r>
            <a:r>
              <a:rPr lang="en-US" sz="2000" dirty="0">
                <a:latin typeface="Consolas" panose="020B0609020204030204" pitchFamily="49" charset="0"/>
              </a:rPr>
              <a:t>)) ...]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	 [else ...]; car </a:t>
            </a:r>
            <a:r>
              <a:rPr lang="en-US" sz="2000" dirty="0" err="1">
                <a:latin typeface="Consolas" panose="020B0609020204030204" pitchFamily="49" charset="0"/>
              </a:rPr>
              <a:t>cadr</a:t>
            </a:r>
            <a:r>
              <a:rPr lang="en-US" sz="2000" dirty="0">
                <a:latin typeface="Consolas" panose="020B0609020204030204" pitchFamily="49" charset="0"/>
              </a:rPr>
              <a:t> and </a:t>
            </a:r>
            <a:r>
              <a:rPr lang="en-US" sz="2000" dirty="0" err="1">
                <a:latin typeface="Consolas" panose="020B0609020204030204" pitchFamily="49" charset="0"/>
              </a:rPr>
              <a:t>cddr</a:t>
            </a:r>
            <a:r>
              <a:rPr lang="en-US" sz="2000" dirty="0">
                <a:latin typeface="Consolas" panose="020B0609020204030204" pitchFamily="49" charset="0"/>
              </a:rPr>
              <a:t> are s-lists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5697ECFA-2E61-6AF6-CA24-E159BF477643}"/>
              </a:ext>
            </a:extLst>
          </p:cNvPr>
          <p:cNvSpPr txBox="1">
            <a:spLocks/>
          </p:cNvSpPr>
          <p:nvPr/>
        </p:nvSpPr>
        <p:spPr>
          <a:xfrm>
            <a:off x="2279650" y="1806575"/>
            <a:ext cx="5867400" cy="841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&lt;s-list&gt;      ::= () | ( &lt;symbol-exp&gt; . &lt;s-list&gt; 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&lt;symbol-exp&gt;  ::= &lt;symbol&gt; | &lt;s-list&gt;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4265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76E0-3DDB-827C-74E6-62BEDF49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lets do some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1222-D871-E7A3-9C1A-F6B125E9BB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B58BF-F80B-5EAE-425F-C03845DCE78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17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296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Office Theme</vt:lpstr>
      <vt:lpstr>Follow the Grammar</vt:lpstr>
      <vt:lpstr>Pathological</vt:lpstr>
      <vt:lpstr>The power of a grammar is that it tells us what to expect</vt:lpstr>
      <vt:lpstr>Make your cases exhaustive, but suitable to the problem</vt:lpstr>
      <vt:lpstr>Now lets do some live 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Hewner, Mike</dc:creator>
  <cp:lastModifiedBy>Hewner, Mike</cp:lastModifiedBy>
  <cp:revision>1</cp:revision>
  <dcterms:created xsi:type="dcterms:W3CDTF">2024-09-17T13:08:04Z</dcterms:created>
  <dcterms:modified xsi:type="dcterms:W3CDTF">2024-09-17T13:50:42Z</dcterms:modified>
</cp:coreProperties>
</file>