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7"/>
  </p:notesMasterIdLst>
  <p:handoutMasterIdLst>
    <p:handoutMasterId r:id="rId18"/>
  </p:handoutMasterIdLst>
  <p:sldIdLst>
    <p:sldId id="256" r:id="rId2"/>
    <p:sldId id="349" r:id="rId3"/>
    <p:sldId id="353" r:id="rId4"/>
    <p:sldId id="300" r:id="rId5"/>
    <p:sldId id="301" r:id="rId6"/>
    <p:sldId id="302" r:id="rId7"/>
    <p:sldId id="306" r:id="rId8"/>
    <p:sldId id="309" r:id="rId9"/>
    <p:sldId id="311" r:id="rId10"/>
    <p:sldId id="316" r:id="rId11"/>
    <p:sldId id="317" r:id="rId12"/>
    <p:sldId id="357" r:id="rId13"/>
    <p:sldId id="355" r:id="rId14"/>
    <p:sldId id="354" r:id="rId15"/>
    <p:sldId id="361" r:id="rId16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D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2797B0-A653-4FEA-8E44-08631DCA1382}" v="1" dt="2021-12-02T15:53:13.5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324" autoAdjust="0"/>
    <p:restoredTop sz="81219" autoAdjust="0"/>
  </p:normalViewPr>
  <p:slideViewPr>
    <p:cSldViewPr>
      <p:cViewPr varScale="1">
        <p:scale>
          <a:sx n="70" d="100"/>
          <a:sy n="70" d="100"/>
        </p:scale>
        <p:origin x="509" y="43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52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E83998F9-EE91-48FF-A7F2-D5F8DE4E148C}"/>
    <pc:docChg chg="custSel addSld delSld modSld">
      <pc:chgData name="Hewner, Mike" userId="7f3f83dd-6dfb-4127-a87f-c1714bd4fac9" providerId="ADAL" clId="{E83998F9-EE91-48FF-A7F2-D5F8DE4E148C}" dt="2021-09-06T14:25:02.828" v="1107" actId="20577"/>
      <pc:docMkLst>
        <pc:docMk/>
      </pc:docMkLst>
      <pc:sldChg chg="modSp mod">
        <pc:chgData name="Hewner, Mike" userId="7f3f83dd-6dfb-4127-a87f-c1714bd4fac9" providerId="ADAL" clId="{E83998F9-EE91-48FF-A7F2-D5F8DE4E148C}" dt="2021-09-06T14:25:02.828" v="1107" actId="20577"/>
        <pc:sldMkLst>
          <pc:docMk/>
          <pc:sldMk cId="0" sldId="256"/>
        </pc:sldMkLst>
        <pc:spChg chg="mod">
          <ac:chgData name="Hewner, Mike" userId="7f3f83dd-6dfb-4127-a87f-c1714bd4fac9" providerId="ADAL" clId="{E83998F9-EE91-48FF-A7F2-D5F8DE4E148C}" dt="2021-09-06T14:25:02.828" v="1107" actId="20577"/>
          <ac:spMkLst>
            <pc:docMk/>
            <pc:sldMk cId="0" sldId="256"/>
            <ac:spMk id="273411" creationId="{00000000-0000-0000-0000-000000000000}"/>
          </ac:spMkLst>
        </pc:spChg>
      </pc:sldChg>
      <pc:sldChg chg="del">
        <pc:chgData name="Hewner, Mike" userId="7f3f83dd-6dfb-4127-a87f-c1714bd4fac9" providerId="ADAL" clId="{E83998F9-EE91-48FF-A7F2-D5F8DE4E148C}" dt="2021-09-06T13:46:19.104" v="50" actId="47"/>
        <pc:sldMkLst>
          <pc:docMk/>
          <pc:sldMk cId="0" sldId="294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0" sldId="298"/>
        </pc:sldMkLst>
      </pc:sldChg>
      <pc:sldChg chg="modSp mod modAnim">
        <pc:chgData name="Hewner, Mike" userId="7f3f83dd-6dfb-4127-a87f-c1714bd4fac9" providerId="ADAL" clId="{E83998F9-EE91-48FF-A7F2-D5F8DE4E148C}" dt="2021-09-06T14:23:38.254" v="1096" actId="20577"/>
        <pc:sldMkLst>
          <pc:docMk/>
          <pc:sldMk cId="0" sldId="301"/>
        </pc:sldMkLst>
        <pc:spChg chg="mod">
          <ac:chgData name="Hewner, Mike" userId="7f3f83dd-6dfb-4127-a87f-c1714bd4fac9" providerId="ADAL" clId="{E83998F9-EE91-48FF-A7F2-D5F8DE4E148C}" dt="2021-09-06T14:23:38.254" v="1096" actId="20577"/>
          <ac:spMkLst>
            <pc:docMk/>
            <pc:sldMk cId="0" sldId="301"/>
            <ac:spMk id="332803" creationId="{00000000-0000-0000-0000-000000000000}"/>
          </ac:spMkLst>
        </pc:spChg>
      </pc:sldChg>
      <pc:sldChg chg="del">
        <pc:chgData name="Hewner, Mike" userId="7f3f83dd-6dfb-4127-a87f-c1714bd4fac9" providerId="ADAL" clId="{E83998F9-EE91-48FF-A7F2-D5F8DE4E148C}" dt="2021-09-06T13:43:49.544" v="1" actId="47"/>
        <pc:sldMkLst>
          <pc:docMk/>
          <pc:sldMk cId="0" sldId="303"/>
        </pc:sldMkLst>
      </pc:sldChg>
      <pc:sldChg chg="del">
        <pc:chgData name="Hewner, Mike" userId="7f3f83dd-6dfb-4127-a87f-c1714bd4fac9" providerId="ADAL" clId="{E83998F9-EE91-48FF-A7F2-D5F8DE4E148C}" dt="2021-09-06T13:43:49.544" v="1" actId="47"/>
        <pc:sldMkLst>
          <pc:docMk/>
          <pc:sldMk cId="0" sldId="305"/>
        </pc:sldMkLst>
      </pc:sldChg>
      <pc:sldChg chg="del">
        <pc:chgData name="Hewner, Mike" userId="7f3f83dd-6dfb-4127-a87f-c1714bd4fac9" providerId="ADAL" clId="{E83998F9-EE91-48FF-A7F2-D5F8DE4E148C}" dt="2021-09-06T13:44:23.304" v="2" actId="47"/>
        <pc:sldMkLst>
          <pc:docMk/>
          <pc:sldMk cId="0" sldId="307"/>
        </pc:sldMkLst>
      </pc:sldChg>
      <pc:sldChg chg="modSp modAnim">
        <pc:chgData name="Hewner, Mike" userId="7f3f83dd-6dfb-4127-a87f-c1714bd4fac9" providerId="ADAL" clId="{E83998F9-EE91-48FF-A7F2-D5F8DE4E148C}" dt="2021-09-06T13:45:03.294" v="47" actId="6549"/>
        <pc:sldMkLst>
          <pc:docMk/>
          <pc:sldMk cId="0" sldId="309"/>
        </pc:sldMkLst>
        <pc:spChg chg="mod">
          <ac:chgData name="Hewner, Mike" userId="7f3f83dd-6dfb-4127-a87f-c1714bd4fac9" providerId="ADAL" clId="{E83998F9-EE91-48FF-A7F2-D5F8DE4E148C}" dt="2021-09-06T13:45:03.294" v="47" actId="6549"/>
          <ac:spMkLst>
            <pc:docMk/>
            <pc:sldMk cId="0" sldId="309"/>
            <ac:spMk id="340995" creationId="{00000000-0000-0000-0000-000000000000}"/>
          </ac:spMkLst>
        </pc:spChg>
      </pc:sldChg>
      <pc:sldChg chg="modSp del mod">
        <pc:chgData name="Hewner, Mike" userId="7f3f83dd-6dfb-4127-a87f-c1714bd4fac9" providerId="ADAL" clId="{E83998F9-EE91-48FF-A7F2-D5F8DE4E148C}" dt="2021-09-06T13:45:35.909" v="49" actId="47"/>
        <pc:sldMkLst>
          <pc:docMk/>
          <pc:sldMk cId="0" sldId="310"/>
        </pc:sldMkLst>
        <pc:spChg chg="mod">
          <ac:chgData name="Hewner, Mike" userId="7f3f83dd-6dfb-4127-a87f-c1714bd4fac9" providerId="ADAL" clId="{E83998F9-EE91-48FF-A7F2-D5F8DE4E148C}" dt="2021-09-06T13:45:26.634" v="48" actId="6549"/>
          <ac:spMkLst>
            <pc:docMk/>
            <pc:sldMk cId="0" sldId="310"/>
            <ac:spMk id="343043" creationId="{00000000-0000-0000-0000-000000000000}"/>
          </ac:spMkLst>
        </pc:spChg>
      </pc:sldChg>
      <pc:sldChg chg="del">
        <pc:chgData name="Hewner, Mike" userId="7f3f83dd-6dfb-4127-a87f-c1714bd4fac9" providerId="ADAL" clId="{E83998F9-EE91-48FF-A7F2-D5F8DE4E148C}" dt="2021-09-06T13:46:19.104" v="50" actId="47"/>
        <pc:sldMkLst>
          <pc:docMk/>
          <pc:sldMk cId="0" sldId="312"/>
        </pc:sldMkLst>
      </pc:sldChg>
      <pc:sldChg chg="del">
        <pc:chgData name="Hewner, Mike" userId="7f3f83dd-6dfb-4127-a87f-c1714bd4fac9" providerId="ADAL" clId="{E83998F9-EE91-48FF-A7F2-D5F8DE4E148C}" dt="2021-09-06T13:46:19.104" v="50" actId="47"/>
        <pc:sldMkLst>
          <pc:docMk/>
          <pc:sldMk cId="0" sldId="313"/>
        </pc:sldMkLst>
      </pc:sldChg>
      <pc:sldChg chg="del">
        <pc:chgData name="Hewner, Mike" userId="7f3f83dd-6dfb-4127-a87f-c1714bd4fac9" providerId="ADAL" clId="{E83998F9-EE91-48FF-A7F2-D5F8DE4E148C}" dt="2021-09-06T13:46:19.104" v="50" actId="47"/>
        <pc:sldMkLst>
          <pc:docMk/>
          <pc:sldMk cId="0" sldId="314"/>
        </pc:sldMkLst>
      </pc:sldChg>
      <pc:sldChg chg="del">
        <pc:chgData name="Hewner, Mike" userId="7f3f83dd-6dfb-4127-a87f-c1714bd4fac9" providerId="ADAL" clId="{E83998F9-EE91-48FF-A7F2-D5F8DE4E148C}" dt="2021-09-06T13:46:19.104" v="50" actId="47"/>
        <pc:sldMkLst>
          <pc:docMk/>
          <pc:sldMk cId="0" sldId="315"/>
        </pc:sldMkLst>
      </pc:sldChg>
      <pc:sldChg chg="modSp mod modShow">
        <pc:chgData name="Hewner, Mike" userId="7f3f83dd-6dfb-4127-a87f-c1714bd4fac9" providerId="ADAL" clId="{E83998F9-EE91-48FF-A7F2-D5F8DE4E148C}" dt="2021-09-06T14:13:55.494" v="390" actId="20577"/>
        <pc:sldMkLst>
          <pc:docMk/>
          <pc:sldMk cId="0" sldId="316"/>
        </pc:sldMkLst>
        <pc:spChg chg="mod">
          <ac:chgData name="Hewner, Mike" userId="7f3f83dd-6dfb-4127-a87f-c1714bd4fac9" providerId="ADAL" clId="{E83998F9-EE91-48FF-A7F2-D5F8DE4E148C}" dt="2021-09-06T14:13:55.494" v="390" actId="20577"/>
          <ac:spMkLst>
            <pc:docMk/>
            <pc:sldMk cId="0" sldId="316"/>
            <ac:spMk id="327683" creationId="{00000000-0000-0000-0000-000000000000}"/>
          </ac:spMkLst>
        </pc:spChg>
      </pc:sldChg>
      <pc:sldChg chg="del">
        <pc:chgData name="Hewner, Mike" userId="7f3f83dd-6dfb-4127-a87f-c1714bd4fac9" providerId="ADAL" clId="{E83998F9-EE91-48FF-A7F2-D5F8DE4E148C}" dt="2021-09-06T13:46:19.104" v="50" actId="47"/>
        <pc:sldMkLst>
          <pc:docMk/>
          <pc:sldMk cId="0" sldId="319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0" sldId="322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0" sldId="323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0" sldId="325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0" sldId="326"/>
        </pc:sldMkLst>
      </pc:sldChg>
      <pc:sldChg chg="del">
        <pc:chgData name="Hewner, Mike" userId="7f3f83dd-6dfb-4127-a87f-c1714bd4fac9" providerId="ADAL" clId="{E83998F9-EE91-48FF-A7F2-D5F8DE4E148C}" dt="2021-09-06T14:15:17.584" v="392" actId="47"/>
        <pc:sldMkLst>
          <pc:docMk/>
          <pc:sldMk cId="945405677" sldId="336"/>
        </pc:sldMkLst>
      </pc:sldChg>
      <pc:sldChg chg="del">
        <pc:chgData name="Hewner, Mike" userId="7f3f83dd-6dfb-4127-a87f-c1714bd4fac9" providerId="ADAL" clId="{E83998F9-EE91-48FF-A7F2-D5F8DE4E148C}" dt="2021-09-06T14:15:17.584" v="392" actId="47"/>
        <pc:sldMkLst>
          <pc:docMk/>
          <pc:sldMk cId="3907566418" sldId="339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3203125267" sldId="347"/>
        </pc:sldMkLst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37966112" sldId="348"/>
        </pc:sldMkLst>
      </pc:sldChg>
      <pc:sldChg chg="modSp mod">
        <pc:chgData name="Hewner, Mike" userId="7f3f83dd-6dfb-4127-a87f-c1714bd4fac9" providerId="ADAL" clId="{E83998F9-EE91-48FF-A7F2-D5F8DE4E148C}" dt="2021-09-06T13:46:39.539" v="52" actId="5793"/>
        <pc:sldMkLst>
          <pc:docMk/>
          <pc:sldMk cId="2572670830" sldId="349"/>
        </pc:sldMkLst>
        <pc:spChg chg="mod">
          <ac:chgData name="Hewner, Mike" userId="7f3f83dd-6dfb-4127-a87f-c1714bd4fac9" providerId="ADAL" clId="{E83998F9-EE91-48FF-A7F2-D5F8DE4E148C}" dt="2021-09-06T13:46:39.539" v="52" actId="5793"/>
          <ac:spMkLst>
            <pc:docMk/>
            <pc:sldMk cId="2572670830" sldId="349"/>
            <ac:spMk id="92163" creationId="{00000000-0000-0000-0000-000000000000}"/>
          </ac:spMkLst>
        </pc:spChg>
      </pc:sldChg>
      <pc:sldChg chg="del">
        <pc:chgData name="Hewner, Mike" userId="7f3f83dd-6dfb-4127-a87f-c1714bd4fac9" providerId="ADAL" clId="{E83998F9-EE91-48FF-A7F2-D5F8DE4E148C}" dt="2021-09-06T14:15:17.584" v="392" actId="47"/>
        <pc:sldMkLst>
          <pc:docMk/>
          <pc:sldMk cId="2381269459" sldId="350"/>
        </pc:sldMkLst>
      </pc:sldChg>
      <pc:sldChg chg="del">
        <pc:chgData name="Hewner, Mike" userId="7f3f83dd-6dfb-4127-a87f-c1714bd4fac9" providerId="ADAL" clId="{E83998F9-EE91-48FF-A7F2-D5F8DE4E148C}" dt="2021-09-06T14:15:17.584" v="392" actId="47"/>
        <pc:sldMkLst>
          <pc:docMk/>
          <pc:sldMk cId="1686841967" sldId="351"/>
        </pc:sldMkLst>
      </pc:sldChg>
      <pc:sldChg chg="del">
        <pc:chgData name="Hewner, Mike" userId="7f3f83dd-6dfb-4127-a87f-c1714bd4fac9" providerId="ADAL" clId="{E83998F9-EE91-48FF-A7F2-D5F8DE4E148C}" dt="2021-09-06T14:15:17.584" v="392" actId="47"/>
        <pc:sldMkLst>
          <pc:docMk/>
          <pc:sldMk cId="188027634" sldId="352"/>
        </pc:sldMkLst>
      </pc:sldChg>
      <pc:sldChg chg="modSp new mod">
        <pc:chgData name="Hewner, Mike" userId="7f3f83dd-6dfb-4127-a87f-c1714bd4fac9" providerId="ADAL" clId="{E83998F9-EE91-48FF-A7F2-D5F8DE4E148C}" dt="2021-09-06T13:47:19.174" v="97" actId="20577"/>
        <pc:sldMkLst>
          <pc:docMk/>
          <pc:sldMk cId="2790070612" sldId="353"/>
        </pc:sldMkLst>
        <pc:spChg chg="mod">
          <ac:chgData name="Hewner, Mike" userId="7f3f83dd-6dfb-4127-a87f-c1714bd4fac9" providerId="ADAL" clId="{E83998F9-EE91-48FF-A7F2-D5F8DE4E148C}" dt="2021-09-06T13:47:19.174" v="97" actId="20577"/>
          <ac:spMkLst>
            <pc:docMk/>
            <pc:sldMk cId="2790070612" sldId="353"/>
            <ac:spMk id="2" creationId="{36030924-376D-4EE1-8D98-CE59EC941EA6}"/>
          </ac:spMkLst>
        </pc:spChg>
      </pc:sldChg>
      <pc:sldChg chg="del">
        <pc:chgData name="Hewner, Mike" userId="7f3f83dd-6dfb-4127-a87f-c1714bd4fac9" providerId="ADAL" clId="{E83998F9-EE91-48FF-A7F2-D5F8DE4E148C}" dt="2021-09-06T13:42:57.974" v="0" actId="47"/>
        <pc:sldMkLst>
          <pc:docMk/>
          <pc:sldMk cId="3039344731" sldId="353"/>
        </pc:sldMkLst>
      </pc:sldChg>
      <pc:sldChg chg="add">
        <pc:chgData name="Hewner, Mike" userId="7f3f83dd-6dfb-4127-a87f-c1714bd4fac9" providerId="ADAL" clId="{E83998F9-EE91-48FF-A7F2-D5F8DE4E148C}" dt="2021-09-06T14:15:08.168" v="391"/>
        <pc:sldMkLst>
          <pc:docMk/>
          <pc:sldMk cId="1489942192" sldId="354"/>
        </pc:sldMkLst>
      </pc:sldChg>
      <pc:sldChg chg="add">
        <pc:chgData name="Hewner, Mike" userId="7f3f83dd-6dfb-4127-a87f-c1714bd4fac9" providerId="ADAL" clId="{E83998F9-EE91-48FF-A7F2-D5F8DE4E148C}" dt="2021-09-06T14:15:08.168" v="391"/>
        <pc:sldMkLst>
          <pc:docMk/>
          <pc:sldMk cId="675546999" sldId="355"/>
        </pc:sldMkLst>
      </pc:sldChg>
      <pc:sldChg chg="add">
        <pc:chgData name="Hewner, Mike" userId="7f3f83dd-6dfb-4127-a87f-c1714bd4fac9" providerId="ADAL" clId="{E83998F9-EE91-48FF-A7F2-D5F8DE4E148C}" dt="2021-09-06T13:50:09.504" v="98"/>
        <pc:sldMkLst>
          <pc:docMk/>
          <pc:sldMk cId="110241636" sldId="357"/>
        </pc:sldMkLst>
      </pc:sldChg>
      <pc:sldChg chg="add">
        <pc:chgData name="Hewner, Mike" userId="7f3f83dd-6dfb-4127-a87f-c1714bd4fac9" providerId="ADAL" clId="{E83998F9-EE91-48FF-A7F2-D5F8DE4E148C}" dt="2021-09-06T14:15:29.824" v="393"/>
        <pc:sldMkLst>
          <pc:docMk/>
          <pc:sldMk cId="1086811534" sldId="361"/>
        </pc:sldMkLst>
      </pc:sldChg>
    </pc:docChg>
  </pc:docChgLst>
  <pc:docChgLst>
    <pc:chgData name="Hewner, Mike" userId="7f3f83dd-6dfb-4127-a87f-c1714bd4fac9" providerId="ADAL" clId="{8D2797B0-A653-4FEA-8E44-08631DCA1382}"/>
    <pc:docChg chg="custSel modSld">
      <pc:chgData name="Hewner, Mike" userId="7f3f83dd-6dfb-4127-a87f-c1714bd4fac9" providerId="ADAL" clId="{8D2797B0-A653-4FEA-8E44-08631DCA1382}" dt="2021-12-02T15:53:27.130" v="685" actId="114"/>
      <pc:docMkLst>
        <pc:docMk/>
      </pc:docMkLst>
      <pc:sldChg chg="addSp delSp modSp mod">
        <pc:chgData name="Hewner, Mike" userId="7f3f83dd-6dfb-4127-a87f-c1714bd4fac9" providerId="ADAL" clId="{8D2797B0-A653-4FEA-8E44-08631DCA1382}" dt="2021-12-02T15:53:27.130" v="685" actId="114"/>
        <pc:sldMkLst>
          <pc:docMk/>
          <pc:sldMk cId="2572670830" sldId="349"/>
        </pc:sldMkLst>
        <pc:spChg chg="add mod">
          <ac:chgData name="Hewner, Mike" userId="7f3f83dd-6dfb-4127-a87f-c1714bd4fac9" providerId="ADAL" clId="{8D2797B0-A653-4FEA-8E44-08631DCA1382}" dt="2021-12-02T15:53:27.130" v="685" actId="114"/>
          <ac:spMkLst>
            <pc:docMk/>
            <pc:sldMk cId="2572670830" sldId="349"/>
            <ac:spMk id="3" creationId="{EA1760E0-37C4-4DCF-998F-08DDE819F60D}"/>
          </ac:spMkLst>
        </pc:spChg>
        <pc:spChg chg="mod">
          <ac:chgData name="Hewner, Mike" userId="7f3f83dd-6dfb-4127-a87f-c1714bd4fac9" providerId="ADAL" clId="{8D2797B0-A653-4FEA-8E44-08631DCA1382}" dt="2021-12-02T15:53:07.293" v="648" actId="20577"/>
          <ac:spMkLst>
            <pc:docMk/>
            <pc:sldMk cId="2572670830" sldId="349"/>
            <ac:spMk id="92163" creationId="{00000000-0000-0000-0000-000000000000}"/>
          </ac:spMkLst>
        </pc:spChg>
        <pc:graphicFrameChg chg="del">
          <ac:chgData name="Hewner, Mike" userId="7f3f83dd-6dfb-4127-a87f-c1714bd4fac9" providerId="ADAL" clId="{8D2797B0-A653-4FEA-8E44-08631DCA1382}" dt="2021-12-02T15:47:15.119" v="351" actId="478"/>
          <ac:graphicFrameMkLst>
            <pc:docMk/>
            <pc:sldMk cId="2572670830" sldId="349"/>
            <ac:graphicFrameMk id="2" creationId="{00000000-0000-0000-0000-000000000000}"/>
          </ac:graphicFrameMkLst>
        </pc:graphicFrameChg>
      </pc:sldChg>
      <pc:sldChg chg="modSp mod">
        <pc:chgData name="Hewner, Mike" userId="7f3f83dd-6dfb-4127-a87f-c1714bd4fac9" providerId="ADAL" clId="{8D2797B0-A653-4FEA-8E44-08631DCA1382}" dt="2021-12-02T14:08:53.252" v="350" actId="20577"/>
        <pc:sldMkLst>
          <pc:docMk/>
          <pc:sldMk cId="1086811534" sldId="361"/>
        </pc:sldMkLst>
        <pc:spChg chg="mod">
          <ac:chgData name="Hewner, Mike" userId="7f3f83dd-6dfb-4127-a87f-c1714bd4fac9" providerId="ADAL" clId="{8D2797B0-A653-4FEA-8E44-08631DCA1382}" dt="2021-12-02T14:08:53.252" v="350" actId="20577"/>
          <ac:spMkLst>
            <pc:docMk/>
            <pc:sldMk cId="1086811534" sldId="361"/>
            <ac:spMk id="3" creationId="{1F3C37FA-D5F5-47BE-B323-5B8FDA42CEF1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170764" cy="480388"/>
          </a:xfrm>
          <a:prstGeom prst="rect">
            <a:avLst/>
          </a:prstGeom>
        </p:spPr>
        <p:txBody>
          <a:bodyPr vert="horz" lIns="95430" tIns="47714" rIns="95430" bIns="4771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2752" y="1"/>
            <a:ext cx="3170763" cy="480388"/>
          </a:xfrm>
          <a:prstGeom prst="rect">
            <a:avLst/>
          </a:prstGeom>
        </p:spPr>
        <p:txBody>
          <a:bodyPr vert="horz" lIns="95430" tIns="47714" rIns="95430" bIns="47714" rtlCol="0"/>
          <a:lstStyle>
            <a:lvl1pPr algn="r">
              <a:defRPr sz="1300"/>
            </a:lvl1pPr>
          </a:lstStyle>
          <a:p>
            <a:fld id="{03077007-3A73-4E7D-991C-75440D09B976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9119175"/>
            <a:ext cx="3170764" cy="480388"/>
          </a:xfrm>
          <a:prstGeom prst="rect">
            <a:avLst/>
          </a:prstGeom>
        </p:spPr>
        <p:txBody>
          <a:bodyPr vert="horz" lIns="95430" tIns="47714" rIns="95430" bIns="4771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2752" y="9119175"/>
            <a:ext cx="3170763" cy="480388"/>
          </a:xfrm>
          <a:prstGeom prst="rect">
            <a:avLst/>
          </a:prstGeom>
        </p:spPr>
        <p:txBody>
          <a:bodyPr vert="horz" lIns="95430" tIns="47714" rIns="95430" bIns="47714" rtlCol="0" anchor="b"/>
          <a:lstStyle>
            <a:lvl1pPr algn="r">
              <a:defRPr sz="1300"/>
            </a:lvl1pPr>
          </a:lstStyle>
          <a:p>
            <a:fld id="{2C083445-8E90-4303-85C8-9F96477F3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7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3170764" cy="480388"/>
          </a:xfrm>
          <a:prstGeom prst="rect">
            <a:avLst/>
          </a:prstGeom>
        </p:spPr>
        <p:txBody>
          <a:bodyPr vert="horz" lIns="95430" tIns="47714" rIns="95430" bIns="4771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2752" y="1"/>
            <a:ext cx="3170763" cy="480388"/>
          </a:xfrm>
          <a:prstGeom prst="rect">
            <a:avLst/>
          </a:prstGeom>
        </p:spPr>
        <p:txBody>
          <a:bodyPr vert="horz" lIns="95430" tIns="47714" rIns="95430" bIns="47714" rtlCol="0"/>
          <a:lstStyle>
            <a:lvl1pPr algn="r">
              <a:defRPr sz="1300"/>
            </a:lvl1pPr>
          </a:lstStyle>
          <a:p>
            <a:fld id="{0C12807D-967C-46EC-93C3-FE16C931482B}" type="datetimeFigureOut">
              <a:rPr lang="en-US" smtClean="0"/>
              <a:pPr/>
              <a:t>12/2/2021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8788" y="720725"/>
            <a:ext cx="6399212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430" tIns="47714" rIns="95430" bIns="4771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2362" y="4561232"/>
            <a:ext cx="5852160" cy="4320213"/>
          </a:xfrm>
          <a:prstGeom prst="rect">
            <a:avLst/>
          </a:prstGeom>
        </p:spPr>
        <p:txBody>
          <a:bodyPr vert="horz" lIns="95430" tIns="47714" rIns="95430" bIns="4771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9119175"/>
            <a:ext cx="3170764" cy="480388"/>
          </a:xfrm>
          <a:prstGeom prst="rect">
            <a:avLst/>
          </a:prstGeom>
        </p:spPr>
        <p:txBody>
          <a:bodyPr vert="horz" lIns="95430" tIns="47714" rIns="95430" bIns="4771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2752" y="9119175"/>
            <a:ext cx="3170763" cy="480388"/>
          </a:xfrm>
          <a:prstGeom prst="rect">
            <a:avLst/>
          </a:prstGeom>
        </p:spPr>
        <p:txBody>
          <a:bodyPr vert="horz" lIns="95430" tIns="47714" rIns="95430" bIns="47714" rtlCol="0" anchor="b"/>
          <a:lstStyle>
            <a:lvl1pPr algn="r">
              <a:defRPr sz="1300"/>
            </a:lvl1pPr>
          </a:lstStyle>
          <a:p>
            <a:fld id="{E772BBEE-0ED0-4AF6-8D22-ECE7454DC3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5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304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One thing lambda says is </a:t>
            </a:r>
          </a:p>
          <a:p>
            <a:r>
              <a:rPr lang="en-US" dirty="0"/>
              <a:t>"remember and parameterize this code, but don't execute it now."</a:t>
            </a:r>
          </a:p>
          <a:p>
            <a:r>
              <a:rPr lang="en-US" dirty="0"/>
              <a:t>Evaluation</a:t>
            </a:r>
            <a:r>
              <a:rPr lang="en-US" baseline="0" dirty="0"/>
              <a:t> a lambda expression NEVER causes its body to be evaluated.</a:t>
            </a:r>
          </a:p>
          <a:p>
            <a:endParaRPr lang="en-US" baseline="0" dirty="0"/>
          </a:p>
          <a:p>
            <a:r>
              <a:rPr lang="en-US" baseline="0" dirty="0"/>
              <a:t>Ask students about the order of evaluation …in scheme, java</a:t>
            </a:r>
          </a:p>
          <a:p>
            <a:r>
              <a:rPr lang="en-US" baseline="0" dirty="0" err="1"/>
              <a:t>Mwntiob</a:t>
            </a:r>
            <a:r>
              <a:rPr lang="en-US" baseline="0" dirty="0"/>
              <a:t> that this is the kind of question that you may not have been asking before that I want you to learn to ask.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124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3378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first one is true. And according to the evaluations from the 18 or so times I have taught this, most of the students like it too!</a:t>
            </a:r>
          </a:p>
          <a:p>
            <a:endParaRPr lang="en-US" dirty="0"/>
          </a:p>
          <a:p>
            <a:r>
              <a:rPr lang="en-US" dirty="0"/>
              <a:t>On Senior exit surveys, one question we ask is "What is your favorite</a:t>
            </a:r>
            <a:r>
              <a:rPr lang="en-US" baseline="0" dirty="0"/>
              <a:t> CSSE course?"  Every year, this one gets the most votes.</a:t>
            </a:r>
          </a:p>
          <a:p>
            <a:r>
              <a:rPr lang="en-US" b="1" baseline="0" dirty="0"/>
              <a:t>Full </a:t>
            </a:r>
            <a:r>
              <a:rPr lang="en-US" b="1" baseline="0" dirty="0" err="1"/>
              <a:t>dusclosure</a:t>
            </a:r>
            <a:r>
              <a:rPr lang="en-US" b="1" baseline="0" dirty="0"/>
              <a:t>:</a:t>
            </a:r>
            <a:r>
              <a:rPr lang="en-US" baseline="0" dirty="0"/>
              <a:t>  It usually also gets one or two votes for least favorite course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second</a:t>
            </a:r>
            <a:r>
              <a:rPr lang="en-US" baseline="0" dirty="0"/>
              <a:t> one is true only if you don't keep up!</a:t>
            </a:r>
          </a:p>
          <a:p>
            <a:r>
              <a:rPr lang="en-US" baseline="0" dirty="0"/>
              <a:t>In Spring of 2009, 61 students.  28 A's and 10 B+'s</a:t>
            </a:r>
          </a:p>
          <a:p>
            <a:r>
              <a:rPr lang="en-US" baseline="0" dirty="0"/>
              <a:t>Unfortunately, every time I teach the course a few students get behind and can never catch up.</a:t>
            </a:r>
          </a:p>
          <a:p>
            <a:r>
              <a:rPr lang="en-US" baseline="0" dirty="0"/>
              <a:t>Decide now that this will not be you!</a:t>
            </a:r>
          </a:p>
          <a:p>
            <a:endParaRPr lang="en-US" baseline="0" dirty="0"/>
          </a:p>
          <a:p>
            <a:r>
              <a:rPr lang="en-US" baseline="0" dirty="0"/>
              <a:t>On most assignments, you will spend a lot of time writing a little bit of code, and you will learn a lot.  The assignments are key.  They are cumulative.  Do not miss any,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B7D4F8-BAB4-41B3-BA43-7C65ACC6C01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5619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0AD4BF8-2EA7-4921-B18A-5F155B1E0717}" type="slidenum">
              <a:rPr lang="en-US"/>
              <a:pPr/>
              <a:t>4</a:t>
            </a:fld>
            <a:endParaRPr lang="en-US"/>
          </a:p>
        </p:txBody>
      </p:sp>
      <p:sp>
        <p:nvSpPr>
          <p:cNvPr id="331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9212" cy="3600450"/>
          </a:xfrm>
          <a:ln/>
        </p:spPr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hope to give you some background, then assign a lot of problems that will lead you into the real learning.  </a:t>
            </a:r>
          </a:p>
          <a:p>
            <a:r>
              <a:rPr lang="en-US" dirty="0"/>
              <a:t>Don't bypass them.  </a:t>
            </a:r>
          </a:p>
          <a:p>
            <a:r>
              <a:rPr lang="en-US" dirty="0"/>
              <a:t>Welcome them.</a:t>
            </a:r>
          </a:p>
        </p:txBody>
      </p:sp>
    </p:spTree>
    <p:extLst>
      <p:ext uri="{BB962C8B-B14F-4D97-AF65-F5344CB8AC3E}">
        <p14:creationId xmlns:p14="http://schemas.microsoft.com/office/powerpoint/2010/main" val="21938558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"PLC" course I took at Illinois was like that.</a:t>
            </a:r>
          </a:p>
          <a:p>
            <a:r>
              <a:rPr lang="en-US" dirty="0"/>
              <a:t>Not</a:t>
            </a:r>
            <a:r>
              <a:rPr lang="en-US" baseline="0" dirty="0"/>
              <a:t> worthless, but not great either.</a:t>
            </a:r>
          </a:p>
          <a:p>
            <a:r>
              <a:rPr lang="en-US" baseline="0" dirty="0"/>
              <a:t>Taking a course like this one at IU was one of my great "CS enlightenment" times.</a:t>
            </a:r>
          </a:p>
          <a:p>
            <a:r>
              <a:rPr lang="en-US" baseline="0" dirty="0"/>
              <a:t>Hundreds of RHIT students have had a similar experience.  Most have thought it was very beneficial.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7137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843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am not "selling scheme"  I am not saying it is the best language.  I do believe it’s the best language for this course.</a:t>
            </a:r>
          </a:p>
          <a:p>
            <a:endParaRPr lang="en-US" dirty="0"/>
          </a:p>
          <a:p>
            <a:r>
              <a:rPr lang="en-US" dirty="0"/>
              <a:t>To me, “does scheme get used a lot”? Is a peripheral question for this course.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2103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1876DE-2652-4617-A420-3AC1026B6CB8}" type="slidenum">
              <a:rPr lang="en-US"/>
              <a:pPr/>
              <a:t>8</a:t>
            </a:fld>
            <a:endParaRPr lang="en-US"/>
          </a:p>
        </p:txBody>
      </p:sp>
      <p:sp>
        <p:nvSpPr>
          <p:cNvPr id="342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9212" cy="3600450"/>
          </a:xfrm>
          <a:ln/>
        </p:spPr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You'll probably need to read some parts of EoPL multiple times before you'll “get it”.</a:t>
            </a:r>
          </a:p>
          <a:p>
            <a:pPr lvl="1"/>
            <a:r>
              <a:rPr lang="en-US" dirty="0"/>
              <a:t>Not because the book isn’t good, but because some of the ideas are deep.</a:t>
            </a:r>
          </a:p>
          <a:p>
            <a:r>
              <a:rPr lang="en-US" dirty="0"/>
              <a:t>Perhaps you will need a few days between readings.</a:t>
            </a:r>
          </a:p>
          <a:p>
            <a:r>
              <a:rPr lang="en-US" dirty="0"/>
              <a:t>I will often assign readings a few days before we discuss things so that you have an opportunity to read it a second time if necessary.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399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177E80-E0DD-45FE-9DCA-4CF6592B778E}" type="slidenum">
              <a:rPr lang="en-US"/>
              <a:pPr/>
              <a:t>9</a:t>
            </a:fld>
            <a:endParaRPr lang="en-US"/>
          </a:p>
        </p:txBody>
      </p:sp>
      <p:sp>
        <p:nvSpPr>
          <p:cNvPr id="346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8788" y="720725"/>
            <a:ext cx="6399212" cy="3600450"/>
          </a:xfrm>
          <a:ln/>
        </p:spPr>
      </p:sp>
      <p:sp>
        <p:nvSpPr>
          <p:cNvPr id="346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9379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8788" y="720725"/>
            <a:ext cx="6399212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37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810" name="Group 2"/>
          <p:cNvGrpSpPr>
            <a:grpSpLocks/>
          </p:cNvGrpSpPr>
          <p:nvPr/>
        </p:nvGrpSpPr>
        <p:grpSpPr bwMode="auto">
          <a:xfrm>
            <a:off x="1" y="0"/>
            <a:ext cx="12198351" cy="6851650"/>
            <a:chOff x="1" y="0"/>
            <a:chExt cx="5763" cy="4316"/>
          </a:xfrm>
        </p:grpSpPr>
        <p:sp>
          <p:nvSpPr>
            <p:cNvPr id="247811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12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13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7814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47815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6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7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8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9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0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1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2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3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4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5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6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7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828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29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0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1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2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3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4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5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6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37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38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7839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4784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4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4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4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4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845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46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7847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692276"/>
            <a:ext cx="103632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7848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7849" name="Rectangle 4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7850" name="Rectangle 4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7851" name="Rectangle 4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7FB2ED1-7D44-4B17-95E3-A36BE60D63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8FACD6-9AED-4B5E-9EFC-B974ADE5FC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D0B186-D861-4E4D-A82E-48974E0EDB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CB9ADB0E-4C8C-4C40-B2CC-A7EA872F08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3638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148CBBCA-5874-402D-866C-9872642CCA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C86AE-C0FC-4D7D-9362-A038D8CF71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B9ACC-FFD5-45B0-B185-BD861D8A88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1972B-33D4-4295-A3F0-8D34ABEAD7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92FD3-6A99-4F83-A447-0655CD50A5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4885B-43D5-4D90-BC3E-B725BEEC90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3AF9E8-57AA-4278-AA3D-6F2996E267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72A70D-05CA-41CC-90C3-EBB6B6D369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D1919-0DCC-4B02-8CB2-B56A890998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786" name="Group 2"/>
          <p:cNvGrpSpPr>
            <a:grpSpLocks/>
          </p:cNvGrpSpPr>
          <p:nvPr/>
        </p:nvGrpSpPr>
        <p:grpSpPr bwMode="auto">
          <a:xfrm>
            <a:off x="2118" y="0"/>
            <a:ext cx="12198349" cy="6851650"/>
            <a:chOff x="1" y="0"/>
            <a:chExt cx="5763" cy="4316"/>
          </a:xfrm>
        </p:grpSpPr>
        <p:sp>
          <p:nvSpPr>
            <p:cNvPr id="246787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88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89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6790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46791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2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3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4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5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6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7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8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9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00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01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02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03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804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5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6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7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8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9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0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1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2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13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14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6815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46816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17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18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19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20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8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823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6824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46825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46826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8061D0A9-FECA-4FBD-9703-9A15C89EB24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68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81200" y="1692276"/>
            <a:ext cx="8305800" cy="1736725"/>
          </a:xfrm>
        </p:spPr>
        <p:txBody>
          <a:bodyPr/>
          <a:lstStyle/>
          <a:p>
            <a:r>
              <a:rPr lang="en-US" dirty="0"/>
              <a:t>CSSE 304 Day 3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3429000"/>
            <a:ext cx="10896600" cy="3048000"/>
          </a:xfrm>
        </p:spPr>
        <p:txBody>
          <a:bodyPr/>
          <a:lstStyle/>
          <a:p>
            <a:endParaRPr lang="en-US"/>
          </a:p>
          <a:p>
            <a:r>
              <a:rPr lang="en-US"/>
              <a:t>NOTE </a:t>
            </a:r>
            <a:r>
              <a:rPr lang="en-US" dirty="0"/>
              <a:t>– there are two extra videos for today: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Cons/list/append only need if you are unsure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dirty="0"/>
              <a:t>Write some recursive procedures – Claude solving a bunch of homework problems like A2 &amp; A3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209800" y="533400"/>
            <a:ext cx="7848600" cy="1569660"/>
          </a:xfrm>
          <a:prstGeom prst="rect">
            <a:avLst/>
          </a:prstGeom>
          <a:solidFill>
            <a:srgbClr val="3F6DFF"/>
          </a:solidFill>
        </p:spPr>
        <p:txBody>
          <a:bodyPr wrap="square" rtlCol="0">
            <a:spAutoFit/>
          </a:bodyPr>
          <a:lstStyle/>
          <a:p>
            <a:r>
              <a:rPr lang="en-US" sz="3200" dirty="0"/>
              <a:t>Puzzle:  </a:t>
            </a:r>
          </a:p>
          <a:p>
            <a:r>
              <a:rPr lang="en-US" sz="3200" dirty="0"/>
              <a:t>Can we overwrite  lambda?  </a:t>
            </a:r>
            <a:br>
              <a:rPr lang="en-US" sz="3200" dirty="0"/>
            </a:br>
            <a:r>
              <a:rPr lang="en-US" sz="3200" dirty="0"/>
              <a:t>I.e. </a:t>
            </a:r>
            <a:r>
              <a:rPr lang="en-US" sz="3200" b="1" dirty="0">
                <a:solidFill>
                  <a:srgbClr val="FFFF00"/>
                </a:solidFill>
              </a:rPr>
              <a:t>(define (lambda n) (* n n)) </a:t>
            </a:r>
            <a:r>
              <a:rPr lang="en-US" sz="3200" dirty="0"/>
              <a:t>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- Predicates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0"/>
            <a:ext cx="8229600" cy="5257800"/>
          </a:xfrm>
        </p:spPr>
        <p:txBody>
          <a:bodyPr/>
          <a:lstStyle/>
          <a:p>
            <a:r>
              <a:rPr lang="en-US" sz="2800" dirty="0"/>
              <a:t>What's a predicate?</a:t>
            </a:r>
          </a:p>
          <a:p>
            <a:r>
              <a:rPr lang="en-US" sz="2800" b="1" dirty="0">
                <a:solidFill>
                  <a:srgbClr val="FFFF00"/>
                </a:solidFill>
              </a:rPr>
              <a:t>How can you usually recognize that a given procedure is a predicate?</a:t>
            </a:r>
          </a:p>
          <a:p>
            <a:r>
              <a:rPr lang="en-US" sz="2800" b="1" dirty="0"/>
              <a:t>eq?</a:t>
            </a:r>
            <a:r>
              <a:rPr lang="en-US" sz="2800" dirty="0"/>
              <a:t> – very cheap equality, which has some edge cases with certain special characters and numbers (fractions, weird IEEE floating point numbers)</a:t>
            </a:r>
          </a:p>
          <a:p>
            <a:r>
              <a:rPr lang="en-US" sz="2800" b="1" dirty="0" err="1"/>
              <a:t>eqv</a:t>
            </a:r>
            <a:r>
              <a:rPr lang="en-US" sz="2800" b="1" dirty="0"/>
              <a:t>?</a:t>
            </a:r>
            <a:r>
              <a:rPr lang="en-US" sz="2800" dirty="0"/>
              <a:t> – fix the edge cases, but still pretty cheap</a:t>
            </a:r>
          </a:p>
          <a:p>
            <a:r>
              <a:rPr lang="en-US" sz="2800" b="1" dirty="0"/>
              <a:t>equal? – </a:t>
            </a:r>
            <a:r>
              <a:rPr lang="en-US" sz="2800" dirty="0"/>
              <a:t>compare the internals of strings and structures</a:t>
            </a:r>
            <a:endParaRPr lang="en-US" sz="24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4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4"/>
            <a:ext cx="8229600" cy="788987"/>
          </a:xfrm>
        </p:spPr>
        <p:txBody>
          <a:bodyPr/>
          <a:lstStyle/>
          <a:p>
            <a:r>
              <a:rPr lang="en-US" sz="4000" dirty="0"/>
              <a:t>What is common to </a:t>
            </a:r>
            <a:r>
              <a:rPr lang="en-US" sz="2800" b="1" dirty="0">
                <a:solidFill>
                  <a:srgbClr val="FFFF00"/>
                </a:solidFill>
                <a:latin typeface="+mn-lt"/>
              </a:rPr>
              <a:t>all</a:t>
            </a:r>
            <a:r>
              <a:rPr lang="en-US" sz="4000" dirty="0"/>
              <a:t> procedures?</a:t>
            </a:r>
          </a:p>
        </p:txBody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219200"/>
            <a:ext cx="82296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What is it that every procedure application always does?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evaluates procedure and arguments first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solidFill>
                  <a:srgbClr val="FFFF00"/>
                </a:solidFill>
              </a:rPr>
              <a:t>In which order?</a:t>
            </a:r>
          </a:p>
          <a:p>
            <a:pPr>
              <a:lnSpc>
                <a:spcPct val="90000"/>
              </a:lnSpc>
            </a:pPr>
            <a:r>
              <a:rPr lang="en-US" dirty="0"/>
              <a:t>Not necessarily true of non-procedures.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(quote x)                 </a:t>
            </a:r>
            <a:r>
              <a:rPr lang="en-US" sz="2400" dirty="0">
                <a:solidFill>
                  <a:srgbClr val="FFFF00"/>
                </a:solidFill>
              </a:rPr>
              <a:t>; x is </a:t>
            </a:r>
            <a:r>
              <a:rPr lang="en-US" sz="2400" b="1" dirty="0">
                <a:solidFill>
                  <a:srgbClr val="FFFF00"/>
                </a:solidFill>
              </a:rPr>
              <a:t>not</a:t>
            </a:r>
            <a:r>
              <a:rPr lang="en-US" sz="2400" dirty="0">
                <a:solidFill>
                  <a:srgbClr val="FFFF00"/>
                </a:solidFill>
              </a:rPr>
              <a:t> evaluated.</a:t>
            </a:r>
            <a:endParaRPr lang="en-US" dirty="0">
              <a:solidFill>
                <a:srgbClr val="FFFF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(define x 3)              </a:t>
            </a:r>
            <a:r>
              <a:rPr lang="en-US" sz="2400" dirty="0">
                <a:solidFill>
                  <a:srgbClr val="FFFF00"/>
                </a:solidFill>
              </a:rPr>
              <a:t>; x is </a:t>
            </a:r>
            <a:r>
              <a:rPr lang="en-US" sz="2400" b="1" dirty="0">
                <a:solidFill>
                  <a:srgbClr val="FFFF00"/>
                </a:solidFill>
              </a:rPr>
              <a:t>not</a:t>
            </a:r>
            <a:r>
              <a:rPr lang="en-US" sz="2400" dirty="0">
                <a:solidFill>
                  <a:srgbClr val="FFFF00"/>
                </a:solidFill>
              </a:rPr>
              <a:t> evaluated.</a:t>
            </a:r>
            <a:endParaRPr lang="en-US" dirty="0">
              <a:solidFill>
                <a:srgbClr val="FFFF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(if x y z)     </a:t>
            </a:r>
            <a:r>
              <a:rPr lang="en-US" sz="2400" dirty="0">
                <a:solidFill>
                  <a:srgbClr val="FFFF00"/>
                </a:solidFill>
              </a:rPr>
              <a:t>; either y or z is </a:t>
            </a:r>
            <a:r>
              <a:rPr lang="en-US" sz="2400" b="1" dirty="0">
                <a:solidFill>
                  <a:srgbClr val="FFFF00"/>
                </a:solidFill>
              </a:rPr>
              <a:t>not</a:t>
            </a:r>
            <a:r>
              <a:rPr lang="en-US" sz="2400" dirty="0">
                <a:solidFill>
                  <a:srgbClr val="FFFF00"/>
                </a:solidFill>
              </a:rPr>
              <a:t> evaluated.</a:t>
            </a:r>
            <a:endParaRPr lang="en-US" dirty="0">
              <a:solidFill>
                <a:srgbClr val="FFFF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(or x y z)   </a:t>
            </a:r>
            <a:r>
              <a:rPr lang="en-US" sz="2400" dirty="0">
                <a:solidFill>
                  <a:srgbClr val="FFFF00"/>
                </a:solidFill>
              </a:rPr>
              <a:t>;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sz="2400" dirty="0">
                <a:solidFill>
                  <a:srgbClr val="FFFF00"/>
                </a:solidFill>
              </a:rPr>
              <a:t>y and z may </a:t>
            </a:r>
            <a:r>
              <a:rPr lang="en-US" sz="2400" b="1" dirty="0">
                <a:solidFill>
                  <a:srgbClr val="FFFF00"/>
                </a:solidFill>
              </a:rPr>
              <a:t>not</a:t>
            </a:r>
            <a:r>
              <a:rPr lang="en-US" sz="2400" dirty="0">
                <a:solidFill>
                  <a:srgbClr val="FFFF00"/>
                </a:solidFill>
              </a:rPr>
              <a:t> be evaluated.</a:t>
            </a:r>
            <a:endParaRPr lang="en-US" dirty="0">
              <a:solidFill>
                <a:srgbClr val="FFFF00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(lambda (x) (+ x 3))  </a:t>
            </a:r>
            <a:r>
              <a:rPr lang="en-US" sz="2400" dirty="0">
                <a:solidFill>
                  <a:srgbClr val="FFFF00"/>
                </a:solidFill>
              </a:rPr>
              <a:t>; x is </a:t>
            </a:r>
            <a:r>
              <a:rPr lang="en-US" sz="2400" b="1" dirty="0">
                <a:solidFill>
                  <a:srgbClr val="FFFF00"/>
                </a:solidFill>
              </a:rPr>
              <a:t>not</a:t>
            </a:r>
            <a:r>
              <a:rPr lang="en-US" sz="2400" dirty="0">
                <a:solidFill>
                  <a:srgbClr val="FFFF00"/>
                </a:solidFill>
              </a:rPr>
              <a:t> evaluated.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4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249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72155-8105-4369-A408-77D1A827E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3305"/>
            <a:ext cx="8229600" cy="1139825"/>
          </a:xfrm>
        </p:spPr>
        <p:txBody>
          <a:bodyPr/>
          <a:lstStyle/>
          <a:p>
            <a:r>
              <a:rPr lang="en-US" dirty="0"/>
              <a:t>Some A1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A752C-E206-4321-9433-5E8E2101F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9A62FC9-D9B3-43E0-8793-32DB6FE695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859" y="1054989"/>
            <a:ext cx="8229600" cy="23416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A2EA81-3FB2-41AC-8F67-07AC857FB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5600" y="3513304"/>
            <a:ext cx="5859654" cy="13970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A45F0C0-A81E-4BD7-BE35-F039DB6FA0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6412" y="5085043"/>
            <a:ext cx="8969188" cy="148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1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FDC3-FA1E-4B4B-A755-187BF1BD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1"/>
            <a:ext cx="8229600" cy="690563"/>
          </a:xfrm>
        </p:spPr>
        <p:txBody>
          <a:bodyPr/>
          <a:lstStyle/>
          <a:p>
            <a:r>
              <a:rPr lang="en-US" sz="3200" b="1" dirty="0">
                <a:solidFill>
                  <a:srgbClr val="FFFF00"/>
                </a:solidFill>
              </a:rPr>
              <a:t>fact</a:t>
            </a:r>
            <a:r>
              <a:rPr lang="en-US" sz="3200" dirty="0"/>
              <a:t>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70E1-D91D-4F92-BFA2-B85D6A1D6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990600"/>
            <a:ext cx="4876800" cy="4114800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&gt; (define fact</a:t>
            </a:r>
          </a:p>
          <a:p>
            <a:pPr marL="0" indent="0">
              <a:buNone/>
            </a:pPr>
            <a:r>
              <a:rPr lang="en-US" sz="2200" dirty="0"/>
              <a:t>     (lambda (n)</a:t>
            </a:r>
          </a:p>
          <a:p>
            <a:pPr marL="0" indent="0">
              <a:buNone/>
            </a:pPr>
            <a:r>
              <a:rPr lang="en-US" sz="2200" dirty="0"/>
              <a:t>       (cond </a:t>
            </a:r>
          </a:p>
          <a:p>
            <a:pPr marL="0" indent="0">
              <a:buNone/>
            </a:pPr>
            <a:r>
              <a:rPr lang="en-US" sz="2200" dirty="0"/>
              <a:t>        [(zero? n)  1]</a:t>
            </a:r>
          </a:p>
          <a:p>
            <a:pPr marL="0" indent="0">
              <a:buNone/>
            </a:pPr>
            <a:r>
              <a:rPr lang="en-US" sz="2200" dirty="0"/>
              <a:t>        [else (* n (fact (- n 1)))])))</a:t>
            </a:r>
          </a:p>
          <a:p>
            <a:pPr marL="0" indent="0">
              <a:buNone/>
            </a:pPr>
            <a:r>
              <a:rPr lang="en-US" sz="2200" dirty="0"/>
              <a:t>&gt; (fact 4)</a:t>
            </a:r>
          </a:p>
          <a:p>
            <a:pPr marL="0" indent="0">
              <a:buNone/>
            </a:pPr>
            <a:r>
              <a:rPr lang="en-US" sz="2200" dirty="0"/>
              <a:t>24</a:t>
            </a:r>
          </a:p>
          <a:p>
            <a:pPr marL="0" indent="0">
              <a:buNone/>
            </a:pPr>
            <a:r>
              <a:rPr lang="en-US" sz="2200" dirty="0"/>
              <a:t>&gt; (fact  -2)</a:t>
            </a:r>
          </a:p>
          <a:p>
            <a:pPr marL="0" indent="0">
              <a:buNone/>
            </a:pPr>
            <a:r>
              <a:rPr lang="en-US" sz="2200" dirty="0"/>
              <a:t>  C-c </a:t>
            </a:r>
            <a:r>
              <a:rPr lang="en-US" sz="2200" dirty="0" err="1"/>
              <a:t>C-c</a:t>
            </a:r>
            <a:endParaRPr lang="en-US" sz="2200" dirty="0"/>
          </a:p>
          <a:p>
            <a:pPr marL="0" indent="0">
              <a:buNone/>
            </a:pPr>
            <a:r>
              <a:rPr lang="en-US" sz="2200" dirty="0"/>
              <a:t>break&gt;q   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BAFB62-D57C-47C4-BA2E-81B0331C3363}"/>
              </a:ext>
            </a:extLst>
          </p:cNvPr>
          <p:cNvSpPr txBox="1">
            <a:spLocks/>
          </p:cNvSpPr>
          <p:nvPr/>
        </p:nvSpPr>
        <p:spPr bwMode="auto">
          <a:xfrm>
            <a:off x="6540910" y="838200"/>
            <a:ext cx="5181600" cy="5992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sz="2200" kern="0" dirty="0"/>
              <a:t>&gt; (trace fact fact2 fact-acc)</a:t>
            </a:r>
          </a:p>
          <a:p>
            <a:pPr marL="0" indent="0" eaLnBrk="1" hangingPunct="1">
              <a:buNone/>
            </a:pPr>
            <a:r>
              <a:rPr lang="en-US" sz="2200" kern="0" dirty="0"/>
              <a:t>(fact fact2 fact-acc)</a:t>
            </a:r>
          </a:p>
          <a:p>
            <a:pPr marL="0" indent="0" eaLnBrk="1" hangingPunct="1">
              <a:buNone/>
            </a:pPr>
            <a:r>
              <a:rPr lang="en-US" sz="2200" kern="0" dirty="0"/>
              <a:t>&gt; (fact 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 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 (fact 3)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|(fact 2)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 (fact 1)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 |(fact 0)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 |1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 1</a:t>
            </a:r>
          </a:p>
          <a:p>
            <a:pPr marL="0" indent="0" eaLnBrk="1" hangingPunct="1">
              <a:buNone/>
            </a:pPr>
            <a:r>
              <a:rPr lang="en-US" sz="2200" kern="0" dirty="0"/>
              <a:t>| |2</a:t>
            </a:r>
          </a:p>
          <a:p>
            <a:pPr marL="0" indent="0" eaLnBrk="1" hangingPunct="1">
              <a:buNone/>
            </a:pPr>
            <a:r>
              <a:rPr lang="en-US" sz="2200" kern="0" dirty="0"/>
              <a:t>| 6</a:t>
            </a:r>
          </a:p>
          <a:p>
            <a:pPr marL="0" indent="0" eaLnBrk="1" hangingPunct="1">
              <a:buNone/>
            </a:pPr>
            <a:r>
              <a:rPr lang="en-US" sz="2200" kern="0" dirty="0"/>
              <a:t>|24</a:t>
            </a:r>
          </a:p>
          <a:p>
            <a:pPr marL="0" indent="0" eaLnBrk="1" hangingPunct="1">
              <a:buNone/>
            </a:pPr>
            <a:r>
              <a:rPr lang="en-US" sz="2200" kern="0" dirty="0"/>
              <a:t>24</a:t>
            </a:r>
          </a:p>
          <a:p>
            <a:pPr marL="0" indent="0" eaLnBrk="1" hangingPunct="1">
              <a:buNone/>
            </a:pPr>
            <a:r>
              <a:rPr lang="en-US" sz="2200" kern="0" dirty="0"/>
              <a:t>        </a:t>
            </a:r>
          </a:p>
          <a:p>
            <a:pPr marL="0" indent="0" eaLnBrk="1" hangingPunct="1">
              <a:buNone/>
            </a:pPr>
            <a:endParaRPr lang="en-US" sz="2200" kern="0" dirty="0"/>
          </a:p>
        </p:txBody>
      </p:sp>
      <p:sp>
        <p:nvSpPr>
          <p:cNvPr id="4" name="Wave 3">
            <a:extLst>
              <a:ext uri="{FF2B5EF4-FFF2-40B4-BE49-F238E27FC236}">
                <a16:creationId xmlns:a16="http://schemas.microsoft.com/office/drawing/2014/main" id="{B4E4E3C1-BD3D-46FA-AC0B-FC85957DAE2B}"/>
              </a:ext>
            </a:extLst>
          </p:cNvPr>
          <p:cNvSpPr/>
          <p:nvPr/>
        </p:nvSpPr>
        <p:spPr bwMode="auto">
          <a:xfrm>
            <a:off x="1828800" y="5334000"/>
            <a:ext cx="4419600" cy="1143000"/>
          </a:xfrm>
          <a:prstGeom prst="wave">
            <a:avLst/>
          </a:prstGeom>
          <a:solidFill>
            <a:schemeClr val="accent2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2000" dirty="0">
                <a:solidFill>
                  <a:schemeClr val="tx2">
                    <a:lumMod val="25000"/>
                  </a:schemeClr>
                </a:solidFill>
              </a:rPr>
              <a:t>Escape from infinite loop by repeatedly pressing ctrl-c</a:t>
            </a:r>
          </a:p>
        </p:txBody>
      </p:sp>
    </p:spTree>
    <p:extLst>
      <p:ext uri="{BB962C8B-B14F-4D97-AF65-F5344CB8AC3E}">
        <p14:creationId xmlns:p14="http://schemas.microsoft.com/office/powerpoint/2010/main" val="6755469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6FDC3-FA1E-4B4B-A755-187BF1BD1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76201"/>
            <a:ext cx="8229600" cy="690563"/>
          </a:xfrm>
        </p:spPr>
        <p:txBody>
          <a:bodyPr/>
          <a:lstStyle/>
          <a:p>
            <a:r>
              <a:rPr lang="en-US" sz="3200" dirty="0"/>
              <a:t>Fact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370E1-D91D-4F92-BFA2-B85D6A1D6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0" y="788886"/>
            <a:ext cx="4876800" cy="5992914"/>
          </a:xfrm>
        </p:spPr>
        <p:txBody>
          <a:bodyPr/>
          <a:lstStyle/>
          <a:p>
            <a:pPr marL="0" indent="0">
              <a:buNone/>
            </a:pPr>
            <a:r>
              <a:rPr lang="en-US" sz="2200" dirty="0"/>
              <a:t>&gt; (define fact2</a:t>
            </a:r>
          </a:p>
          <a:p>
            <a:pPr marL="0" indent="0">
              <a:buNone/>
            </a:pPr>
            <a:r>
              <a:rPr lang="en-US" sz="2200" dirty="0"/>
              <a:t>     (lambda (n)</a:t>
            </a:r>
          </a:p>
          <a:p>
            <a:pPr marL="0" indent="0">
              <a:buNone/>
            </a:pPr>
            <a:r>
              <a:rPr lang="en-US" sz="2200" dirty="0"/>
              <a:t>       (if (or (negative? n) </a:t>
            </a:r>
          </a:p>
          <a:p>
            <a:pPr marL="0" indent="0">
              <a:buNone/>
            </a:pPr>
            <a:r>
              <a:rPr lang="en-US" sz="2200" dirty="0"/>
              <a:t>           (not (integer? n)))</a:t>
            </a:r>
          </a:p>
          <a:p>
            <a:pPr marL="0" indent="0">
              <a:buNone/>
            </a:pPr>
            <a:r>
              <a:rPr lang="en-US" sz="2200" dirty="0"/>
              <a:t>	  "error"</a:t>
            </a:r>
          </a:p>
          <a:p>
            <a:pPr marL="0" indent="0">
              <a:buNone/>
            </a:pPr>
            <a:r>
              <a:rPr lang="en-US" sz="2200" dirty="0"/>
              <a:t>	  (fact-acc n 1))))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&gt; (define fact-acc</a:t>
            </a:r>
          </a:p>
          <a:p>
            <a:pPr marL="0" indent="0">
              <a:buNone/>
            </a:pPr>
            <a:r>
              <a:rPr lang="en-US" sz="2200" dirty="0"/>
              <a:t>  (lambda (n acc)</a:t>
            </a:r>
          </a:p>
          <a:p>
            <a:pPr marL="0" indent="0">
              <a:buNone/>
            </a:pPr>
            <a:r>
              <a:rPr lang="en-US" sz="2200" dirty="0"/>
              <a:t>    (if (zero? n)</a:t>
            </a:r>
          </a:p>
          <a:p>
            <a:pPr marL="0" indent="0">
              <a:buNone/>
            </a:pPr>
            <a:r>
              <a:rPr lang="en-US" sz="2200" dirty="0"/>
              <a:t>         acc</a:t>
            </a:r>
          </a:p>
          <a:p>
            <a:pPr marL="0" indent="0">
              <a:buNone/>
            </a:pPr>
            <a:r>
              <a:rPr lang="en-US" sz="2200" dirty="0"/>
              <a:t>        (fact-acc (- n 1) </a:t>
            </a:r>
          </a:p>
          <a:p>
            <a:pPr marL="0" indent="0">
              <a:buNone/>
            </a:pPr>
            <a:r>
              <a:rPr lang="en-US" sz="2200" dirty="0"/>
              <a:t>                      (* n acc)))))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EBAFB62-D57C-47C4-BA2E-81B0331C3363}"/>
              </a:ext>
            </a:extLst>
          </p:cNvPr>
          <p:cNvSpPr txBox="1">
            <a:spLocks/>
          </p:cNvSpPr>
          <p:nvPr/>
        </p:nvSpPr>
        <p:spPr bwMode="auto">
          <a:xfrm>
            <a:off x="6400800" y="766764"/>
            <a:ext cx="5181600" cy="5100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Char char="•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sz="2200" kern="0" dirty="0"/>
              <a:t>&gt; (trace fact fact2 fact-acc)</a:t>
            </a:r>
          </a:p>
          <a:p>
            <a:pPr marL="0" indent="0" eaLnBrk="1" hangingPunct="1">
              <a:buNone/>
            </a:pPr>
            <a:r>
              <a:rPr lang="en-US" sz="2200" kern="0" dirty="0"/>
              <a:t>(fact fact2 fact-acc)</a:t>
            </a:r>
          </a:p>
          <a:p>
            <a:pPr marL="0" indent="0" eaLnBrk="1" hangingPunct="1">
              <a:buNone/>
            </a:pPr>
            <a:r>
              <a:rPr lang="en-US" sz="2200" kern="0" dirty="0"/>
              <a:t>&gt; (fact2 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|(fact2 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|(fact-acc 4 1)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|(fact-acc 3 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|(fact-acc 2 12)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|(fact-acc 1 24)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|(fact-acc 0 24)</a:t>
            </a:r>
          </a:p>
          <a:p>
            <a:pPr marL="0" indent="0" eaLnBrk="1" hangingPunct="1">
              <a:buNone/>
            </a:pPr>
            <a:r>
              <a:rPr lang="en-US" sz="2200" kern="0" dirty="0"/>
              <a:t>|24</a:t>
            </a:r>
          </a:p>
          <a:p>
            <a:pPr marL="0" indent="0" eaLnBrk="1" hangingPunct="1">
              <a:buNone/>
            </a:pPr>
            <a:r>
              <a:rPr lang="en-US" sz="2200" kern="0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14899421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DEA85-5899-4767-BFD9-CB6471D57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586"/>
            <a:ext cx="10972800" cy="1139825"/>
          </a:xfrm>
        </p:spPr>
        <p:txBody>
          <a:bodyPr/>
          <a:lstStyle/>
          <a:p>
            <a:r>
              <a:rPr lang="en-US" dirty="0"/>
              <a:t>Work in small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C37FA-D5F5-47BE-B323-5B8FDA42C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48411"/>
            <a:ext cx="10972800" cy="4947589"/>
          </a:xfrm>
        </p:spPr>
        <p:txBody>
          <a:bodyPr/>
          <a:lstStyle/>
          <a:p>
            <a:r>
              <a:rPr lang="en-US" dirty="0"/>
              <a:t>Introduce yourselves</a:t>
            </a:r>
          </a:p>
          <a:p>
            <a:r>
              <a:rPr lang="en-US" dirty="0"/>
              <a:t>Work on:</a:t>
            </a:r>
          </a:p>
          <a:p>
            <a:r>
              <a:rPr lang="en-US" dirty="0"/>
              <a:t>(positives </a:t>
            </a:r>
            <a:r>
              <a:rPr lang="en-US" dirty="0" err="1"/>
              <a:t>lon</a:t>
            </a:r>
            <a:r>
              <a:rPr lang="en-US" dirty="0"/>
              <a:t>) -&gt; returns a list with only the positive elements</a:t>
            </a:r>
          </a:p>
          <a:p>
            <a:r>
              <a:rPr lang="en-US" dirty="0"/>
              <a:t>(all-positive? </a:t>
            </a:r>
            <a:r>
              <a:rPr lang="en-US" dirty="0" err="1"/>
              <a:t>lon</a:t>
            </a:r>
            <a:r>
              <a:rPr lang="en-US" dirty="0"/>
              <a:t>) -&gt; returns true every element in a list is positive</a:t>
            </a:r>
          </a:p>
          <a:p>
            <a:r>
              <a:rPr lang="en-US" dirty="0"/>
              <a:t>Note positive? is a build in predicate</a:t>
            </a:r>
          </a:p>
          <a:p>
            <a:r>
              <a:rPr lang="en-US" dirty="0"/>
              <a:t>If you </a:t>
            </a:r>
            <a:r>
              <a:rPr lang="en-US" dirty="0" err="1"/>
              <a:t>wanna</a:t>
            </a:r>
            <a:r>
              <a:rPr lang="en-US" dirty="0"/>
              <a:t> get fancy – can both of these be solved in a tail recursive style? </a:t>
            </a:r>
          </a:p>
        </p:txBody>
      </p:sp>
    </p:spTree>
    <p:extLst>
      <p:ext uri="{BB962C8B-B14F-4D97-AF65-F5344CB8AC3E}">
        <p14:creationId xmlns:p14="http://schemas.microsoft.com/office/powerpoint/2010/main" val="1086811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Rumors about the course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00201"/>
            <a:ext cx="9448800" cy="4530725"/>
          </a:xfrm>
        </p:spPr>
        <p:txBody>
          <a:bodyPr/>
          <a:lstStyle/>
          <a:p>
            <a:r>
              <a:rPr lang="en-US" dirty="0"/>
              <a:t>You may have heard that it is impossibly difficult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Median grade is a B (for 230 it’s a B+)</a:t>
            </a:r>
          </a:p>
          <a:p>
            <a:r>
              <a:rPr lang="en-US" dirty="0"/>
              <a:t>13% take CSSE304 a second time (this is slightly worse than CSSE230)</a:t>
            </a:r>
          </a:p>
          <a:p>
            <a:endParaRPr lang="en-US" dirty="0"/>
          </a:p>
          <a:p>
            <a:r>
              <a:rPr lang="en-US" dirty="0"/>
              <a:t>But students do work very hard in this course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1760E0-37C4-4DCF-998F-08DDE819F60D}"/>
              </a:ext>
            </a:extLst>
          </p:cNvPr>
          <p:cNvSpPr txBox="1"/>
          <p:nvPr/>
        </p:nvSpPr>
        <p:spPr>
          <a:xfrm>
            <a:off x="228600" y="6456011"/>
            <a:ext cx="4379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Data based on 2021 and prior years</a:t>
            </a:r>
          </a:p>
        </p:txBody>
      </p:sp>
    </p:spTree>
    <p:extLst>
      <p:ext uri="{BB962C8B-B14F-4D97-AF65-F5344CB8AC3E}">
        <p14:creationId xmlns:p14="http://schemas.microsoft.com/office/powerpoint/2010/main" val="257267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30924-376D-4EE1-8D98-CE59EC941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look at the syllabus (very briefly)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0E8FD-D622-4C30-A758-C8C53B2C5F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70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3"/>
            <a:ext cx="8229600" cy="596900"/>
          </a:xfrm>
        </p:spPr>
        <p:txBody>
          <a:bodyPr/>
          <a:lstStyle/>
          <a:p>
            <a:r>
              <a:rPr lang="en-US"/>
              <a:t>Course Intro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0" y="1371600"/>
            <a:ext cx="8077200" cy="44196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Education is not a spectator sport. 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FFFF00"/>
                </a:solidFill>
              </a:rPr>
              <a:t>You can only learn a little bit by watching me.  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Most of what you learn will be because of what you read for yourself, think for yourself, code for yourself.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>
                <a:solidFill>
                  <a:srgbClr val="FFFF00"/>
                </a:solidFill>
              </a:rPr>
              <a:t>Don't take the "Here I am, teach me!" approach!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the course is NOT called: 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11125200" cy="3810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800" dirty="0"/>
              <a:t>Let's superficially learn about 5 new languages.</a:t>
            </a:r>
          </a:p>
          <a:p>
            <a:pPr>
              <a:lnSpc>
                <a:spcPct val="80000"/>
              </a:lnSpc>
              <a:spcBef>
                <a:spcPts val="1200"/>
              </a:spcBef>
            </a:pPr>
            <a:r>
              <a:rPr lang="en-US" sz="2800" dirty="0"/>
              <a:t>Why not?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Scheme is in the functional paradigm, and we need practice and time to let your mind adapt to that new approach before we can get deep into it</a:t>
            </a:r>
          </a:p>
          <a:p>
            <a:pPr lvl="1">
              <a:lnSpc>
                <a:spcPct val="80000"/>
              </a:lnSpc>
              <a:spcBef>
                <a:spcPts val="1200"/>
              </a:spcBef>
            </a:pPr>
            <a:r>
              <a:rPr lang="en-US" sz="2400" dirty="0"/>
              <a:t>By implementing rather than observing, we’ll re-mystify what you already know and make you think about it critically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280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1600200"/>
          </a:xfrm>
        </p:spPr>
        <p:txBody>
          <a:bodyPr/>
          <a:lstStyle/>
          <a:p>
            <a:r>
              <a:rPr lang="en-US"/>
              <a:t>I want you to become a linguist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828800"/>
            <a:ext cx="8686800" cy="2971800"/>
          </a:xfrm>
        </p:spPr>
        <p:txBody>
          <a:bodyPr/>
          <a:lstStyle/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2800" dirty="0"/>
              <a:t>A linguist usually knows only few languages well, but she knows bits and pieces of other languages.  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2800" dirty="0"/>
              <a:t>What distinguishes the linguist is knowing </a:t>
            </a:r>
            <a:r>
              <a:rPr lang="en-US" sz="2800" b="1" dirty="0">
                <a:solidFill>
                  <a:srgbClr val="FFFF00"/>
                </a:solidFill>
              </a:rPr>
              <a:t>principles</a:t>
            </a:r>
            <a:r>
              <a:rPr lang="en-US" sz="2800" dirty="0">
                <a:solidFill>
                  <a:srgbClr val="FFFF00"/>
                </a:solidFill>
              </a:rPr>
              <a:t> </a:t>
            </a:r>
            <a:r>
              <a:rPr lang="en-US" sz="2800" dirty="0"/>
              <a:t>behind languages.  </a:t>
            </a:r>
          </a:p>
          <a:p>
            <a:pPr>
              <a:lnSpc>
                <a:spcPct val="90000"/>
              </a:lnSpc>
              <a:spcAft>
                <a:spcPts val="1800"/>
              </a:spcAft>
            </a:pPr>
            <a:r>
              <a:rPr lang="en-US" sz="2800" dirty="0"/>
              <a:t>My dictionary defines </a:t>
            </a:r>
            <a:r>
              <a:rPr lang="en-US" sz="2800" i="1" dirty="0"/>
              <a:t>linguist</a:t>
            </a:r>
            <a:r>
              <a:rPr lang="en-US" sz="2800" dirty="0"/>
              <a:t> as "a person who studies the history and structure of language."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3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3827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0" y="0"/>
            <a:ext cx="7772400" cy="838200"/>
          </a:xfrm>
        </p:spPr>
        <p:txBody>
          <a:bodyPr/>
          <a:lstStyle/>
          <a:p>
            <a:r>
              <a:rPr lang="en-US" dirty="0"/>
              <a:t>Why Scheme for CSSE304?</a:t>
            </a:r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838200"/>
            <a:ext cx="8991600" cy="5867400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sz="3000" dirty="0"/>
              <a:t>In PLC, Scheme is not an end in itself. </a:t>
            </a:r>
          </a:p>
          <a:p>
            <a:pPr marL="609600" indent="-609600">
              <a:lnSpc>
                <a:spcPct val="90000"/>
              </a:lnSpc>
            </a:pPr>
            <a:r>
              <a:rPr lang="en-US" sz="3000" b="1" dirty="0">
                <a:solidFill>
                  <a:srgbClr val="FFFF00"/>
                </a:solidFill>
              </a:rPr>
              <a:t>Scheme will serve two purposes </a:t>
            </a:r>
            <a:br>
              <a:rPr lang="en-US" sz="3000" b="1" dirty="0">
                <a:solidFill>
                  <a:srgbClr val="FFFF00"/>
                </a:solidFill>
              </a:rPr>
            </a:br>
            <a:r>
              <a:rPr lang="en-US" sz="3000" b="1" dirty="0">
                <a:solidFill>
                  <a:srgbClr val="FFFF00"/>
                </a:solidFill>
              </a:rPr>
              <a:t>in this course:</a:t>
            </a:r>
          </a:p>
          <a:p>
            <a:pPr marL="1009650" lvl="1" indent="-609600">
              <a:lnSpc>
                <a:spcPct val="90000"/>
              </a:lnSpc>
              <a:spcAft>
                <a:spcPts val="1800"/>
              </a:spcAft>
              <a:buFontTx/>
              <a:buAutoNum type="arabicPeriod"/>
            </a:pPr>
            <a:r>
              <a:rPr lang="en-US" sz="2600" dirty="0"/>
              <a:t>A place to see new programming concepts without having to learn syntax of lots of languages.</a:t>
            </a:r>
          </a:p>
          <a:p>
            <a:pPr marL="1009650" lvl="1" indent="-609600">
              <a:lnSpc>
                <a:spcPct val="90000"/>
              </a:lnSpc>
              <a:buFontTx/>
              <a:buAutoNum type="arabicPeriod"/>
            </a:pPr>
            <a:r>
              <a:rPr lang="en-US" sz="2600" dirty="0"/>
              <a:t>A laboratory environment in which to better understand PL concepts by implementing them in our own interpreters.</a:t>
            </a:r>
          </a:p>
          <a:p>
            <a:pPr marL="609600" indent="-609600">
              <a:lnSpc>
                <a:spcPct val="90000"/>
              </a:lnSpc>
            </a:pPr>
            <a:r>
              <a:rPr lang="en-US" sz="2800" dirty="0"/>
              <a:t>After a steep initial language learning curve, the overhead cost of introducing each new programming concept or paradigm in Scheme is low.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 the textbooks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09800" y="1524000"/>
            <a:ext cx="7772400" cy="4191000"/>
          </a:xfrm>
        </p:spPr>
        <p:txBody>
          <a:bodyPr/>
          <a:lstStyle/>
          <a:p>
            <a:r>
              <a:rPr lang="en-US" dirty="0"/>
              <a:t>Most of TSPL is easy to read. Its index is very useful though.</a:t>
            </a:r>
          </a:p>
          <a:p>
            <a:r>
              <a:rPr lang="en-US" dirty="0"/>
              <a:t>Multiple passes through some parts of EoPL . </a:t>
            </a:r>
          </a:p>
          <a:p>
            <a:r>
              <a:rPr lang="en-US" dirty="0"/>
              <a:t>Reading assignments are usually a little bit ahead of lectures.</a:t>
            </a:r>
          </a:p>
          <a:p>
            <a:pPr lvl="1"/>
            <a:r>
              <a:rPr lang="en-US" dirty="0"/>
              <a:t>Because of the above.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099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304800"/>
            <a:ext cx="9144000" cy="533400"/>
          </a:xfrm>
        </p:spPr>
        <p:txBody>
          <a:bodyPr/>
          <a:lstStyle/>
          <a:p>
            <a:r>
              <a:rPr lang="en-US" sz="4000" dirty="0"/>
              <a:t>Easy and hard problems</a:t>
            </a:r>
          </a:p>
        </p:txBody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990600"/>
            <a:ext cx="8610600" cy="5334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400" dirty="0"/>
              <a:t>Some problems are easy, some are hard.  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400" dirty="0">
                <a:solidFill>
                  <a:srgbClr val="FFFF00"/>
                </a:solidFill>
              </a:rPr>
              <a:t>In some RHIT courses, there seems to be the expectation that all students will get all of the problems.   </a:t>
            </a:r>
            <a:r>
              <a:rPr lang="en-US" sz="2400" dirty="0"/>
              <a:t>Not here!</a:t>
            </a:r>
            <a:endParaRPr lang="en-US" sz="2400" dirty="0">
              <a:solidFill>
                <a:srgbClr val="FFFF00"/>
              </a:solidFill>
            </a:endParaRP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400" dirty="0"/>
              <a:t>In this class, I expect that all students will get </a:t>
            </a:r>
            <a:r>
              <a:rPr lang="en-US" sz="2400" u="sng" dirty="0"/>
              <a:t>most</a:t>
            </a:r>
            <a:r>
              <a:rPr lang="en-US" sz="2400" dirty="0"/>
              <a:t> of the problems if they work hard at them. 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400" dirty="0">
                <a:solidFill>
                  <a:srgbClr val="FFFF00"/>
                </a:solidFill>
              </a:rPr>
              <a:t>But there will be a few problems that only a few students will get. 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400" dirty="0"/>
              <a:t>All students will learn something by </a:t>
            </a:r>
            <a:r>
              <a:rPr lang="en-US" sz="2400" i="1" dirty="0"/>
              <a:t>trying</a:t>
            </a:r>
            <a:r>
              <a:rPr lang="en-US" sz="2400" dirty="0"/>
              <a:t> all problems.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400" dirty="0">
                <a:solidFill>
                  <a:srgbClr val="FFFF00"/>
                </a:solidFill>
              </a:rPr>
              <a:t>You will sometimes need to cry "uncle" and move on to a different problem.   </a:t>
            </a:r>
          </a:p>
          <a:p>
            <a:pPr>
              <a:lnSpc>
                <a:spcPct val="80000"/>
              </a:lnSpc>
              <a:spcBef>
                <a:spcPts val="1800"/>
              </a:spcBef>
            </a:pPr>
            <a:r>
              <a:rPr lang="en-US" sz="2400" dirty="0"/>
              <a:t>Don't give up too easily, but don't be afraid to get help or to simply move on occasionally.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5091" grpId="0" uiExpand="1" build="p"/>
    </p:bldLst>
  </p:timing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12356</TotalTime>
  <Words>1480</Words>
  <Application>Microsoft Office PowerPoint</Application>
  <PresentationFormat>Widescreen</PresentationFormat>
  <Paragraphs>167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Verdana</vt:lpstr>
      <vt:lpstr>Wingdings</vt:lpstr>
      <vt:lpstr>Globe</vt:lpstr>
      <vt:lpstr>CSSE 304 Day 3</vt:lpstr>
      <vt:lpstr>Rumors about the course</vt:lpstr>
      <vt:lpstr>Lets look at the syllabus (very briefly)</vt:lpstr>
      <vt:lpstr>Course Intro</vt:lpstr>
      <vt:lpstr>What the course is NOT called: </vt:lpstr>
      <vt:lpstr>I want you to become a linguist</vt:lpstr>
      <vt:lpstr>Why Scheme for CSSE304?</vt:lpstr>
      <vt:lpstr>Read the textbooks</vt:lpstr>
      <vt:lpstr>Easy and hard problems</vt:lpstr>
      <vt:lpstr>Recap - Predicates</vt:lpstr>
      <vt:lpstr>What is common to all procedures?</vt:lpstr>
      <vt:lpstr>Some A1 solutions</vt:lpstr>
      <vt:lpstr>fact example 1</vt:lpstr>
      <vt:lpstr>Fact example 2</vt:lpstr>
      <vt:lpstr>Work in small groups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Day 2 Catapult Session II 2002</dc:title>
  <dc:creator>RHIT</dc:creator>
  <cp:lastModifiedBy>Hewner, Mike</cp:lastModifiedBy>
  <cp:revision>148</cp:revision>
  <cp:lastPrinted>2016-09-05T15:57:30Z</cp:lastPrinted>
  <dcterms:created xsi:type="dcterms:W3CDTF">2002-07-10T02:18:35Z</dcterms:created>
  <dcterms:modified xsi:type="dcterms:W3CDTF">2021-12-02T18:28:23Z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