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45" r:id="rId2"/>
    <p:sldId id="376" r:id="rId3"/>
    <p:sldId id="319" r:id="rId4"/>
    <p:sldId id="328" r:id="rId5"/>
    <p:sldId id="323" r:id="rId6"/>
    <p:sldId id="321" r:id="rId7"/>
    <p:sldId id="322" r:id="rId8"/>
    <p:sldId id="324" r:id="rId9"/>
    <p:sldId id="325" r:id="rId10"/>
    <p:sldId id="326" r:id="rId11"/>
    <p:sldId id="327" r:id="rId12"/>
    <p:sldId id="329" r:id="rId13"/>
    <p:sldId id="453" r:id="rId14"/>
    <p:sldId id="454" r:id="rId15"/>
    <p:sldId id="334" r:id="rId16"/>
    <p:sldId id="337" r:id="rId17"/>
    <p:sldId id="331" r:id="rId18"/>
    <p:sldId id="455" r:id="rId19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FF00FF"/>
    <a:srgbClr val="DB8EFF"/>
    <a:srgbClr val="0000FF"/>
    <a:srgbClr val="CC0099"/>
    <a:srgbClr val="BEF1FF"/>
    <a:srgbClr val="0033CC"/>
    <a:srgbClr val="FF3300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598" autoAdjust="0"/>
    <p:restoredTop sz="77074" autoAdjust="0"/>
  </p:normalViewPr>
  <p:slideViewPr>
    <p:cSldViewPr>
      <p:cViewPr varScale="1">
        <p:scale>
          <a:sx n="122" d="100"/>
          <a:sy n="122" d="100"/>
        </p:scale>
        <p:origin x="127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5" rIns="96628" bIns="483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5" rIns="96628" bIns="483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475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5" rIns="96628" bIns="483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475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8" tIns="48315" rIns="96628" bIns="483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37415F-E21A-415C-A69D-643322068D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2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/>
          <a:lstStyle>
            <a:lvl1pPr algn="r">
              <a:defRPr sz="1200"/>
            </a:lvl1pPr>
          </a:lstStyle>
          <a:p>
            <a:fld id="{08A50F01-8789-4732-859E-70C05AC359EB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19138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8" tIns="48315" rIns="96628" bIns="483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6628" tIns="48315" rIns="96628" bIns="483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28" tIns="48315" rIns="96628" bIns="48315" rtlCol="0" anchor="b"/>
          <a:lstStyle>
            <a:lvl1pPr algn="r">
              <a:defRPr sz="1200"/>
            </a:lvl1pPr>
          </a:lstStyle>
          <a:p>
            <a:fld id="{1972F291-4360-4ECD-BA65-1091B7F26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7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use Scheme procedures to represent most of our primitive procedures?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99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77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Pause</a:t>
            </a:r>
            <a:r>
              <a:rPr lang="en-US" baseline="0" dirty="0"/>
              <a:t> after this slide and do the rest of let on the board and/or on the transparency.</a:t>
            </a:r>
          </a:p>
          <a:p>
            <a:r>
              <a:rPr lang="en-US" baseline="0" dirty="0"/>
              <a:t>Then show the rest of the let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2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Pause</a:t>
            </a:r>
            <a:r>
              <a:rPr lang="en-US" baseline="0" dirty="0"/>
              <a:t> after this slide and do the rest of let on the board and/or on the transparency.</a:t>
            </a:r>
          </a:p>
          <a:p>
            <a:r>
              <a:rPr lang="en-US" baseline="0" dirty="0"/>
              <a:t>Then show the rest of the let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44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this slide and the next two for the online slides.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0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this slide and the next two for the online slides.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8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19138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8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helveticablanc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438400"/>
            <a:ext cx="5334000" cy="1371600"/>
          </a:xfrm>
        </p:spPr>
        <p:txBody>
          <a:bodyPr/>
          <a:lstStyle/>
          <a:p>
            <a:r>
              <a:rPr lang="en-US" dirty="0"/>
              <a:t>The interpreter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5005B-C94F-4EAF-270A-902391990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04800"/>
            <a:ext cx="5943600" cy="594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31A652-AE3F-F05E-C308-3E3FE3AB1984}"/>
              </a:ext>
            </a:extLst>
          </p:cNvPr>
          <p:cNvSpPr txBox="1"/>
          <p:nvPr/>
        </p:nvSpPr>
        <p:spPr>
          <a:xfrm>
            <a:off x="5791200" y="6324600"/>
            <a:ext cx="594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Constructing your first closure is a magical feeling…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73856A-203A-CB15-B9BE-2F381DE4418B}"/>
              </a:ext>
            </a:extLst>
          </p:cNvPr>
          <p:cNvSpPr txBox="1"/>
          <p:nvPr/>
        </p:nvSpPr>
        <p:spPr>
          <a:xfrm>
            <a:off x="0" y="6096000"/>
            <a:ext cx="4953000" cy="1081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 by Helvetica Blanc (</a:t>
            </a:r>
            <a:r>
              <a:rPr lang="en-US" sz="1100" u="sng" kern="1400" dirty="0">
                <a:ln>
                  <a:noFill/>
                </a:ln>
                <a:solidFill>
                  <a:srgbClr val="085296"/>
                </a:solidFill>
                <a:effectLst/>
                <a:latin typeface="Verdana" panose="020B0604030504040204" pitchFamily="34" charset="0"/>
                <a:hlinkClick r:id="rId4"/>
              </a:rPr>
              <a:t>https://helveticablanc.com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 Licensed under a Creative Commons Attribution-</a:t>
            </a:r>
            <a:r>
              <a:rPr lang="en-US" sz="1100" kern="140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NonCommercial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</a:t>
            </a:r>
            <a:r>
              <a:rPr lang="en-US" sz="1100" kern="140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ShareAlike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4.0 International license.</a:t>
            </a:r>
            <a:endParaRPr lang="en-US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7467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6781800" cy="381000"/>
          </a:xfrm>
        </p:spPr>
        <p:txBody>
          <a:bodyPr/>
          <a:lstStyle/>
          <a:p>
            <a:r>
              <a:rPr lang="en-US" sz="4000"/>
              <a:t>build the initial environment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124206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</a:rPr>
              <a:t>define *prim-proc-names*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'(+ - * add1 sub1 cons =))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init-env</a:t>
            </a:r>
            <a:r>
              <a:rPr lang="en-US" sz="2800" dirty="0">
                <a:latin typeface="Courier New" pitchFamily="49" charset="0"/>
              </a:rPr>
              <a:t>  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initial environment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only 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(extend-env</a:t>
            </a:r>
            <a:r>
              <a:rPr lang="en-US" sz="2800" dirty="0">
                <a:latin typeface="Courier New" pitchFamily="49" charset="0"/>
              </a:rPr>
              <a:t>      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contains primitive procedures.</a:t>
            </a:r>
            <a:endParaRPr lang="en-US" sz="2800" b="1" dirty="0">
              <a:solidFill>
                <a:srgbClr val="FF33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   </a:t>
            </a:r>
            <a:r>
              <a:rPr lang="en-US" sz="2800" b="1" dirty="0">
                <a:latin typeface="Courier New" pitchFamily="49" charset="0"/>
              </a:rPr>
              <a:t>*prim-proc-names* 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Recall that an environment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                      ; associates values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dirty="0">
                <a:latin typeface="Courier New" pitchFamily="49" charset="0"/>
              </a:rPr>
              <a:t>   </a:t>
            </a:r>
            <a:r>
              <a:rPr lang="en-US" sz="2800" b="1" dirty="0">
                <a:latin typeface="Courier New" pitchFamily="49" charset="0"/>
              </a:rPr>
              <a:t>(map prim-proc     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(not expressions) with variables.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*prim-proc-names*)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   </a:t>
            </a:r>
            <a:r>
              <a:rPr lang="en-US" sz="2800" b="1" dirty="0">
                <a:latin typeface="Courier New" pitchFamily="49" charset="0"/>
              </a:rPr>
              <a:t>(empty-</a:t>
            </a:r>
            <a:r>
              <a:rPr lang="en-US" sz="2800" b="1" dirty="0" err="1">
                <a:latin typeface="Courier New" pitchFamily="49" charset="0"/>
              </a:rPr>
              <a:t>env</a:t>
            </a:r>
            <a:r>
              <a:rPr lang="en-US" sz="2800" b="1" dirty="0">
                <a:latin typeface="Courier New" pitchFamily="49" charset="0"/>
              </a:rPr>
              <a:t>)))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Enhance the Interpreter </a:t>
            </a:r>
            <a:br>
              <a:rPr lang="en-US" dirty="0"/>
            </a:br>
            <a:endParaRPr lang="en-US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534400" cy="3886200"/>
          </a:xfrm>
        </p:spPr>
        <p:txBody>
          <a:bodyPr/>
          <a:lstStyle/>
          <a:p>
            <a:r>
              <a:rPr lang="en-US" dirty="0"/>
              <a:t>add to </a:t>
            </a:r>
            <a:r>
              <a:rPr lang="en-US" dirty="0" err="1">
                <a:latin typeface="Courier New" pitchFamily="49" charset="0"/>
              </a:rPr>
              <a:t>eval</a:t>
            </a:r>
            <a:r>
              <a:rPr lang="en-US" dirty="0">
                <a:latin typeface="Courier New" pitchFamily="49" charset="0"/>
              </a:rPr>
              <a:t>-exp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let-exp, </a:t>
            </a:r>
          </a:p>
          <a:p>
            <a:pPr lvl="1"/>
            <a:r>
              <a:rPr lang="en-US" dirty="0"/>
              <a:t>if-exp, </a:t>
            </a:r>
          </a:p>
          <a:p>
            <a:pPr lvl="1"/>
            <a:r>
              <a:rPr lang="en-US" dirty="0"/>
              <a:t>lambda-exp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How to apply user-defined procedures?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343400" y="2819401"/>
            <a:ext cx="7467600" cy="1938992"/>
          </a:xfrm>
          <a:prstGeom prst="rect">
            <a:avLst/>
          </a:prstGeom>
          <a:noFill/>
          <a:ln w="317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(define-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</a:rPr>
              <a:t>datatype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expression 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</a:rPr>
              <a:t>expression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?</a:t>
            </a:r>
          </a:p>
          <a:p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 [let-exp</a:t>
            </a:r>
          </a:p>
          <a:p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  (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</a:rPr>
              <a:t>vars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(list-of symbol?))</a:t>
            </a:r>
          </a:p>
          <a:p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  (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</a:rPr>
              <a:t>exps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(list-of expression?))</a:t>
            </a:r>
          </a:p>
          <a:p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  (bodies (list-of expression?))]</a:t>
            </a:r>
            <a:r>
              <a:rPr lang="en-US" sz="1600" b="1" dirty="0">
                <a:solidFill>
                  <a:srgbClr val="CC0099"/>
                </a:solidFill>
                <a:latin typeface="Courier New" pitchFamily="49" charset="0"/>
              </a:rPr>
              <a:t> . . .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top-level-eval </a:t>
            </a:r>
            <a:br>
              <a:rPr lang="en-US" dirty="0"/>
            </a:br>
            <a:r>
              <a:rPr lang="en-US" sz="2800" dirty="0">
                <a:solidFill>
                  <a:srgbClr val="FF00FF"/>
                </a:solidFill>
              </a:rPr>
              <a:t>(modified to support let; add local environment)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2296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(define global-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init-env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(define top-level-eval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(lambda (form)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(eval-exp form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   </a:t>
            </a:r>
            <a:r>
              <a:rPr lang="en-US" b="1" dirty="0">
                <a:solidFill>
                  <a:srgbClr val="FF00FF"/>
                </a:solidFill>
                <a:latin typeface="Courier New" pitchFamily="49" charset="0"/>
              </a:rPr>
              <a:t>(empty-</a:t>
            </a:r>
            <a:r>
              <a:rPr lang="en-US" b="1" dirty="0" err="1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FF00FF"/>
                </a:solidFill>
                <a:latin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</a:rPr>
              <a:t>))</a:t>
            </a:r>
            <a:r>
              <a:rPr lang="en-US" dirty="0"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89282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apply-env  </a:t>
            </a:r>
            <a:r>
              <a:rPr lang="en-US" sz="2800" dirty="0">
                <a:solidFill>
                  <a:srgbClr val="FF00FF"/>
                </a:solidFill>
              </a:rPr>
              <a:t>(modified to support let)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10668000" cy="6096000"/>
          </a:xfrm>
        </p:spPr>
        <p:txBody>
          <a:bodyPr/>
          <a:lstStyle/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(define apply-env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(lambda (env sym) 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(cases environment env 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  [empty-env-record ()      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>
                <a:solidFill>
                  <a:srgbClr val="FF00FF"/>
                </a:solidFill>
                <a:latin typeface="Courier New" pitchFamily="49" charset="0"/>
              </a:rPr>
              <a:t>(apply-global-env sym) </a:t>
            </a:r>
            <a:r>
              <a:rPr lang="en-US" sz="1800" dirty="0">
                <a:latin typeface="Courier New" pitchFamily="49" charset="0"/>
              </a:rPr>
              <a:t>]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  [extended-env-record (</a:t>
            </a:r>
            <a:r>
              <a:rPr lang="en-US" sz="1800" b="1" dirty="0" err="1">
                <a:latin typeface="Courier New" pitchFamily="49" charset="0"/>
              </a:rPr>
              <a:t>syms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vals</a:t>
            </a:r>
            <a:r>
              <a:rPr lang="en-US" sz="1800" b="1" dirty="0">
                <a:latin typeface="Courier New" pitchFamily="49" charset="0"/>
              </a:rPr>
              <a:t> env)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	      (let ((pos (list-find-position sym </a:t>
            </a:r>
            <a:r>
              <a:rPr lang="en-US" sz="1800" b="1" dirty="0" err="1">
                <a:latin typeface="Courier New" pitchFamily="49" charset="0"/>
              </a:rPr>
              <a:t>syms</a:t>
            </a:r>
            <a:r>
              <a:rPr lang="en-US" sz="1800" b="1" dirty="0">
                <a:latin typeface="Courier New" pitchFamily="49" charset="0"/>
              </a:rPr>
              <a:t>)))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  	    (if (number? pos)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	            (list-ref </a:t>
            </a:r>
            <a:r>
              <a:rPr lang="en-US" sz="1800" b="1" dirty="0" err="1">
                <a:latin typeface="Courier New" pitchFamily="49" charset="0"/>
              </a:rPr>
              <a:t>vals</a:t>
            </a:r>
            <a:r>
              <a:rPr lang="en-US" sz="1800" b="1" dirty="0">
                <a:latin typeface="Courier New" pitchFamily="49" charset="0"/>
              </a:rPr>
              <a:t> pos)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	            (apply-env env sym)))])))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(define apply-global-env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(lambda (sym) 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(cases environment global-env 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  [extended-env-record (</a:t>
            </a:r>
            <a:r>
              <a:rPr lang="en-US" sz="1800" b="1" dirty="0" err="1">
                <a:latin typeface="Courier New" pitchFamily="49" charset="0"/>
              </a:rPr>
              <a:t>syms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vals</a:t>
            </a:r>
            <a:r>
              <a:rPr lang="en-US" sz="1800" b="1" dirty="0">
                <a:latin typeface="Courier New" pitchFamily="49" charset="0"/>
              </a:rPr>
              <a:t> env)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	      (let ([pos (list-find-position sym </a:t>
            </a:r>
            <a:r>
              <a:rPr lang="en-US" sz="1800" b="1" dirty="0" err="1">
                <a:latin typeface="Courier New" pitchFamily="49" charset="0"/>
              </a:rPr>
              <a:t>syms</a:t>
            </a:r>
            <a:r>
              <a:rPr lang="en-US" sz="1800" b="1" dirty="0">
                <a:latin typeface="Courier New" pitchFamily="49" charset="0"/>
              </a:rPr>
              <a:t>)])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  	  (if (number? pos)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	          (list-ref </a:t>
            </a:r>
            <a:r>
              <a:rPr lang="en-US" sz="1800" b="1" dirty="0" err="1">
                <a:latin typeface="Courier New" pitchFamily="49" charset="0"/>
              </a:rPr>
              <a:t>vals</a:t>
            </a:r>
            <a:r>
              <a:rPr lang="en-US" sz="1800" b="1" dirty="0">
                <a:latin typeface="Courier New" pitchFamily="49" charset="0"/>
              </a:rPr>
              <a:t> pos)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	          (eopl:error 'global-env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			           "Symbol ~s is not bound in global env"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			            sym)))]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  [empty-env-record ()     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      (eopl:error 'global-env "This should never happen")])))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6769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381000"/>
          </a:xfrm>
        </p:spPr>
        <p:txBody>
          <a:bodyPr/>
          <a:lstStyle/>
          <a:p>
            <a:r>
              <a:rPr lang="en-US" dirty="0"/>
              <a:t>eval-exp   code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(modified to support </a:t>
            </a:r>
            <a:r>
              <a:rPr lang="en-US" b="1" dirty="0">
                <a:solidFill>
                  <a:srgbClr val="FF00FF"/>
                </a:solidFill>
              </a:rPr>
              <a:t>let</a:t>
            </a:r>
            <a:r>
              <a:rPr lang="en-US" dirty="0">
                <a:solidFill>
                  <a:srgbClr val="FF00FF"/>
                </a:solidFill>
              </a:rPr>
              <a:t>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91440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(define eval-exp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(let ([identity-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 (lambda (x) x)])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exp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(cases expression </a:t>
            </a:r>
            <a:r>
              <a:rPr lang="en-US" sz="2400" b="1" dirty="0" err="1">
                <a:latin typeface="Courier New" pitchFamily="49" charset="0"/>
              </a:rPr>
              <a:t>exp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lit-</a:t>
            </a: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</a:rPr>
              <a:t>exp</a:t>
            </a:r>
            <a:r>
              <a:rPr lang="en-US" sz="2400" b="1" dirty="0">
                <a:latin typeface="Courier New" pitchFamily="49" charset="0"/>
              </a:rPr>
              <a:t> (datum) datum]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</a:rPr>
              <a:t>var-exp</a:t>
            </a:r>
            <a:r>
              <a:rPr lang="en-US" sz="2400" b="1" dirty="0">
                <a:latin typeface="Courier New" pitchFamily="49" charset="0"/>
              </a:rPr>
              <a:t> (id)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; look up its value.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    (apply-env </a:t>
            </a: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env </a:t>
            </a:r>
            <a:r>
              <a:rPr lang="en-US" sz="2400" b="1" dirty="0">
                <a:latin typeface="Courier New" pitchFamily="49" charset="0"/>
              </a:rPr>
              <a:t>id)]</a:t>
            </a:r>
          </a:p>
          <a:p>
            <a:pPr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app-exp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rator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    (let ([proc-value (eval-exp </a:t>
            </a:r>
            <a:r>
              <a:rPr lang="en-US" sz="2400" b="1" dirty="0" err="1">
                <a:latin typeface="Courier New" pitchFamily="49" charset="0"/>
              </a:rPr>
              <a:t>rator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)]</a:t>
            </a:r>
          </a:p>
          <a:p>
            <a:pPr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          [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 (eval-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)])</a:t>
            </a:r>
          </a:p>
          <a:p>
            <a:pPr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      (apply-proc proc-value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))]</a:t>
            </a:r>
          </a:p>
          <a:p>
            <a:pPr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</a:rPr>
              <a:t> (error 'eval-exp </a:t>
            </a:r>
          </a:p>
          <a:p>
            <a:pPr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          "Bad abstract syntax: ~a" exp)])))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2035933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10820400" cy="381000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/>
              <a:t> implementation</a:t>
            </a:r>
            <a:endParaRPr lang="en-US" dirty="0">
              <a:solidFill>
                <a:srgbClr val="FF00FF"/>
              </a:solidFill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000" b="1" dirty="0">
                <a:latin typeface="Courier New" pitchFamily="49" charset="0"/>
              </a:rPr>
              <a:t>(define eval-exp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000" b="1" dirty="0">
                <a:latin typeface="Courier New" pitchFamily="49" charset="0"/>
              </a:rPr>
              <a:t>  (lambda (exp </a:t>
            </a:r>
            <a:r>
              <a:rPr lang="en-US" sz="2000" b="1" dirty="0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000" b="1" dirty="0">
                <a:latin typeface="Courier New" pitchFamily="49" charset="0"/>
              </a:rPr>
              <a:t>    (cases expression </a:t>
            </a:r>
            <a:r>
              <a:rPr lang="en-US" sz="2000" b="1" dirty="0" err="1">
                <a:latin typeface="Courier New" pitchFamily="49" charset="0"/>
              </a:rPr>
              <a:t>exp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000" b="1" dirty="0">
                <a:latin typeface="Courier New" pitchFamily="49" charset="0"/>
              </a:rPr>
              <a:t>      [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</a:rPr>
              <a:t>lit-</a:t>
            </a:r>
            <a:r>
              <a:rPr lang="en-US" sz="2000" b="1" dirty="0" err="1">
                <a:solidFill>
                  <a:schemeClr val="hlink"/>
                </a:solidFill>
                <a:latin typeface="Courier New" pitchFamily="49" charset="0"/>
              </a:rPr>
              <a:t>exp</a:t>
            </a:r>
            <a:r>
              <a:rPr lang="en-US" sz="2000" b="1" dirty="0">
                <a:latin typeface="Courier New" pitchFamily="49" charset="0"/>
              </a:rPr>
              <a:t> (datum) datum]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000" b="1" dirty="0">
                <a:latin typeface="Courier New" pitchFamily="49" charset="0"/>
              </a:rPr>
              <a:t>      [</a:t>
            </a:r>
            <a:r>
              <a:rPr lang="en-US" sz="2000" b="1" dirty="0" err="1">
                <a:solidFill>
                  <a:schemeClr val="hlink"/>
                </a:solidFill>
                <a:latin typeface="Courier New" pitchFamily="49" charset="0"/>
              </a:rPr>
              <a:t>var-exp</a:t>
            </a:r>
            <a:r>
              <a:rPr lang="en-US" sz="2000" b="1" dirty="0">
                <a:latin typeface="Courier New" pitchFamily="49" charset="0"/>
              </a:rPr>
              <a:t> (id)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</a:rPr>
              <a:t>; look up its value.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000" b="1" dirty="0">
                <a:latin typeface="Courier New" pitchFamily="49" charset="0"/>
              </a:rPr>
              <a:t>        (apply-env </a:t>
            </a:r>
            <a:r>
              <a:rPr lang="en-US" sz="2000" b="1" dirty="0">
                <a:solidFill>
                  <a:srgbClr val="FF00FF"/>
                </a:solidFill>
                <a:latin typeface="Courier New" pitchFamily="49" charset="0"/>
              </a:rPr>
              <a:t>env </a:t>
            </a:r>
            <a:r>
              <a:rPr lang="en-US" sz="2000" b="1" dirty="0">
                <a:latin typeface="Courier New" pitchFamily="49" charset="0"/>
              </a:rPr>
              <a:t>id)]</a:t>
            </a:r>
          </a:p>
          <a:p>
            <a:pPr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000" b="1" dirty="0">
                <a:latin typeface="Courier New" pitchFamily="49" charset="0"/>
              </a:rPr>
              <a:t>      [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</a:rPr>
              <a:t>let-exp</a:t>
            </a:r>
            <a:r>
              <a:rPr lang="en-US" sz="2000" b="1" dirty="0">
                <a:latin typeface="Courier New" pitchFamily="49" charset="0"/>
              </a:rPr>
              <a:t> (vars </a:t>
            </a:r>
            <a:r>
              <a:rPr lang="en-US" sz="2000" b="1" dirty="0" err="1">
                <a:latin typeface="Courier New" pitchFamily="49" charset="0"/>
              </a:rPr>
              <a:t>exps</a:t>
            </a:r>
            <a:r>
              <a:rPr lang="en-US" sz="2000" b="1" dirty="0">
                <a:latin typeface="Courier New" pitchFamily="49" charset="0"/>
              </a:rPr>
              <a:t> bodies)</a:t>
            </a:r>
          </a:p>
          <a:p>
            <a:pPr>
              <a:spcBef>
                <a:spcPct val="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urier New" pitchFamily="49" charset="0"/>
              </a:rPr>
              <a:t>           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0411684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8763000" cy="381000"/>
          </a:xfrm>
        </p:spPr>
        <p:txBody>
          <a:bodyPr/>
          <a:lstStyle/>
          <a:p>
            <a:r>
              <a:rPr lang="en-US" sz="4000" dirty="0"/>
              <a:t>Modify eval-</a:t>
            </a:r>
            <a:r>
              <a:rPr lang="en-US" sz="4000" dirty="0" err="1"/>
              <a:t>rands</a:t>
            </a:r>
            <a:r>
              <a:rPr lang="en-US" sz="4000" dirty="0"/>
              <a:t> and apply-proc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83920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eval-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(map </a:t>
            </a: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(lambda (e)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(eval-exp </a:t>
            </a: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e env</a:t>
            </a:r>
            <a:r>
              <a:rPr lang="en-US" sz="2400" b="1" dirty="0">
                <a:latin typeface="Courier New" pitchFamily="49" charset="0"/>
              </a:rPr>
              <a:t>)</a:t>
            </a: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          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;  Apply a procedure to its arguments.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;  At this point, we only have primitive procedures.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;  User-defined procedures will be added later.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define apply-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; does this need to change?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-value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(cases </a:t>
            </a:r>
            <a:r>
              <a:rPr lang="en-US" sz="2400" b="1" dirty="0" err="1">
                <a:latin typeface="Courier New" pitchFamily="49" charset="0"/>
              </a:rPr>
              <a:t>proc-val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-value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[prim-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 (op) (apply-prim-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 op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                 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[else (error 'apply-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"Attempt to apply bad procedure:"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-value)])))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867400" y="887850"/>
            <a:ext cx="4800600" cy="1169551"/>
          </a:xfrm>
          <a:prstGeom prst="rect">
            <a:avLst/>
          </a:prstGeom>
          <a:noFill/>
          <a:ln w="317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(define-datatype expression </a:t>
            </a:r>
            <a:r>
              <a:rPr lang="en-US" sz="1400" b="1" dirty="0" err="1">
                <a:solidFill>
                  <a:srgbClr val="0033CC"/>
                </a:solidFill>
                <a:latin typeface="Courier New" pitchFamily="49" charset="0"/>
              </a:rPr>
              <a:t>expression</a:t>
            </a:r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?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 [let-exp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1400" b="1" dirty="0" err="1">
                <a:solidFill>
                  <a:srgbClr val="0033CC"/>
                </a:solidFill>
                <a:latin typeface="Courier New" pitchFamily="49" charset="0"/>
              </a:rPr>
              <a:t>vars</a:t>
            </a:r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(list-of symbol?))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1400" b="1" dirty="0" err="1">
                <a:solidFill>
                  <a:srgbClr val="0033CC"/>
                </a:solidFill>
                <a:latin typeface="Courier New" pitchFamily="49" charset="0"/>
              </a:rPr>
              <a:t>exps</a:t>
            </a:r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(list-of expression?))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  (bodies (list-of expression?))] </a:t>
            </a:r>
            <a:r>
              <a:rPr lang="en-US" sz="1400" b="1" dirty="0">
                <a:solidFill>
                  <a:srgbClr val="FF3300"/>
                </a:solidFill>
                <a:latin typeface="Courier New" pitchFamily="49" charset="0"/>
              </a:rPr>
              <a:t>. . .</a:t>
            </a:r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445131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038"/>
            <a:ext cx="10972800" cy="639762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eval-exp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A300D8-14EC-4B03-9CB0-0FCB0ECF1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3820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kern="0" dirty="0">
                <a:latin typeface="Courier New" pitchFamily="49" charset="0"/>
              </a:rPr>
              <a:t>(define eval-exp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kern="0" dirty="0">
                <a:latin typeface="Courier New" pitchFamily="49" charset="0"/>
              </a:rPr>
              <a:t> (let ([identity-proc (lambda (x) x)])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kern="0" dirty="0">
                <a:latin typeface="Courier New" pitchFamily="49" charset="0"/>
              </a:rPr>
              <a:t>  (lambda (exp </a:t>
            </a:r>
            <a:r>
              <a:rPr lang="en-US" sz="2400" b="1" kern="0" dirty="0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400" b="1" kern="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kern="0" dirty="0">
                <a:latin typeface="Courier New" pitchFamily="49" charset="0"/>
              </a:rPr>
              <a:t>    (cases expression exp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kern="0" dirty="0">
                <a:latin typeface="Courier New" pitchFamily="49" charset="0"/>
              </a:rPr>
              <a:t>      [</a:t>
            </a:r>
            <a:r>
              <a:rPr lang="en-US" sz="2400" b="1" kern="0" dirty="0">
                <a:solidFill>
                  <a:schemeClr val="hlink"/>
                </a:solidFill>
                <a:latin typeface="Courier New" pitchFamily="49" charset="0"/>
              </a:rPr>
              <a:t>lit-exp</a:t>
            </a:r>
            <a:r>
              <a:rPr lang="en-US" sz="2400" b="1" kern="0" dirty="0">
                <a:latin typeface="Courier New" pitchFamily="49" charset="0"/>
              </a:rPr>
              <a:t> (datum) datum]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kern="0" dirty="0">
                <a:latin typeface="Courier New" pitchFamily="49" charset="0"/>
              </a:rPr>
              <a:t>      [</a:t>
            </a:r>
            <a:r>
              <a:rPr lang="en-US" sz="2400" b="1" kern="0" dirty="0">
                <a:solidFill>
                  <a:schemeClr val="hlink"/>
                </a:solidFill>
                <a:latin typeface="Courier New" pitchFamily="49" charset="0"/>
              </a:rPr>
              <a:t>var-exp</a:t>
            </a:r>
            <a:r>
              <a:rPr lang="en-US" sz="2400" b="1" kern="0" dirty="0">
                <a:latin typeface="Courier New" pitchFamily="49" charset="0"/>
              </a:rPr>
              <a:t> (id) </a:t>
            </a:r>
            <a:r>
              <a:rPr lang="en-US" sz="2400" b="1" kern="0" dirty="0">
                <a:solidFill>
                  <a:srgbClr val="0033CC"/>
                </a:solidFill>
                <a:latin typeface="Courier New" pitchFamily="49" charset="0"/>
              </a:rPr>
              <a:t>; look up its value.</a:t>
            </a:r>
          </a:p>
          <a:p>
            <a:pPr>
              <a:lnSpc>
                <a:spcPct val="80000"/>
              </a:lnSpc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kern="0" dirty="0">
                <a:latin typeface="Courier New" pitchFamily="49" charset="0"/>
              </a:rPr>
              <a:t>        (apply-env </a:t>
            </a:r>
            <a:r>
              <a:rPr lang="en-US" sz="2400" b="1" kern="0" dirty="0">
                <a:solidFill>
                  <a:srgbClr val="FF00FF"/>
                </a:solidFill>
                <a:latin typeface="Courier New" pitchFamily="49" charset="0"/>
              </a:rPr>
              <a:t>env </a:t>
            </a:r>
            <a:r>
              <a:rPr lang="en-US" sz="2400" b="1" kern="0" dirty="0">
                <a:latin typeface="Courier New" pitchFamily="49" charset="0"/>
              </a:rPr>
              <a:t>id)]</a:t>
            </a:r>
          </a:p>
          <a:p>
            <a:pPr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kern="0" dirty="0">
                <a:latin typeface="Courier New" pitchFamily="49" charset="0"/>
              </a:rPr>
              <a:t>      [</a:t>
            </a:r>
            <a:r>
              <a:rPr lang="en-US" sz="2400" b="1" kern="0" dirty="0">
                <a:solidFill>
                  <a:schemeClr val="hlink"/>
                </a:solidFill>
                <a:latin typeface="Courier New" pitchFamily="49" charset="0"/>
              </a:rPr>
              <a:t>if-exp</a:t>
            </a:r>
            <a:r>
              <a:rPr lang="en-US" sz="2400" b="1" kern="0" dirty="0">
                <a:latin typeface="Courier New" pitchFamily="49" charset="0"/>
              </a:rPr>
              <a:t> (test-exp then-exp else-exp)</a:t>
            </a:r>
          </a:p>
          <a:p>
            <a:pPr>
              <a:spcBef>
                <a:spcPct val="0"/>
              </a:spcBef>
              <a:spcAft>
                <a:spcPts val="400"/>
              </a:spcAft>
              <a:buFontTx/>
              <a:buNone/>
            </a:pPr>
            <a:r>
              <a:rPr lang="en-US" sz="2400" b="1" kern="0" dirty="0">
                <a:latin typeface="Courier New" pitchFamily="49" charset="0"/>
              </a:rPr>
              <a:t>            </a:t>
            </a:r>
            <a:r>
              <a:rPr lang="en-US" sz="2400" b="1" kern="0" dirty="0">
                <a:solidFill>
                  <a:srgbClr val="0033CC"/>
                </a:solidFill>
                <a:latin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2501955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CEAE-A97F-950F-9FBF-FACD493A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A7638-6B68-7548-8B27-357B50EB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I’m not going to share the code &amp; rob you of the joy of figuring this out</a:t>
            </a:r>
          </a:p>
          <a:p>
            <a:r>
              <a:rPr lang="en-US" sz="2400" i="1" dirty="0"/>
              <a:t>You are not allowed to store a Racket closure in your implementation of closures.</a:t>
            </a:r>
          </a:p>
          <a:p>
            <a:r>
              <a:rPr lang="en-US" sz="2400" dirty="0"/>
              <a:t>You’ll need to add a new flavor of proc-</a:t>
            </a:r>
            <a:r>
              <a:rPr lang="en-US" sz="2400" dirty="0" err="1"/>
              <a:t>val</a:t>
            </a:r>
            <a:r>
              <a:rPr lang="en-US" sz="2400" dirty="0"/>
              <a:t> that contains 3 things: names of parameters, expression body of the lambda, environment when the lambda was created.  Note that these are exactly the things in a closure in our E&amp;C diagrams.  When you eval a lambda expression create one of these.</a:t>
            </a:r>
          </a:p>
          <a:p>
            <a:r>
              <a:rPr lang="en-US" sz="2400" dirty="0"/>
              <a:t>Then you will need to handle this flavor in apply proc.  Think about how we do it in the E&amp;C diagrams.  You should have everything you need.</a:t>
            </a:r>
          </a:p>
        </p:txBody>
      </p:sp>
    </p:spTree>
    <p:extLst>
      <p:ext uri="{BB962C8B-B14F-4D97-AF65-F5344CB8AC3E}">
        <p14:creationId xmlns:p14="http://schemas.microsoft.com/office/powerpoint/2010/main" val="13214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700" y="228600"/>
            <a:ext cx="7340600" cy="457200"/>
          </a:xfrm>
        </p:spPr>
        <p:txBody>
          <a:bodyPr/>
          <a:lstStyle/>
          <a:p>
            <a:r>
              <a:rPr lang="en-US" sz="4000" dirty="0"/>
              <a:t>CSSE 304 Interpreter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8839200" cy="5029200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en-US" sz="2800" b="1" dirty="0">
                <a:solidFill>
                  <a:srgbClr val="CC0099"/>
                </a:solidFill>
              </a:rPr>
              <a:t>Read-</a:t>
            </a:r>
            <a:r>
              <a:rPr lang="en-US" sz="2800" b="1" dirty="0" err="1">
                <a:solidFill>
                  <a:srgbClr val="CC0099"/>
                </a:solidFill>
              </a:rPr>
              <a:t>eval</a:t>
            </a:r>
            <a:r>
              <a:rPr lang="en-US" sz="2800" b="1" dirty="0">
                <a:solidFill>
                  <a:srgbClr val="CC0099"/>
                </a:solidFill>
              </a:rPr>
              <a:t>-print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(REP)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CC0099"/>
                </a:solidFill>
              </a:rPr>
              <a:t>loop</a:t>
            </a:r>
            <a:r>
              <a:rPr lang="en-US" sz="2800" dirty="0"/>
              <a:t>: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Print a prompt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Read the next form (e.g., expression) to be evaluated.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Parse the form to give an abstract syntax tree (AST).  </a:t>
            </a:r>
            <a:r>
              <a:rPr lang="en-US" sz="2400" dirty="0">
                <a:solidFill>
                  <a:srgbClr val="CC0099"/>
                </a:solidFill>
              </a:rPr>
              <a:t>A11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Syntax-expand the AST to produce an AST that only has core forms.   </a:t>
            </a:r>
            <a:r>
              <a:rPr lang="en-US" sz="2400" dirty="0">
                <a:solidFill>
                  <a:srgbClr val="CC0099"/>
                </a:solidFill>
              </a:rPr>
              <a:t>A14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Evaluate the expanded AST to produce an expressed value.    </a:t>
            </a:r>
            <a:r>
              <a:rPr lang="en-US" sz="2400" dirty="0">
                <a:solidFill>
                  <a:srgbClr val="CC0099"/>
                </a:solidFill>
              </a:rPr>
              <a:t>A13, A16, A17-A19</a:t>
            </a:r>
          </a:p>
          <a:p>
            <a:pPr lvl="1">
              <a:spcBef>
                <a:spcPct val="5000"/>
              </a:spcBef>
            </a:pPr>
            <a:r>
              <a:rPr lang="en-US" sz="2400" dirty="0"/>
              <a:t>Print the value (if not void) and repeat all of these steps.  </a:t>
            </a:r>
          </a:p>
          <a:p>
            <a:pPr>
              <a:spcBef>
                <a:spcPct val="5000"/>
              </a:spcBef>
            </a:pPr>
            <a:r>
              <a:rPr lang="en-US" sz="2400" dirty="0"/>
              <a:t>Alternate interface for grading program</a:t>
            </a:r>
          </a:p>
          <a:p>
            <a:pPr lvl="1">
              <a:spcBef>
                <a:spcPct val="5000"/>
              </a:spcBef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  <a:cs typeface="Courier New" pitchFamily="49" charset="0"/>
              </a:rPr>
              <a:t>-one-exp &lt;exp&gt;)</a:t>
            </a:r>
          </a:p>
        </p:txBody>
      </p:sp>
    </p:spTree>
    <p:extLst>
      <p:ext uri="{BB962C8B-B14F-4D97-AF65-F5344CB8AC3E}">
        <p14:creationId xmlns:p14="http://schemas.microsoft.com/office/powerpoint/2010/main" val="3251005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7340600" cy="381000"/>
          </a:xfrm>
        </p:spPr>
        <p:txBody>
          <a:bodyPr/>
          <a:lstStyle/>
          <a:p>
            <a:r>
              <a:rPr lang="en-US" sz="4000"/>
              <a:t>read-eval-print loop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438400"/>
            <a:ext cx="9144000" cy="4419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rep    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"read-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</a:rPr>
              <a:t>eval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-print" loop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(display "--&gt; ")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new prompt on purpose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(let ([answer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(top-level-</a:t>
            </a:r>
            <a:r>
              <a:rPr lang="en-US" sz="2400" b="1" dirty="0" err="1">
                <a:latin typeface="Courier New" pitchFamily="49" charset="0"/>
              </a:rPr>
              <a:t>eval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(parse-exp(read)))])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</a:t>
            </a:r>
            <a:r>
              <a:rPr lang="en-US" sz="2400" b="1" dirty="0" err="1">
                <a:latin typeface="Courier New" pitchFamily="49" charset="0"/>
              </a:rPr>
              <a:t>eopl:pretty</a:t>
            </a:r>
            <a:r>
              <a:rPr lang="en-US" sz="2400" b="1" dirty="0">
                <a:latin typeface="Courier New" pitchFamily="49" charset="0"/>
              </a:rPr>
              <a:t>-print answer)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;; TODO: are there answers that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    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;; should display differently?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(rep))))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tail-recursive, so stack doesn't grow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000" dirty="0">
              <a:solidFill>
                <a:srgbClr val="FF33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800" b="1" dirty="0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057400" y="838200"/>
            <a:ext cx="8153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Here is the main driver for the interactive interpreter.  The major part that is left for you to write is </a:t>
            </a:r>
            <a:r>
              <a:rPr lang="en-US" sz="2800" b="1" dirty="0">
                <a:latin typeface="Times New Roman" pitchFamily="18" charset="0"/>
              </a:rPr>
              <a:t>top-level-eval</a:t>
            </a:r>
            <a:r>
              <a:rPr lang="en-US" sz="2800" dirty="0">
                <a:latin typeface="Times New Roman" pitchFamily="18" charset="0"/>
              </a:rPr>
              <a:t> (and the procedures that it calls).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top-level-eval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229600" cy="2133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(define top-level-eval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(lambda (parsed-form)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(eval-</a:t>
            </a:r>
            <a:r>
              <a:rPr lang="en-US" b="1" dirty="0" err="1">
                <a:latin typeface="Courier New" pitchFamily="49" charset="0"/>
              </a:rPr>
              <a:t>exp</a:t>
            </a:r>
            <a:r>
              <a:rPr lang="en-US" b="1" dirty="0">
                <a:latin typeface="Courier New" pitchFamily="49" charset="0"/>
              </a:rPr>
              <a:t> parsed-form))</a:t>
            </a:r>
            <a:r>
              <a:rPr lang="en-US" dirty="0">
                <a:latin typeface="Courier New" pitchFamily="49" charset="0"/>
              </a:rPr>
              <a:t>)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209800" y="3657600"/>
            <a:ext cx="7848600" cy="3145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0033CC"/>
                </a:solidFill>
                <a:latin typeface="Times New Roman" pitchFamily="18" charset="0"/>
              </a:rPr>
              <a:t>Later we'll add some syntactic forms  that are not expressions;</a:t>
            </a:r>
            <a:r>
              <a:rPr lang="en-US" sz="3200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sz="3200" b="1" dirty="0">
                <a:solidFill>
                  <a:srgbClr val="0033CC"/>
                </a:solidFill>
                <a:latin typeface="Times New Roman" pitchFamily="18" charset="0"/>
              </a:rPr>
              <a:t>for example, </a:t>
            </a:r>
            <a:br>
              <a:rPr lang="en-US" sz="3200" b="1" dirty="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en-US" sz="3200" b="1" dirty="0">
                <a:solidFill>
                  <a:srgbClr val="0033CC"/>
                </a:solidFill>
                <a:latin typeface="Times New Roman" pitchFamily="18" charset="0"/>
              </a:rPr>
              <a:t>    </a:t>
            </a:r>
            <a:r>
              <a:rPr lang="en-US" sz="3200" b="1" dirty="0">
                <a:solidFill>
                  <a:srgbClr val="CC0099"/>
                </a:solidFill>
                <a:latin typeface="Courier New" pitchFamily="49" charset="0"/>
              </a:rPr>
              <a:t>(define var exp)</a:t>
            </a:r>
            <a:r>
              <a:rPr lang="en-US" sz="3200" b="1" dirty="0">
                <a:solidFill>
                  <a:srgbClr val="0033CC"/>
                </a:solidFill>
                <a:latin typeface="Times New Roman" pitchFamily="18" charset="0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sz="3200" b="1" dirty="0">
                <a:solidFill>
                  <a:srgbClr val="CC0099"/>
                </a:solidFill>
                <a:latin typeface="Times New Roman" pitchFamily="18" charset="0"/>
              </a:rPr>
              <a:t>eval-exp</a:t>
            </a:r>
            <a:r>
              <a:rPr lang="en-US" sz="3200" b="1" dirty="0">
                <a:latin typeface="Times New Roman" pitchFamily="18" charset="0"/>
              </a:rPr>
              <a:t> may not be sufficient for those forms, so we may need to add other cases to </a:t>
            </a:r>
            <a:br>
              <a:rPr lang="en-US" sz="3200" b="1" dirty="0">
                <a:latin typeface="Times New Roman" pitchFamily="18" charset="0"/>
              </a:rPr>
            </a:br>
            <a:r>
              <a:rPr lang="en-US" sz="3200" b="1" dirty="0">
                <a:solidFill>
                  <a:srgbClr val="CC0099"/>
                </a:solidFill>
                <a:latin typeface="Courier New" pitchFamily="49" charset="0"/>
              </a:rPr>
              <a:t>top-level-eval</a:t>
            </a:r>
            <a:r>
              <a:rPr lang="en-US" sz="3200" b="1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86200" y="304800"/>
            <a:ext cx="6629400" cy="381000"/>
          </a:xfrm>
        </p:spPr>
        <p:txBody>
          <a:bodyPr/>
          <a:lstStyle/>
          <a:p>
            <a:r>
              <a:rPr lang="en-US" sz="4000"/>
              <a:t>representing procedures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10972800" cy="4191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(define-</a:t>
            </a:r>
            <a:r>
              <a:rPr lang="en-US" sz="2800" b="1" dirty="0" err="1">
                <a:latin typeface="Courier New" pitchFamily="49" charset="0"/>
              </a:rPr>
              <a:t>datatype</a:t>
            </a:r>
            <a:r>
              <a:rPr lang="en-US" sz="2800" b="1" dirty="0">
                <a:latin typeface="Courier New" pitchFamily="49" charset="0"/>
              </a:rPr>
              <a:t> proc-</a:t>
            </a:r>
            <a:r>
              <a:rPr lang="en-US" sz="2800" b="1" dirty="0" err="1">
                <a:latin typeface="Courier New" pitchFamily="49" charset="0"/>
              </a:rPr>
              <a:t>val</a:t>
            </a:r>
            <a:r>
              <a:rPr lang="en-US" sz="2800" b="1" dirty="0">
                <a:latin typeface="Courier New" pitchFamily="49" charset="0"/>
              </a:rPr>
              <a:t> proc-</a:t>
            </a:r>
            <a:r>
              <a:rPr lang="en-US" sz="2800" b="1" dirty="0" err="1">
                <a:latin typeface="Courier New" pitchFamily="49" charset="0"/>
              </a:rPr>
              <a:t>val</a:t>
            </a:r>
            <a:r>
              <a:rPr lang="en-US" sz="2800" b="1" dirty="0">
                <a:latin typeface="Courier New" pitchFamily="49" charset="0"/>
              </a:rPr>
              <a:t>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[prim-proc         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primitive procedure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(name symbol?)])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</a:t>
            </a:r>
            <a:r>
              <a:rPr lang="en-US" sz="2800" b="1" dirty="0" err="1">
                <a:solidFill>
                  <a:srgbClr val="CC0099"/>
                </a:solidFill>
                <a:latin typeface="Courier New" pitchFamily="49" charset="0"/>
              </a:rPr>
              <a:t>Datatype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 for procedures.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At first we have only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one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 kind of procedure,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but more kinds will be added later.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</a:t>
            </a:r>
            <a:r>
              <a:rPr lang="en-US" sz="2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The first kind that we will add: </a:t>
            </a:r>
            <a:br>
              <a:rPr lang="en-US" sz="2800" b="1" dirty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</a:t>
            </a:r>
            <a:r>
              <a:rPr lang="en-US" sz="2800" b="1" dirty="0">
                <a:solidFill>
                  <a:srgbClr val="FF3300"/>
                </a:solidFill>
                <a:latin typeface="Courier New" pitchFamily="49" charset="0"/>
              </a:rPr>
              <a:t>    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closures created by execution of lambda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800" b="1" dirty="0">
              <a:solidFill>
                <a:srgbClr val="FF33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eval-exp – how it works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98638"/>
            <a:ext cx="8229600" cy="4525962"/>
          </a:xfrm>
        </p:spPr>
        <p:txBody>
          <a:bodyPr/>
          <a:lstStyle/>
          <a:p>
            <a:r>
              <a:rPr lang="en-US"/>
              <a:t>What it returns depends on the type of expression.</a:t>
            </a:r>
          </a:p>
          <a:p>
            <a:pPr lvl="1"/>
            <a:r>
              <a:rPr lang="en-US"/>
              <a:t>If it’s a literal expression …</a:t>
            </a:r>
          </a:p>
          <a:p>
            <a:pPr lvl="1"/>
            <a:r>
              <a:rPr lang="en-US"/>
              <a:t>If it’s a variable reference …</a:t>
            </a:r>
          </a:p>
          <a:p>
            <a:pPr lvl="1"/>
            <a:r>
              <a:rPr lang="en-US"/>
              <a:t>If it’s an application  …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700" y="228600"/>
            <a:ext cx="7340600" cy="381000"/>
          </a:xfrm>
        </p:spPr>
        <p:txBody>
          <a:bodyPr/>
          <a:lstStyle/>
          <a:p>
            <a:r>
              <a:rPr lang="en-US" sz="4000"/>
              <a:t>eval-exp   code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118872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</a:t>
            </a:r>
            <a:r>
              <a:rPr lang="en-US" sz="2800" b="1" dirty="0" err="1">
                <a:solidFill>
                  <a:srgbClr val="CC0099"/>
                </a:solidFill>
                <a:latin typeface="Courier New" pitchFamily="49" charset="0"/>
              </a:rPr>
              <a:t>eval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-exp "is" the interpreter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</a:t>
            </a:r>
            <a:r>
              <a:rPr lang="en-US" sz="2800" b="1" dirty="0" err="1">
                <a:latin typeface="Courier New" pitchFamily="49" charset="0"/>
              </a:rPr>
              <a:t>eval</a:t>
            </a:r>
            <a:r>
              <a:rPr lang="en-US" sz="2800" b="1" dirty="0">
                <a:latin typeface="Courier New" pitchFamily="49" charset="0"/>
              </a:rPr>
              <a:t>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(lambda (exp)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(cases expression 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[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lit-exp</a:t>
            </a:r>
            <a:r>
              <a:rPr lang="en-US" sz="2800" b="1" dirty="0">
                <a:latin typeface="Courier New" pitchFamily="49" charset="0"/>
              </a:rPr>
              <a:t> (datum) datum]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[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var-exp</a:t>
            </a:r>
            <a:r>
              <a:rPr lang="en-US" sz="2800" b="1" dirty="0">
                <a:latin typeface="Courier New" pitchFamily="49" charset="0"/>
              </a:rPr>
              <a:t> (id)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(apply-env </a:t>
            </a:r>
            <a:r>
              <a:rPr lang="en-US" sz="2800" b="1" dirty="0" err="1">
                <a:latin typeface="Courier New" pitchFamily="49" charset="0"/>
              </a:rPr>
              <a:t>init</a:t>
            </a:r>
            <a:r>
              <a:rPr lang="en-US" sz="2800" b="1" dirty="0">
                <a:latin typeface="Courier New" pitchFamily="49" charset="0"/>
              </a:rPr>
              <a:t>-env)]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[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app-exp</a:t>
            </a:r>
            <a:r>
              <a:rPr lang="en-US" sz="2800" b="1" dirty="0">
                <a:latin typeface="Courier New" pitchFamily="49" charset="0"/>
              </a:rPr>
              <a:t> (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rands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(let ([proc-value (</a:t>
            </a:r>
            <a:r>
              <a:rPr lang="en-US" sz="2800" b="1" dirty="0" err="1">
                <a:latin typeface="Courier New" pitchFamily="49" charset="0"/>
              </a:rPr>
              <a:t>eval</a:t>
            </a:r>
            <a:r>
              <a:rPr lang="en-US" sz="2800" b="1" dirty="0">
                <a:latin typeface="Courier New" pitchFamily="49" charset="0"/>
              </a:rPr>
              <a:t>-exp 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[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(</a:t>
            </a:r>
            <a:r>
              <a:rPr lang="en-US" sz="2800" b="1" dirty="0" err="1">
                <a:latin typeface="Courier New" pitchFamily="49" charset="0"/>
              </a:rPr>
              <a:t>eval-rands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rands</a:t>
            </a:r>
            <a:r>
              <a:rPr lang="en-US" sz="2800" b="1" dirty="0">
                <a:latin typeface="Courier New" pitchFamily="49" charset="0"/>
              </a:rPr>
              <a:t>)])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(apply-proc proc-value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[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else</a:t>
            </a:r>
            <a:r>
              <a:rPr lang="en-US" sz="2800" b="1" dirty="0">
                <a:latin typeface="Courier New" pitchFamily="49" charset="0"/>
              </a:rPr>
              <a:t> (eopl:error 'eval-exp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  "Bad abstract syntax: ~a" exp)])))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800" y="304800"/>
            <a:ext cx="6324600" cy="381000"/>
          </a:xfrm>
        </p:spPr>
        <p:txBody>
          <a:bodyPr/>
          <a:lstStyle/>
          <a:p>
            <a:r>
              <a:rPr lang="en-US" sz="4000"/>
              <a:t>eval-rands and apply-proc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11734800" cy="5715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</a:t>
            </a:r>
            <a:r>
              <a:rPr lang="en-US" sz="2400" b="1" dirty="0" err="1">
                <a:latin typeface="Courier New" pitchFamily="49" charset="0"/>
              </a:rPr>
              <a:t>eval-rands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evaluate all of the 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</a:rPr>
              <a:t>args</a:t>
            </a:r>
            <a:endParaRPr lang="en-US" sz="2400" b="1" dirty="0">
              <a:solidFill>
                <a:srgbClr val="CC0099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) 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return a list of values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(map </a:t>
            </a:r>
            <a:r>
              <a:rPr lang="en-US" sz="2400" b="1" dirty="0" err="1">
                <a:latin typeface="Courier New" pitchFamily="49" charset="0"/>
              </a:rPr>
              <a:t>eval</a:t>
            </a:r>
            <a:r>
              <a:rPr lang="en-US" sz="2400" b="1" dirty="0">
                <a:latin typeface="Courier New" pitchFamily="49" charset="0"/>
              </a:rPr>
              <a:t>-exp 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 Apply a procedure to its arguments.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 At this point, only primitive procedures.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 User-defined procedures will be added later.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dirty="0">
              <a:solidFill>
                <a:srgbClr val="CC0099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define apply-proc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(proc-value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(cases proc-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 proc-value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prim-proc</a:t>
            </a:r>
            <a:r>
              <a:rPr lang="en-US" sz="2400" b="1" dirty="0">
                <a:latin typeface="Courier New" pitchFamily="49" charset="0"/>
              </a:rPr>
              <a:t> (op) (apply-prim-proc op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                 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eopl:error</a:t>
            </a:r>
            <a:r>
              <a:rPr lang="en-US" sz="2400" b="1" dirty="0">
                <a:latin typeface="Courier New" pitchFamily="49" charset="0"/>
              </a:rPr>
              <a:t> 'apply-proc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"Attempt to apply bad procedure:"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proc-value)])))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381000"/>
          </a:xfrm>
        </p:spPr>
        <p:txBody>
          <a:bodyPr/>
          <a:lstStyle/>
          <a:p>
            <a:r>
              <a:rPr lang="en-US" sz="4000"/>
              <a:t>apply-prim-proc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12192000" cy="6248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dirty="0">
                <a:latin typeface="Courier New" pitchFamily="49" charset="0"/>
              </a:rPr>
              <a:t>    </a:t>
            </a:r>
            <a:r>
              <a:rPr lang="en-US" sz="2700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700" b="1" dirty="0">
                <a:solidFill>
                  <a:srgbClr val="CC0099"/>
                </a:solidFill>
                <a:latin typeface="Courier New" pitchFamily="49" charset="0"/>
              </a:rPr>
              <a:t>; Usually an interpreter must define each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solidFill>
                  <a:srgbClr val="CC0099"/>
                </a:solidFill>
                <a:latin typeface="Courier New" pitchFamily="49" charset="0"/>
              </a:rPr>
              <a:t>     ; built-in (primitive) procedure individually.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7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(define apply-prim-proc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(lambda (prim-proc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(case prim-proc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  [(+) (+ (1st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 (2nd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       </a:t>
            </a:r>
            <a:r>
              <a:rPr lang="en-US" sz="2700" b="1" dirty="0">
                <a:solidFill>
                  <a:srgbClr val="CC0099"/>
                </a:solidFill>
                <a:latin typeface="Courier New" pitchFamily="49" charset="0"/>
              </a:rPr>
              <a:t>; better?: (apply + </a:t>
            </a:r>
            <a:r>
              <a:rPr lang="en-US" sz="2700" b="1" dirty="0" err="1">
                <a:solidFill>
                  <a:srgbClr val="CC0099"/>
                </a:solidFill>
                <a:latin typeface="Courier New" pitchFamily="49" charset="0"/>
              </a:rPr>
              <a:t>args</a:t>
            </a:r>
            <a:r>
              <a:rPr lang="en-US" sz="2700" b="1" dirty="0">
                <a:solidFill>
                  <a:srgbClr val="CC0099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  [(-) (- (1st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 (2nd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  [(*) (* (1st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 (2nd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  [(add1) (+ (1st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 1)]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  [(sub1) (- (1st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 1)]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  [(cons) (cons (1st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 (2nd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  [(=) (= (1st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 (2nd </a:t>
            </a:r>
            <a:r>
              <a:rPr lang="en-US" sz="2700" b="1" dirty="0" err="1">
                <a:latin typeface="Courier New" pitchFamily="49" charset="0"/>
              </a:rPr>
              <a:t>args</a:t>
            </a:r>
            <a:r>
              <a:rPr lang="en-US" sz="27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  [else (</a:t>
            </a:r>
            <a:r>
              <a:rPr lang="en-US" sz="2700" b="1" dirty="0" err="1">
                <a:latin typeface="Courier New" pitchFamily="49" charset="0"/>
              </a:rPr>
              <a:t>eopl:error</a:t>
            </a:r>
            <a:r>
              <a:rPr lang="en-US" sz="2700" b="1" dirty="0">
                <a:latin typeface="Courier New" pitchFamily="49" charset="0"/>
              </a:rPr>
              <a:t> 'apply-prim-proc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        "Bad primitive procedure name: " prim-op)])))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700" b="1" dirty="0">
                <a:latin typeface="Courier New" pitchFamily="49" charset="0"/>
              </a:rPr>
              <a:t>           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11020</TotalTime>
  <Words>1636</Words>
  <Application>Microsoft Office PowerPoint</Application>
  <PresentationFormat>Widescreen</PresentationFormat>
  <Paragraphs>224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Verdana</vt:lpstr>
      <vt:lpstr>Default Design</vt:lpstr>
      <vt:lpstr>The interpreter </vt:lpstr>
      <vt:lpstr>CSSE 304 Interpreter</vt:lpstr>
      <vt:lpstr>read-eval-print loop</vt:lpstr>
      <vt:lpstr>top-level-eval</vt:lpstr>
      <vt:lpstr>representing procedures</vt:lpstr>
      <vt:lpstr>eval-exp – how it works</vt:lpstr>
      <vt:lpstr>eval-exp   code</vt:lpstr>
      <vt:lpstr>eval-rands and apply-proc</vt:lpstr>
      <vt:lpstr>apply-prim-proc</vt:lpstr>
      <vt:lpstr>build the initial environment</vt:lpstr>
      <vt:lpstr>Next: Enhance the Interpreter  </vt:lpstr>
      <vt:lpstr>top-level-eval  (modified to support let; add local environment)</vt:lpstr>
      <vt:lpstr>apply-env  (modified to support let)</vt:lpstr>
      <vt:lpstr>eval-exp   code  (modified to support let)</vt:lpstr>
      <vt:lpstr>Add let implementation</vt:lpstr>
      <vt:lpstr>Modify eval-rands and apply-proc</vt:lpstr>
      <vt:lpstr>add if to eval-exp </vt:lpstr>
      <vt:lpstr>How to add lambda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Hewner, Mike</cp:lastModifiedBy>
  <cp:revision>156</cp:revision>
  <cp:lastPrinted>2019-10-04T18:40:28Z</cp:lastPrinted>
  <dcterms:created xsi:type="dcterms:W3CDTF">2003-10-20T17:10:23Z</dcterms:created>
  <dcterms:modified xsi:type="dcterms:W3CDTF">2024-10-07T13:48:35Z</dcterms:modified>
</cp:coreProperties>
</file>