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handoutMasterIdLst>
    <p:handoutMasterId r:id="rId42"/>
  </p:handoutMasterIdLst>
  <p:sldIdLst>
    <p:sldId id="345" r:id="rId2"/>
    <p:sldId id="431" r:id="rId3"/>
    <p:sldId id="432" r:id="rId4"/>
    <p:sldId id="433" r:id="rId5"/>
    <p:sldId id="384" r:id="rId6"/>
    <p:sldId id="377" r:id="rId7"/>
    <p:sldId id="381" r:id="rId8"/>
    <p:sldId id="331" r:id="rId9"/>
    <p:sldId id="337" r:id="rId10"/>
    <p:sldId id="334" r:id="rId11"/>
    <p:sldId id="335" r:id="rId12"/>
    <p:sldId id="338" r:id="rId13"/>
    <p:sldId id="339" r:id="rId14"/>
    <p:sldId id="356" r:id="rId15"/>
    <p:sldId id="430" r:id="rId16"/>
    <p:sldId id="434" r:id="rId17"/>
    <p:sldId id="428" r:id="rId18"/>
    <p:sldId id="429" r:id="rId19"/>
    <p:sldId id="368" r:id="rId20"/>
    <p:sldId id="369" r:id="rId21"/>
    <p:sldId id="370" r:id="rId22"/>
    <p:sldId id="371" r:id="rId23"/>
    <p:sldId id="372" r:id="rId24"/>
    <p:sldId id="373" r:id="rId25"/>
    <p:sldId id="374" r:id="rId26"/>
    <p:sldId id="418" r:id="rId27"/>
    <p:sldId id="360" r:id="rId28"/>
    <p:sldId id="406" r:id="rId29"/>
    <p:sldId id="407" r:id="rId30"/>
    <p:sldId id="408" r:id="rId31"/>
    <p:sldId id="409" r:id="rId32"/>
    <p:sldId id="410" r:id="rId33"/>
    <p:sldId id="411" r:id="rId34"/>
    <p:sldId id="412" r:id="rId35"/>
    <p:sldId id="413" r:id="rId36"/>
    <p:sldId id="414" r:id="rId37"/>
    <p:sldId id="415" r:id="rId38"/>
    <p:sldId id="416" r:id="rId39"/>
    <p:sldId id="417" r:id="rId40"/>
  </p:sldIdLst>
  <p:sldSz cx="12192000" cy="68580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66"/>
    <a:srgbClr val="5FEE5F"/>
    <a:srgbClr val="00001A"/>
    <a:srgbClr val="FF0000"/>
    <a:srgbClr val="E4E4E4"/>
    <a:srgbClr val="111111"/>
    <a:srgbClr val="292929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1986" autoAdjust="0"/>
    <p:restoredTop sz="79804" autoAdjust="0"/>
  </p:normalViewPr>
  <p:slideViewPr>
    <p:cSldViewPr>
      <p:cViewPr varScale="1">
        <p:scale>
          <a:sx n="53" d="100"/>
          <a:sy n="53" d="100"/>
        </p:scale>
        <p:origin x="96" y="43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47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wner, Mike" userId="7f3f83dd-6dfb-4127-a87f-c1714bd4fac9" providerId="ADAL" clId="{6946D025-0B62-40FE-AF3B-00D082197967}"/>
    <pc:docChg chg="custSel addSld modSld">
      <pc:chgData name="Hewner, Mike" userId="7f3f83dd-6dfb-4127-a87f-c1714bd4fac9" providerId="ADAL" clId="{6946D025-0B62-40FE-AF3B-00D082197967}" dt="2021-10-29T14:58:32.031" v="233" actId="20577"/>
      <pc:docMkLst>
        <pc:docMk/>
      </pc:docMkLst>
      <pc:sldChg chg="modSp new mod">
        <pc:chgData name="Hewner, Mike" userId="7f3f83dd-6dfb-4127-a87f-c1714bd4fac9" providerId="ADAL" clId="{6946D025-0B62-40FE-AF3B-00D082197967}" dt="2021-10-29T14:58:32.031" v="233" actId="20577"/>
        <pc:sldMkLst>
          <pc:docMk/>
          <pc:sldMk cId="718008235" sldId="434"/>
        </pc:sldMkLst>
        <pc:spChg chg="mod">
          <ac:chgData name="Hewner, Mike" userId="7f3f83dd-6dfb-4127-a87f-c1714bd4fac9" providerId="ADAL" clId="{6946D025-0B62-40FE-AF3B-00D082197967}" dt="2021-10-29T14:54:49.263" v="22" actId="20577"/>
          <ac:spMkLst>
            <pc:docMk/>
            <pc:sldMk cId="718008235" sldId="434"/>
            <ac:spMk id="2" creationId="{F66D7CE3-46CA-4959-8821-FA494859218C}"/>
          </ac:spMkLst>
        </pc:spChg>
        <pc:spChg chg="mod">
          <ac:chgData name="Hewner, Mike" userId="7f3f83dd-6dfb-4127-a87f-c1714bd4fac9" providerId="ADAL" clId="{6946D025-0B62-40FE-AF3B-00D082197967}" dt="2021-10-29T14:58:32.031" v="233" actId="20577"/>
          <ac:spMkLst>
            <pc:docMk/>
            <pc:sldMk cId="718008235" sldId="434"/>
            <ac:spMk id="3" creationId="{11F3564B-7837-4F7A-B337-91EC70C28BF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2"/>
            <a:ext cx="3170903" cy="479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71" tIns="48235" rIns="96471" bIns="48235" numCol="1" anchor="t" anchorCtr="0" compatLnSpc="1">
            <a:prstTxWarp prst="textNoShape">
              <a:avLst/>
            </a:prstTxWarp>
          </a:bodyPr>
          <a:lstStyle>
            <a:lvl1pPr defTabSz="964762">
              <a:defRPr sz="1300"/>
            </a:lvl1pPr>
          </a:lstStyle>
          <a:p>
            <a:endParaRPr lang="en-US"/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073" y="2"/>
            <a:ext cx="3170903" cy="479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71" tIns="48235" rIns="96471" bIns="48235" numCol="1" anchor="t" anchorCtr="0" compatLnSpc="1">
            <a:prstTxWarp prst="textNoShape">
              <a:avLst/>
            </a:prstTxWarp>
          </a:bodyPr>
          <a:lstStyle>
            <a:lvl1pPr algn="r" defTabSz="964762">
              <a:defRPr sz="1300"/>
            </a:lvl1pPr>
          </a:lstStyle>
          <a:p>
            <a:endParaRPr lang="en-US"/>
          </a:p>
        </p:txBody>
      </p:sp>
      <p:sp>
        <p:nvSpPr>
          <p:cNvPr id="706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2" y="9119435"/>
            <a:ext cx="3170903" cy="479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71" tIns="48235" rIns="96471" bIns="48235" numCol="1" anchor="b" anchorCtr="0" compatLnSpc="1">
            <a:prstTxWarp prst="textNoShape">
              <a:avLst/>
            </a:prstTxWarp>
          </a:bodyPr>
          <a:lstStyle>
            <a:lvl1pPr defTabSz="964762">
              <a:defRPr sz="1300"/>
            </a:lvl1pPr>
          </a:lstStyle>
          <a:p>
            <a:endParaRPr lang="en-US"/>
          </a:p>
        </p:txBody>
      </p:sp>
      <p:sp>
        <p:nvSpPr>
          <p:cNvPr id="706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073" y="9119435"/>
            <a:ext cx="3170903" cy="479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71" tIns="48235" rIns="96471" bIns="48235" numCol="1" anchor="b" anchorCtr="0" compatLnSpc="1">
            <a:prstTxWarp prst="textNoShape">
              <a:avLst/>
            </a:prstTxWarp>
          </a:bodyPr>
          <a:lstStyle>
            <a:lvl1pPr algn="r" defTabSz="964762">
              <a:defRPr sz="1300"/>
            </a:lvl1pPr>
          </a:lstStyle>
          <a:p>
            <a:fld id="{B82A3F59-4C40-48E6-982D-D20FE3AE203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7242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2"/>
            <a:ext cx="3170903" cy="479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534" tIns="48768" rIns="97534" bIns="48768" numCol="1" anchor="t" anchorCtr="0" compatLnSpc="1">
            <a:prstTxWarp prst="textNoShape">
              <a:avLst/>
            </a:prstTxWarp>
          </a:bodyPr>
          <a:lstStyle>
            <a:lvl1pPr defTabSz="974556">
              <a:defRPr sz="1300"/>
            </a:lvl1pPr>
          </a:lstStyle>
          <a:p>
            <a:endParaRPr lang="en-US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073" y="2"/>
            <a:ext cx="3170903" cy="479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534" tIns="48768" rIns="97534" bIns="48768" numCol="1" anchor="t" anchorCtr="0" compatLnSpc="1">
            <a:prstTxWarp prst="textNoShape">
              <a:avLst/>
            </a:prstTxWarp>
          </a:bodyPr>
          <a:lstStyle>
            <a:lvl1pPr algn="r" defTabSz="974556">
              <a:defRPr sz="1300"/>
            </a:lvl1pPr>
          </a:lstStyle>
          <a:p>
            <a:endParaRPr lang="en-US"/>
          </a:p>
        </p:txBody>
      </p:sp>
      <p:sp>
        <p:nvSpPr>
          <p:cNvPr id="614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5613" y="720725"/>
            <a:ext cx="6405562" cy="36036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2505" y="4559723"/>
            <a:ext cx="5850194" cy="43209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534" tIns="48768" rIns="97534" bIns="4876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119435"/>
            <a:ext cx="3170903" cy="479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534" tIns="48768" rIns="97534" bIns="48768" numCol="1" anchor="b" anchorCtr="0" compatLnSpc="1">
            <a:prstTxWarp prst="textNoShape">
              <a:avLst/>
            </a:prstTxWarp>
          </a:bodyPr>
          <a:lstStyle>
            <a:lvl1pPr defTabSz="974556">
              <a:defRPr sz="1300"/>
            </a:lvl1pPr>
          </a:lstStyle>
          <a:p>
            <a:endParaRPr lang="en-US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073" y="9119435"/>
            <a:ext cx="3170903" cy="479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534" tIns="48768" rIns="97534" bIns="48768" numCol="1" anchor="b" anchorCtr="0" compatLnSpc="1">
            <a:prstTxWarp prst="textNoShape">
              <a:avLst/>
            </a:prstTxWarp>
          </a:bodyPr>
          <a:lstStyle>
            <a:lvl1pPr algn="r" defTabSz="974556">
              <a:defRPr sz="1300"/>
            </a:lvl1pPr>
          </a:lstStyle>
          <a:p>
            <a:fld id="{51B6C25D-32DF-4D0B-A234-5B2E76B992B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5624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5613" y="720725"/>
            <a:ext cx="6405562" cy="3603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B6C25D-32DF-4D0B-A234-5B2E76B992B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7267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5613" y="720725"/>
            <a:ext cx="6405562" cy="3603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B6C25D-32DF-4D0B-A234-5B2E76B992BC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3880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5613" y="720725"/>
            <a:ext cx="6405562" cy="3603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B6C25D-32DF-4D0B-A234-5B2E76B992BC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2997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5613" y="720725"/>
            <a:ext cx="6405562" cy="3603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B6C25D-32DF-4D0B-A234-5B2E76B992BC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0085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5613" y="720725"/>
            <a:ext cx="6405562" cy="3603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B6C25D-32DF-4D0B-A234-5B2E76B992BC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7855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5613" y="720725"/>
            <a:ext cx="6405562" cy="3603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B6C25D-32DF-4D0B-A234-5B2E76B992BC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0365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5613" y="720725"/>
            <a:ext cx="6405562" cy="3603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B6C25D-32DF-4D0B-A234-5B2E76B992BC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2958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D0BD42-3137-4785-9394-0E08EC5E33DD}" type="slidenum">
              <a:rPr lang="en-US"/>
              <a:pPr/>
              <a:t>20</a:t>
            </a:fld>
            <a:endParaRPr lang="en-US"/>
          </a:p>
        </p:txBody>
      </p:sp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5613" y="720725"/>
            <a:ext cx="6405562" cy="3603625"/>
          </a:xfrm>
          <a:ln/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36896" indent="-236896">
              <a:buFontTx/>
              <a:buAutoNum type="arabicPeriod"/>
            </a:pPr>
            <a:r>
              <a:rPr lang="en-US" dirty="0"/>
              <a:t>Because that way we always "know" the current continuation.</a:t>
            </a:r>
          </a:p>
          <a:p>
            <a:pPr marL="236896" indent="-236896">
              <a:buFontTx/>
              <a:buAutoNum type="arabicPeriod"/>
            </a:pPr>
            <a:r>
              <a:rPr lang="en-US" dirty="0"/>
              <a:t>An Abstract Data Type</a:t>
            </a:r>
          </a:p>
          <a:p>
            <a:pPr marL="236896" indent="-236896">
              <a:buFontTx/>
              <a:buAutoNum type="arabicPeriod"/>
            </a:pPr>
            <a:r>
              <a:rPr lang="en-US" dirty="0"/>
              <a:t> proc-</a:t>
            </a:r>
            <a:r>
              <a:rPr lang="en-US" dirty="0" err="1"/>
              <a:t>val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5777339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DF5288-F286-4209-BED9-6E465F41A49E}" type="slidenum">
              <a:rPr lang="en-US"/>
              <a:pPr/>
              <a:t>21</a:t>
            </a:fld>
            <a:endParaRPr lang="en-US"/>
          </a:p>
        </p:txBody>
      </p:sp>
      <p:sp>
        <p:nvSpPr>
          <p:cNvPr id="11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5613" y="720725"/>
            <a:ext cx="6405562" cy="3603625"/>
          </a:xfrm>
          <a:ln/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36896" indent="-236896">
              <a:buFontTx/>
              <a:buAutoNum type="arabicPeriod"/>
            </a:pPr>
            <a:r>
              <a:rPr lang="en-US" dirty="0"/>
              <a:t>Because that way we always "know" the current continuation.</a:t>
            </a:r>
          </a:p>
          <a:p>
            <a:pPr marL="236896" indent="-236896">
              <a:buFontTx/>
              <a:buAutoNum type="arabicPeriod"/>
            </a:pPr>
            <a:r>
              <a:rPr lang="en-US" dirty="0"/>
              <a:t>An Abstract Data Type</a:t>
            </a:r>
          </a:p>
          <a:p>
            <a:pPr marL="236896" indent="-236896">
              <a:buFontTx/>
              <a:buAutoNum type="arabicPeriod"/>
            </a:pPr>
            <a:r>
              <a:rPr lang="en-US" dirty="0"/>
              <a:t> proc-</a:t>
            </a:r>
            <a:r>
              <a:rPr lang="en-US" dirty="0" err="1"/>
              <a:t>val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5499493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83E541-5AEA-4F3E-B5D7-2741315E0F8E}" type="slidenum">
              <a:rPr lang="en-US"/>
              <a:pPr/>
              <a:t>22</a:t>
            </a:fld>
            <a:endParaRPr lang="en-US"/>
          </a:p>
        </p:txBody>
      </p:sp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5613" y="720725"/>
            <a:ext cx="6405562" cy="3603625"/>
          </a:xfrm>
          <a:ln/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36896" indent="-236896">
              <a:buFontTx/>
              <a:buAutoNum type="arabicPeriod"/>
            </a:pPr>
            <a:r>
              <a:rPr lang="en-US" dirty="0"/>
              <a:t>Because that way we always "know" the current continuation.</a:t>
            </a:r>
          </a:p>
          <a:p>
            <a:pPr marL="236896" indent="-236896">
              <a:buFontTx/>
              <a:buAutoNum type="arabicPeriod"/>
            </a:pPr>
            <a:r>
              <a:rPr lang="en-US" dirty="0"/>
              <a:t>An Abstract Data Type</a:t>
            </a:r>
          </a:p>
          <a:p>
            <a:pPr marL="236896" indent="-236896">
              <a:buFontTx/>
              <a:buAutoNum type="arabicPeriod"/>
            </a:pPr>
            <a:r>
              <a:rPr lang="en-US" dirty="0"/>
              <a:t> proc-</a:t>
            </a:r>
            <a:r>
              <a:rPr lang="en-US" dirty="0" err="1"/>
              <a:t>val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8146008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8BF0CB9-A82F-4A98-BDF5-8D5534FFBA14}" type="slidenum">
              <a:rPr lang="en-US"/>
              <a:pPr/>
              <a:t>23</a:t>
            </a:fld>
            <a:endParaRPr lang="en-US"/>
          </a:p>
        </p:txBody>
      </p:sp>
      <p:sp>
        <p:nvSpPr>
          <p:cNvPr id="121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5613" y="720725"/>
            <a:ext cx="6405562" cy="3603625"/>
          </a:xfrm>
          <a:ln/>
        </p:spPr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36896" indent="-236896">
              <a:buFontTx/>
              <a:buAutoNum type="arabicPeriod"/>
            </a:pPr>
            <a:r>
              <a:rPr lang="en-US" dirty="0"/>
              <a:t>Because that way we always "know" the current continuation.</a:t>
            </a:r>
          </a:p>
          <a:p>
            <a:pPr marL="236896" indent="-236896">
              <a:buFontTx/>
              <a:buAutoNum type="arabicPeriod"/>
            </a:pPr>
            <a:r>
              <a:rPr lang="en-US" dirty="0"/>
              <a:t>An Abstract Data Type</a:t>
            </a:r>
          </a:p>
          <a:p>
            <a:pPr marL="236896" indent="-236896">
              <a:buFontTx/>
              <a:buAutoNum type="arabicPeriod"/>
            </a:pPr>
            <a:r>
              <a:rPr lang="en-US" dirty="0"/>
              <a:t> proc-</a:t>
            </a:r>
            <a:r>
              <a:rPr lang="en-US" dirty="0" err="1"/>
              <a:t>val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6759023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B6C25D-32DF-4D0B-A234-5B2E76B992B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20910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5613" y="720725"/>
            <a:ext cx="6405562" cy="3603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B6C25D-32DF-4D0B-A234-5B2E76B992BC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3471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5613" y="720725"/>
            <a:ext cx="6405562" cy="3603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B6C25D-32DF-4D0B-A234-5B2E76B992BC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72367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B6C25D-32DF-4D0B-A234-5B2E76B992BC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55170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5613" y="720725"/>
            <a:ext cx="6405562" cy="3603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7B74A1-C2D6-4C45-BED2-ADE1E76F30BC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15643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5613" y="720725"/>
            <a:ext cx="6405562" cy="3603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7B74A1-C2D6-4C45-BED2-ADE1E76F30BC}" type="slidenum">
              <a:rPr lang="en-US" smtClean="0">
                <a:solidFill>
                  <a:prstClr val="black"/>
                </a:solidFill>
              </a:rPr>
              <a:pPr/>
              <a:t>37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86112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5613" y="720725"/>
            <a:ext cx="6405562" cy="3603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B6C25D-32DF-4D0B-A234-5B2E76B992B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1895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5613" y="720725"/>
            <a:ext cx="6405562" cy="3603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1018739">
              <a:defRPr/>
            </a:pPr>
            <a:r>
              <a:rPr lang="en-US" dirty="0"/>
              <a:t>Gives us the ability to easily write the interpreter in a way that does not require recursion or first-class procedures in the implementation language.</a:t>
            </a:r>
          </a:p>
          <a:p>
            <a:pPr defTabSz="1018739">
              <a:defRPr/>
            </a:pPr>
            <a:endParaRPr lang="en-US" dirty="0"/>
          </a:p>
          <a:p>
            <a:pPr defTabSz="1018739">
              <a:defRPr/>
            </a:pPr>
            <a:r>
              <a:rPr lang="en-US" dirty="0"/>
              <a:t>Since the interpreter always has the current continuation explicitly, it makes it easy to provide continuations as a first-class data type in the language, just as Scheme does </a:t>
            </a:r>
            <a:r>
              <a:rPr lang="en-US" i="1" dirty="0"/>
              <a:t>via</a:t>
            </a:r>
            <a:r>
              <a:rPr lang="en-US" dirty="0"/>
              <a:t> the </a:t>
            </a:r>
            <a:r>
              <a:rPr lang="en-US" b="1" dirty="0">
                <a:solidFill>
                  <a:srgbClr val="FF3300"/>
                </a:solidFill>
                <a:latin typeface="Courier New" pitchFamily="49" charset="0"/>
              </a:rPr>
              <a:t>call/cc</a:t>
            </a:r>
            <a:r>
              <a:rPr lang="en-US" dirty="0"/>
              <a:t> procedure.</a:t>
            </a:r>
          </a:p>
          <a:p>
            <a:pPr defTabSz="1018739"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B6C25D-32DF-4D0B-A234-5B2E76B992B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5774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5613" y="720725"/>
            <a:ext cx="6405562" cy="3603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B6C25D-32DF-4D0B-A234-5B2E76B992B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7213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5613" y="720725"/>
            <a:ext cx="6405562" cy="3603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B6C25D-32DF-4D0B-A234-5B2E76B992BC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4668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5613" y="720725"/>
            <a:ext cx="6405562" cy="3603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B6C25D-32DF-4D0B-A234-5B2E76B992BC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2036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5613" y="720725"/>
            <a:ext cx="6405562" cy="3603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B6C25D-32DF-4D0B-A234-5B2E76B992BC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6475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5613" y="720725"/>
            <a:ext cx="6405562" cy="360362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B6C25D-32DF-4D0B-A234-5B2E76B992BC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8146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550635-9AF7-4B12-80AD-B315EFD7E25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C220800-40E4-4362-A8B5-E43239E543F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93200" y="228600"/>
            <a:ext cx="2895600" cy="5943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6400" y="228600"/>
            <a:ext cx="8483600" cy="5943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F14EE3-B0D1-4210-BE56-81079799E23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BEC5CC-665B-4A78-AAE1-650D20797EB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29E99E-AE4C-4F82-AE13-BE4B8162980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6400" y="2286000"/>
            <a:ext cx="55880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286000"/>
            <a:ext cx="55880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84E9C9-CCAF-412F-ABB5-88DBAF5D461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56B08D-D3D3-4049-BA40-3E3C9EEF7AC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3CDBEE-5A14-4296-ABF1-9FCD2AF8E07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69B4F4-2FF0-43E1-881A-0B8D555ED29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1C95B7-53FC-4EC8-9A3F-C87D4EB42C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50E9F2-3F11-428E-A4DD-E05A7C2E0CB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7" name="Picture 13" descr="177100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4267200" cy="2400300"/>
          </a:xfrm>
          <a:prstGeom prst="rect">
            <a:avLst/>
          </a:prstGeom>
          <a:noFill/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962400" y="228600"/>
            <a:ext cx="80264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06400" y="2286000"/>
            <a:ext cx="113792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bg1"/>
                </a:solidFill>
                <a:latin typeface="+mn-lt"/>
              </a:defRPr>
            </a:lvl1pPr>
          </a:lstStyle>
          <a:p>
            <a:fld id="{B9CDA980-8C42-45CE-8EF6-AA35A98E0E6F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Swis721 Ex BT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Swis721 Ex BT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Swis721 Ex BT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Swis721 Ex BT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Swis721 Ex BT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Swis721 Ex BT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Swis721 Ex BT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Swis721 Ex BT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bg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2400" y="-152400"/>
            <a:ext cx="8026400" cy="1676400"/>
          </a:xfrm>
        </p:spPr>
        <p:txBody>
          <a:bodyPr/>
          <a:lstStyle/>
          <a:p>
            <a:r>
              <a:rPr lang="en-US" dirty="0"/>
              <a:t>CSSE </a:t>
            </a:r>
            <a:r>
              <a:rPr lang="en-US"/>
              <a:t>304 Days 31-32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19400" y="1485900"/>
            <a:ext cx="8763000" cy="3886200"/>
          </a:xfrm>
        </p:spPr>
        <p:txBody>
          <a:bodyPr/>
          <a:lstStyle/>
          <a:p>
            <a:r>
              <a:rPr lang="en-US" sz="3600" dirty="0"/>
              <a:t>Exam problems </a:t>
            </a:r>
          </a:p>
          <a:p>
            <a:r>
              <a:rPr lang="en-US" sz="3600" dirty="0"/>
              <a:t>Interpreter in CPS</a:t>
            </a:r>
          </a:p>
          <a:p>
            <a:r>
              <a:rPr lang="en-US" sz="3600" dirty="0"/>
              <a:t>(Add 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call/cc </a:t>
            </a:r>
            <a:r>
              <a:rPr lang="en-US" sz="3600" dirty="0"/>
              <a:t>to the interpreted language)</a:t>
            </a:r>
          </a:p>
          <a:p>
            <a:r>
              <a:rPr lang="en-US" sz="3600" dirty="0"/>
              <a:t>(Another 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call/cc </a:t>
            </a:r>
            <a:r>
              <a:rPr lang="en-US" sz="3600" dirty="0"/>
              <a:t>example)</a:t>
            </a:r>
          </a:p>
          <a:p>
            <a:endParaRPr lang="en-US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CA8FEB-4D5A-49B2-AA9E-F43830CB7879}"/>
              </a:ext>
            </a:extLst>
          </p:cNvPr>
          <p:cNvSpPr txBox="1"/>
          <p:nvPr/>
        </p:nvSpPr>
        <p:spPr>
          <a:xfrm>
            <a:off x="381000" y="4572000"/>
            <a:ext cx="11201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No class meetings Monday.  </a:t>
            </a:r>
            <a:br>
              <a:rPr lang="en-US" dirty="0">
                <a:solidFill>
                  <a:srgbClr val="FFFF00"/>
                </a:solidFill>
              </a:rPr>
            </a:br>
            <a:r>
              <a:rPr lang="en-US" dirty="0">
                <a:solidFill>
                  <a:srgbClr val="FFFF00"/>
                </a:solidFill>
              </a:rPr>
              <a:t>I will be on my office hours Zoom 9:30-11:30 to assist with A17a and A17b.</a:t>
            </a:r>
          </a:p>
          <a:p>
            <a:r>
              <a:rPr lang="en-US" dirty="0">
                <a:solidFill>
                  <a:srgbClr val="FFFF00"/>
                </a:solidFill>
              </a:rPr>
              <a:t>17b (reference parameters) is a difficult problem.  </a:t>
            </a:r>
            <a:r>
              <a:rPr lang="en-US" dirty="0">
                <a:solidFill>
                  <a:srgbClr val="66FF66"/>
                </a:solidFill>
              </a:rPr>
              <a:t>Before you start writing code, make a drawing/narrative in English that explains how it will work.  If you come to me for help with debugging, I will ask you to show me this document.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Continuations in the interpreter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2286000"/>
            <a:ext cx="9144000" cy="4572000"/>
          </a:xfrm>
        </p:spPr>
        <p:txBody>
          <a:bodyPr/>
          <a:lstStyle/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sz="2000" b="1" dirty="0">
                <a:latin typeface="Courier New" pitchFamily="49" charset="0"/>
              </a:rPr>
              <a:t> (define </a:t>
            </a:r>
            <a:r>
              <a:rPr lang="en-US" sz="2000" b="1" dirty="0" err="1">
                <a:latin typeface="Courier New" pitchFamily="49" charset="0"/>
              </a:rPr>
              <a:t>eval</a:t>
            </a:r>
            <a:r>
              <a:rPr lang="en-US" sz="2000" b="1" dirty="0">
                <a:latin typeface="Courier New" pitchFamily="49" charset="0"/>
              </a:rPr>
              <a:t>-exp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(lambda (exp </a:t>
            </a:r>
            <a:r>
              <a:rPr lang="en-US" sz="2000" b="1" dirty="0" err="1">
                <a:latin typeface="Courier New" pitchFamily="49" charset="0"/>
              </a:rPr>
              <a:t>env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>
                <a:solidFill>
                  <a:srgbClr val="5FEE5F"/>
                </a:solidFill>
                <a:latin typeface="Courier New" pitchFamily="49" charset="0"/>
              </a:rPr>
              <a:t>k</a:t>
            </a:r>
            <a:r>
              <a:rPr lang="en-US" sz="2000" b="1" dirty="0">
                <a:latin typeface="Courier New" pitchFamily="49" charset="0"/>
              </a:rPr>
              <a:t>)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(cases expression exp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  [literal-exp (datum)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    </a:t>
            </a:r>
            <a:r>
              <a:rPr lang="en-US" sz="2000" b="1" dirty="0">
                <a:solidFill>
                  <a:srgbClr val="5FEE5F"/>
                </a:solidFill>
                <a:latin typeface="Courier New" pitchFamily="49" charset="0"/>
              </a:rPr>
              <a:t>(apply-k k datum)</a:t>
            </a:r>
            <a:r>
              <a:rPr lang="en-US" sz="2000" b="1" dirty="0">
                <a:solidFill>
                  <a:srgbClr val="E4E4E4"/>
                </a:solidFill>
                <a:latin typeface="Courier New" pitchFamily="49" charset="0"/>
              </a:rPr>
              <a:t>]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</a:t>
            </a:r>
            <a:r>
              <a:rPr lang="en-US" b="1" dirty="0">
                <a:solidFill>
                  <a:srgbClr val="66FF66"/>
                </a:solidFill>
              </a:rPr>
              <a:t>; </a:t>
            </a:r>
            <a:r>
              <a:rPr lang="en-US" sz="2400" b="1" dirty="0">
                <a:solidFill>
                  <a:srgbClr val="66FF66"/>
                </a:solidFill>
                <a:latin typeface="Courier New" pitchFamily="49" charset="0"/>
                <a:cs typeface="Courier New" pitchFamily="49" charset="0"/>
              </a:rPr>
              <a:t>skip some of the other cases for now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  [if-exp (test-exp then-exp else-exp)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    (</a:t>
            </a:r>
            <a:r>
              <a:rPr lang="en-US" sz="2000" b="1" dirty="0" err="1">
                <a:latin typeface="Courier New" pitchFamily="49" charset="0"/>
              </a:rPr>
              <a:t>eval</a:t>
            </a:r>
            <a:r>
              <a:rPr lang="en-US" sz="2000" b="1" dirty="0">
                <a:latin typeface="Courier New" pitchFamily="49" charset="0"/>
              </a:rPr>
              <a:t>-exp test-exp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              </a:t>
            </a:r>
            <a:r>
              <a:rPr lang="en-US" sz="2000" b="1" dirty="0" err="1">
                <a:latin typeface="Courier New" pitchFamily="49" charset="0"/>
              </a:rPr>
              <a:t>env</a:t>
            </a:r>
            <a:endParaRPr lang="en-US" sz="2000" b="1" dirty="0">
              <a:latin typeface="Courier New" pitchFamily="49" charset="0"/>
            </a:endParaRP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              </a:t>
            </a:r>
            <a:r>
              <a:rPr lang="en-US" sz="2000" b="1" dirty="0">
                <a:solidFill>
                  <a:srgbClr val="5FEE5F"/>
                </a:solidFill>
                <a:latin typeface="Courier New" pitchFamily="49" charset="0"/>
              </a:rPr>
              <a:t>(test-k then-exp else-exp env k)</a:t>
            </a:r>
            <a:r>
              <a:rPr lang="en-US" sz="2000" b="1" dirty="0">
                <a:latin typeface="Courier New" pitchFamily="49" charset="0"/>
              </a:rPr>
              <a:t>)]</a:t>
            </a:r>
            <a:br>
              <a:rPr lang="en-US" sz="2000" b="1" dirty="0">
                <a:latin typeface="Courier New" pitchFamily="49" charset="0"/>
              </a:rPr>
            </a:br>
            <a:endParaRPr lang="en-US" sz="2000" b="1" dirty="0">
              <a:latin typeface="Courier New" pitchFamily="49" charset="0"/>
            </a:endParaRP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 </a:t>
            </a:r>
            <a:r>
              <a:rPr lang="en-US" sz="2400" b="1" dirty="0">
                <a:solidFill>
                  <a:srgbClr val="66FF66"/>
                </a:solidFill>
              </a:rPr>
              <a:t>; </a:t>
            </a:r>
            <a:r>
              <a:rPr lang="en-US" sz="2200" b="1" dirty="0">
                <a:solidFill>
                  <a:srgbClr val="66FF66"/>
                </a:solidFill>
              </a:rPr>
              <a:t>skip some more cases 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 )))</a:t>
            </a: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endParaRPr lang="en-US" sz="2000" b="1" dirty="0">
              <a:latin typeface="Courier New" pitchFamily="49" charset="0"/>
            </a:endParaRPr>
          </a:p>
          <a:p>
            <a:pPr>
              <a:lnSpc>
                <a:spcPct val="85000"/>
              </a:lnSpc>
              <a:spcBef>
                <a:spcPct val="0"/>
              </a:spcBef>
              <a:buFontTx/>
              <a:buNone/>
            </a:pPr>
            <a:endParaRPr lang="en-US" sz="2000" b="1" dirty="0">
              <a:latin typeface="Courier New" pitchFamily="49" charset="0"/>
            </a:endParaRPr>
          </a:p>
        </p:txBody>
      </p:sp>
      <p:grpSp>
        <p:nvGrpSpPr>
          <p:cNvPr id="92169" name="Group 9"/>
          <p:cNvGrpSpPr>
            <a:grpSpLocks/>
          </p:cNvGrpSpPr>
          <p:nvPr/>
        </p:nvGrpSpPr>
        <p:grpSpPr bwMode="auto">
          <a:xfrm>
            <a:off x="4419600" y="2133600"/>
            <a:ext cx="6477000" cy="3817938"/>
            <a:chOff x="1680" y="1392"/>
            <a:chExt cx="4080" cy="2405"/>
          </a:xfrm>
        </p:grpSpPr>
        <p:sp>
          <p:nvSpPr>
            <p:cNvPr id="92164" name="Text Box 4"/>
            <p:cNvSpPr txBox="1">
              <a:spLocks noChangeArrowheads="1"/>
            </p:cNvSpPr>
            <p:nvPr/>
          </p:nvSpPr>
          <p:spPr bwMode="auto">
            <a:xfrm>
              <a:off x="2928" y="3312"/>
              <a:ext cx="2832" cy="4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200" b="1" dirty="0">
                  <a:solidFill>
                    <a:srgbClr val="FFFF00"/>
                  </a:solidFill>
                </a:rPr>
                <a:t>creates a </a:t>
              </a:r>
              <a:r>
                <a:rPr lang="en-US" sz="2200" b="1" dirty="0">
                  <a:solidFill>
                    <a:srgbClr val="FFFF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test-k</a:t>
              </a:r>
              <a:r>
                <a:rPr lang="en-US" sz="2200" b="1" dirty="0">
                  <a:solidFill>
                    <a:srgbClr val="FFFF00"/>
                  </a:solidFill>
                </a:rPr>
                <a:t> continuation object</a:t>
              </a:r>
            </a:p>
          </p:txBody>
        </p:sp>
        <p:sp>
          <p:nvSpPr>
            <p:cNvPr id="92165" name="Line 5"/>
            <p:cNvSpPr>
              <a:spLocks noChangeShapeType="1"/>
            </p:cNvSpPr>
            <p:nvPr/>
          </p:nvSpPr>
          <p:spPr bwMode="auto">
            <a:xfrm flipH="1">
              <a:off x="1680" y="1584"/>
              <a:ext cx="1248" cy="576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92166" name="Text Box 6"/>
            <p:cNvSpPr txBox="1">
              <a:spLocks noChangeArrowheads="1"/>
            </p:cNvSpPr>
            <p:nvPr/>
          </p:nvSpPr>
          <p:spPr bwMode="auto">
            <a:xfrm>
              <a:off x="2880" y="1392"/>
              <a:ext cx="28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dirty="0">
                  <a:solidFill>
                    <a:srgbClr val="FFFF00"/>
                  </a:solidFill>
                </a:rPr>
                <a:t>applies the current continuation </a:t>
              </a:r>
            </a:p>
          </p:txBody>
        </p:sp>
        <p:sp>
          <p:nvSpPr>
            <p:cNvPr id="92167" name="Line 7"/>
            <p:cNvSpPr>
              <a:spLocks noChangeShapeType="1"/>
            </p:cNvSpPr>
            <p:nvPr/>
          </p:nvSpPr>
          <p:spPr bwMode="auto">
            <a:xfrm flipH="1" flipV="1">
              <a:off x="2496" y="3120"/>
              <a:ext cx="480" cy="288"/>
            </a:xfrm>
            <a:prstGeom prst="line">
              <a:avLst/>
            </a:prstGeom>
            <a:noFill/>
            <a:ln w="38100">
              <a:solidFill>
                <a:srgbClr val="FFFF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>
          <a:xfrm>
            <a:off x="2997200" y="-609600"/>
            <a:ext cx="8991600" cy="1676400"/>
          </a:xfrm>
        </p:spPr>
        <p:txBody>
          <a:bodyPr/>
          <a:lstStyle/>
          <a:p>
            <a:r>
              <a:rPr lang="en-US" sz="4000" dirty="0"/>
              <a:t>Representing Continuations by Data Types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0" y="1066800"/>
            <a:ext cx="6400800" cy="5638800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sz="1800" b="1" dirty="0">
                <a:latin typeface="Courier New" pitchFamily="49" charset="0"/>
              </a:rPr>
              <a:t>(define-datatype continuation </a:t>
            </a:r>
            <a:r>
              <a:rPr lang="en-US" sz="1800" b="1" dirty="0" err="1">
                <a:latin typeface="Courier New" pitchFamily="49" charset="0"/>
              </a:rPr>
              <a:t>continuation</a:t>
            </a:r>
            <a:r>
              <a:rPr lang="en-US" sz="1800" b="1" dirty="0">
                <a:latin typeface="Courier New" pitchFamily="49" charset="0"/>
              </a:rPr>
              <a:t>?</a:t>
            </a:r>
            <a:br>
              <a:rPr lang="en-US" sz="1800" b="1" dirty="0">
                <a:latin typeface="Courier New" pitchFamily="49" charset="0"/>
              </a:rPr>
            </a:br>
            <a:r>
              <a:rPr lang="en-US" sz="1800" b="1" dirty="0">
                <a:latin typeface="Courier New" pitchFamily="49" charset="0"/>
              </a:rPr>
              <a:t>  [test-k</a:t>
            </a:r>
            <a:br>
              <a:rPr lang="en-US" sz="1800" b="1" dirty="0">
                <a:latin typeface="Courier New" pitchFamily="49" charset="0"/>
              </a:rPr>
            </a:br>
            <a:r>
              <a:rPr lang="en-US" sz="1800" b="1" dirty="0">
                <a:latin typeface="Courier New" pitchFamily="49" charset="0"/>
              </a:rPr>
              <a:t>    (then-exp expression?)</a:t>
            </a:r>
            <a:br>
              <a:rPr lang="en-US" sz="1800" b="1" dirty="0">
                <a:latin typeface="Courier New" pitchFamily="49" charset="0"/>
              </a:rPr>
            </a:br>
            <a:r>
              <a:rPr lang="en-US" sz="1800" b="1" dirty="0">
                <a:latin typeface="Courier New" pitchFamily="49" charset="0"/>
              </a:rPr>
              <a:t>    (else-exp expression?)</a:t>
            </a:r>
            <a:br>
              <a:rPr lang="en-US" sz="1800" b="1" dirty="0">
                <a:latin typeface="Courier New" pitchFamily="49" charset="0"/>
              </a:rPr>
            </a:br>
            <a:r>
              <a:rPr lang="en-US" sz="1800" b="1" dirty="0">
                <a:latin typeface="Courier New" pitchFamily="49" charset="0"/>
              </a:rPr>
              <a:t>    (</a:t>
            </a:r>
            <a:r>
              <a:rPr lang="en-US" sz="1800" b="1" dirty="0" err="1">
                <a:latin typeface="Courier New" pitchFamily="49" charset="0"/>
              </a:rPr>
              <a:t>env</a:t>
            </a:r>
            <a:r>
              <a:rPr lang="en-US" sz="1800" b="1" dirty="0">
                <a:latin typeface="Courier New" pitchFamily="49" charset="0"/>
              </a:rPr>
              <a:t> environment?)</a:t>
            </a:r>
            <a:br>
              <a:rPr lang="en-US" sz="1800" b="1" dirty="0">
                <a:latin typeface="Courier New" pitchFamily="49" charset="0"/>
              </a:rPr>
            </a:br>
            <a:r>
              <a:rPr lang="en-US" sz="1800" b="1" dirty="0">
                <a:latin typeface="Courier New" pitchFamily="49" charset="0"/>
              </a:rPr>
              <a:t>    (k continuation?)]</a:t>
            </a:r>
            <a:br>
              <a:rPr lang="en-US" sz="1800" b="1" dirty="0">
                <a:latin typeface="Courier New" pitchFamily="49" charset="0"/>
              </a:rPr>
            </a:br>
            <a:r>
              <a:rPr lang="en-US" sz="1800" b="1" dirty="0">
                <a:latin typeface="Courier New" pitchFamily="49" charset="0"/>
              </a:rPr>
              <a:t>  </a:t>
            </a:r>
            <a:r>
              <a:rPr lang="en-US" sz="1700" b="1" dirty="0">
                <a:solidFill>
                  <a:srgbClr val="66FF66"/>
                </a:solidFill>
                <a:latin typeface="Courier New" pitchFamily="49" charset="0"/>
              </a:rPr>
              <a:t>; we will add other continuation variants.</a:t>
            </a:r>
            <a:br>
              <a:rPr lang="en-US" sz="1700" b="1" dirty="0">
                <a:solidFill>
                  <a:srgbClr val="66FF66"/>
                </a:solidFill>
                <a:latin typeface="Courier New" pitchFamily="49" charset="0"/>
              </a:rPr>
            </a:br>
            <a:r>
              <a:rPr lang="en-US" sz="1800" b="1" dirty="0">
                <a:solidFill>
                  <a:srgbClr val="66FF66"/>
                </a:solidFill>
                <a:latin typeface="Courier New" pitchFamily="49" charset="0"/>
              </a:rPr>
              <a:t> </a:t>
            </a:r>
            <a:r>
              <a:rPr lang="en-US" sz="1800" b="1" dirty="0">
                <a:latin typeface="Courier New" pitchFamily="49" charset="0"/>
              </a:rPr>
              <a:t>)</a:t>
            </a:r>
            <a:br>
              <a:rPr lang="en-US" sz="1800" b="1" dirty="0">
                <a:latin typeface="Courier New" pitchFamily="49" charset="0"/>
              </a:rPr>
            </a:br>
            <a:br>
              <a:rPr lang="en-US" sz="1800" b="1" dirty="0">
                <a:latin typeface="Courier New" pitchFamily="49" charset="0"/>
              </a:rPr>
            </a:br>
            <a:endParaRPr lang="en-US" sz="1800" b="1" dirty="0">
              <a:latin typeface="Courier New" pitchFamily="49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800" b="1" dirty="0">
              <a:latin typeface="Courier New" pitchFamily="49" charset="0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sz="1800" b="1" dirty="0">
              <a:latin typeface="Courier New" pitchFamily="49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1800" b="1" dirty="0">
                <a:latin typeface="Courier New" pitchFamily="49" charset="0"/>
              </a:rPr>
              <a:t>(define apply-k</a:t>
            </a:r>
            <a:br>
              <a:rPr lang="en-US" sz="1800" b="1" dirty="0">
                <a:latin typeface="Courier New" pitchFamily="49" charset="0"/>
              </a:rPr>
            </a:br>
            <a:r>
              <a:rPr lang="en-US" sz="1800" b="1" dirty="0">
                <a:latin typeface="Courier New" pitchFamily="49" charset="0"/>
              </a:rPr>
              <a:t>  (lambda (k </a:t>
            </a:r>
            <a:r>
              <a:rPr lang="en-US" sz="1800" b="1" dirty="0" err="1">
                <a:latin typeface="Courier New" pitchFamily="49" charset="0"/>
              </a:rPr>
              <a:t>val</a:t>
            </a:r>
            <a:r>
              <a:rPr lang="en-US" sz="1800" b="1" dirty="0">
                <a:latin typeface="Courier New" pitchFamily="49" charset="0"/>
              </a:rPr>
              <a:t>)</a:t>
            </a:r>
            <a:br>
              <a:rPr lang="en-US" sz="1800" b="1" dirty="0">
                <a:latin typeface="Courier New" pitchFamily="49" charset="0"/>
              </a:rPr>
            </a:br>
            <a:r>
              <a:rPr lang="en-US" sz="1800" b="1" dirty="0">
                <a:latin typeface="Courier New" pitchFamily="49" charset="0"/>
              </a:rPr>
              <a:t>    (cases continuation k</a:t>
            </a:r>
            <a:r>
              <a:rPr lang="en-US" sz="1800" dirty="0">
                <a:latin typeface="Courier New" pitchFamily="49" charset="0"/>
              </a:rPr>
              <a:t> </a:t>
            </a:r>
            <a:br>
              <a:rPr lang="en-US" sz="1800" b="1" dirty="0">
                <a:latin typeface="Courier New" pitchFamily="49" charset="0"/>
              </a:rPr>
            </a:br>
            <a:r>
              <a:rPr lang="en-US" sz="1800" b="1" dirty="0">
                <a:latin typeface="Courier New" pitchFamily="49" charset="0"/>
              </a:rPr>
              <a:t>      [test-k (then-exp else-exp env k)</a:t>
            </a:r>
            <a:br>
              <a:rPr lang="en-US" sz="1800" b="1" dirty="0">
                <a:latin typeface="Courier New" pitchFamily="49" charset="0"/>
              </a:rPr>
            </a:br>
            <a:r>
              <a:rPr lang="en-US" sz="1800" b="1" dirty="0">
                <a:latin typeface="Courier New" pitchFamily="49" charset="0"/>
              </a:rPr>
              <a:t>        (if </a:t>
            </a:r>
            <a:r>
              <a:rPr lang="en-US" sz="1800" b="1" dirty="0" err="1">
                <a:latin typeface="Courier New" pitchFamily="49" charset="0"/>
              </a:rPr>
              <a:t>val</a:t>
            </a:r>
            <a:br>
              <a:rPr lang="en-US" sz="1800" b="1" dirty="0">
                <a:latin typeface="Courier New" pitchFamily="49" charset="0"/>
              </a:rPr>
            </a:br>
            <a:r>
              <a:rPr lang="en-US" sz="1800" b="1" dirty="0">
                <a:latin typeface="Courier New" pitchFamily="49" charset="0"/>
              </a:rPr>
              <a:t>            (eval-exp then-exp env k)</a:t>
            </a:r>
            <a:br>
              <a:rPr lang="en-US" sz="1800" b="1" dirty="0">
                <a:latin typeface="Courier New" pitchFamily="49" charset="0"/>
              </a:rPr>
            </a:br>
            <a:r>
              <a:rPr lang="en-US" sz="1800" b="1" dirty="0">
                <a:latin typeface="Courier New" pitchFamily="49" charset="0"/>
              </a:rPr>
              <a:t>            (eval-exp else-exp env k))]</a:t>
            </a:r>
            <a:br>
              <a:rPr lang="en-US" sz="1800" b="1" dirty="0">
                <a:latin typeface="Courier New" pitchFamily="49" charset="0"/>
              </a:rPr>
            </a:br>
            <a:r>
              <a:rPr lang="en-US" sz="1800" b="1" dirty="0">
                <a:solidFill>
                  <a:srgbClr val="66FF66"/>
                </a:solidFill>
                <a:latin typeface="Courier New" pitchFamily="49" charset="0"/>
              </a:rPr>
              <a:t>   </a:t>
            </a:r>
            <a:r>
              <a:rPr lang="en-US" sz="1700" b="1" dirty="0">
                <a:solidFill>
                  <a:srgbClr val="66FF66"/>
                </a:solidFill>
                <a:latin typeface="Courier New" pitchFamily="49" charset="0"/>
              </a:rPr>
              <a:t>; we will add other continuation variants.</a:t>
            </a:r>
            <a:br>
              <a:rPr lang="en-US" sz="1700" b="1" dirty="0">
                <a:solidFill>
                  <a:srgbClr val="66FF66"/>
                </a:solidFill>
                <a:latin typeface="Courier New" pitchFamily="49" charset="0"/>
              </a:rPr>
            </a:br>
            <a:r>
              <a:rPr lang="en-US" sz="1800" b="1" dirty="0">
                <a:solidFill>
                  <a:srgbClr val="66FF66"/>
                </a:solidFill>
                <a:latin typeface="Courier New" pitchFamily="49" charset="0"/>
              </a:rPr>
              <a:t>  </a:t>
            </a:r>
            <a:r>
              <a:rPr lang="en-US" sz="1800" b="1" dirty="0">
                <a:latin typeface="Courier New" pitchFamily="49" charset="0"/>
              </a:rPr>
              <a:t>  )))</a:t>
            </a:r>
          </a:p>
          <a:p>
            <a:pPr>
              <a:lnSpc>
                <a:spcPct val="90000"/>
              </a:lnSpc>
            </a:pPr>
            <a:endParaRPr lang="en-US" sz="1800" dirty="0">
              <a:latin typeface="Courier New" pitchFamily="49" charset="0"/>
            </a:endParaRPr>
          </a:p>
          <a:p>
            <a:pPr>
              <a:lnSpc>
                <a:spcPct val="80000"/>
              </a:lnSpc>
            </a:pPr>
            <a:endParaRPr lang="en-US" sz="1800" dirty="0">
              <a:latin typeface="Courier New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F1DF756-27FC-48B8-8981-4D58CD0290E3}"/>
              </a:ext>
            </a:extLst>
          </p:cNvPr>
          <p:cNvSpPr txBox="1"/>
          <p:nvPr/>
        </p:nvSpPr>
        <p:spPr>
          <a:xfrm>
            <a:off x="145473" y="2133600"/>
            <a:ext cx="5943600" cy="2294090"/>
          </a:xfrm>
          <a:prstGeom prst="rect">
            <a:avLst/>
          </a:prstGeom>
          <a:noFill/>
          <a:ln w="28575">
            <a:solidFill>
              <a:srgbClr val="66FF66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</a:pPr>
            <a:r>
              <a:rPr lang="en-US" sz="1800" b="1" dirty="0">
                <a:solidFill>
                  <a:schemeClr val="bg1"/>
                </a:solidFill>
                <a:latin typeface="Courier New" pitchFamily="49" charset="0"/>
              </a:rPr>
              <a:t>(define eval-exp</a:t>
            </a:r>
          </a:p>
          <a:p>
            <a:pPr>
              <a:lnSpc>
                <a:spcPct val="85000"/>
              </a:lnSpc>
            </a:pPr>
            <a:r>
              <a:rPr lang="en-US" sz="1800" b="1" dirty="0">
                <a:solidFill>
                  <a:schemeClr val="bg1"/>
                </a:solidFill>
                <a:latin typeface="Courier New" pitchFamily="49" charset="0"/>
              </a:rPr>
              <a:t> (lambda (exp env k)</a:t>
            </a:r>
          </a:p>
          <a:p>
            <a:pPr>
              <a:lnSpc>
                <a:spcPct val="85000"/>
              </a:lnSpc>
            </a:pPr>
            <a:r>
              <a:rPr lang="en-US" sz="1800" b="1" dirty="0">
                <a:solidFill>
                  <a:schemeClr val="bg1"/>
                </a:solidFill>
                <a:latin typeface="Courier New" pitchFamily="49" charset="0"/>
              </a:rPr>
              <a:t>  (cases expression exp</a:t>
            </a:r>
          </a:p>
          <a:p>
            <a:pPr>
              <a:lnSpc>
                <a:spcPct val="85000"/>
              </a:lnSpc>
            </a:pPr>
            <a:r>
              <a:rPr lang="en-US" sz="1800" b="1" dirty="0">
                <a:solidFill>
                  <a:schemeClr val="bg1"/>
                </a:solidFill>
                <a:latin typeface="Courier New" pitchFamily="49" charset="0"/>
              </a:rPr>
              <a:t>   . . . </a:t>
            </a:r>
            <a:r>
              <a:rPr lang="en-US" sz="1700" b="1" dirty="0">
                <a:solidFill>
                  <a:srgbClr val="66FF66"/>
                </a:solidFill>
                <a:latin typeface="Courier New" pitchFamily="49" charset="0"/>
              </a:rPr>
              <a:t>; other cases</a:t>
            </a:r>
          </a:p>
          <a:p>
            <a:pPr>
              <a:lnSpc>
                <a:spcPct val="85000"/>
              </a:lnSpc>
              <a:spcBef>
                <a:spcPts val="600"/>
              </a:spcBef>
            </a:pPr>
            <a:r>
              <a:rPr lang="en-US" sz="1800" b="1" dirty="0">
                <a:solidFill>
                  <a:schemeClr val="bg1"/>
                </a:solidFill>
                <a:latin typeface="Courier New" pitchFamily="49" charset="0"/>
              </a:rPr>
              <a:t>   [if-exp (test-exp then-exp else-exp)</a:t>
            </a:r>
          </a:p>
          <a:p>
            <a:pPr>
              <a:lnSpc>
                <a:spcPct val="85000"/>
              </a:lnSpc>
              <a:spcBef>
                <a:spcPts val="600"/>
              </a:spcBef>
            </a:pPr>
            <a:r>
              <a:rPr lang="en-US" sz="1800" b="1" dirty="0">
                <a:solidFill>
                  <a:schemeClr val="bg1"/>
                </a:solidFill>
                <a:latin typeface="Courier New" pitchFamily="49" charset="0"/>
              </a:rPr>
              <a:t>    (eval-exp test-exp env</a:t>
            </a:r>
          </a:p>
          <a:p>
            <a:pPr>
              <a:lnSpc>
                <a:spcPct val="85000"/>
              </a:lnSpc>
              <a:spcBef>
                <a:spcPts val="600"/>
              </a:spcBef>
            </a:pPr>
            <a:r>
              <a:rPr lang="en-US" sz="1800" b="1" dirty="0">
                <a:solidFill>
                  <a:schemeClr val="bg1"/>
                </a:solidFill>
                <a:latin typeface="Courier New" pitchFamily="49" charset="0"/>
              </a:rPr>
              <a:t>       (test-k then-exp else-exp env k))]</a:t>
            </a:r>
          </a:p>
          <a:p>
            <a:pPr>
              <a:lnSpc>
                <a:spcPct val="85000"/>
              </a:lnSpc>
              <a:spcBef>
                <a:spcPts val="600"/>
              </a:spcBef>
            </a:pPr>
            <a:r>
              <a:rPr lang="en-US" sz="1800" b="1" dirty="0">
                <a:solidFill>
                  <a:schemeClr val="bg1"/>
                </a:solidFill>
                <a:latin typeface="Courier New" pitchFamily="49" charset="0"/>
              </a:rPr>
              <a:t>   . . . )))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continuation datatype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44800" y="1981200"/>
            <a:ext cx="9144000" cy="38862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600" b="1" dirty="0">
                <a:latin typeface="Courier New" pitchFamily="49" charset="0"/>
              </a:rPr>
              <a:t>(define-datatype continuation </a:t>
            </a:r>
            <a:r>
              <a:rPr lang="en-US" sz="2600" b="1" dirty="0" err="1">
                <a:latin typeface="Courier New" pitchFamily="49" charset="0"/>
              </a:rPr>
              <a:t>continuation</a:t>
            </a:r>
            <a:r>
              <a:rPr lang="en-US" sz="2600" b="1" dirty="0">
                <a:latin typeface="Courier New" pitchFamily="49" charset="0"/>
              </a:rPr>
              <a:t>?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600" b="1" dirty="0">
                <a:latin typeface="Courier New" pitchFamily="49" charset="0"/>
              </a:rPr>
              <a:t>  [test-k (then-exp expression?)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600" b="1" dirty="0">
                <a:latin typeface="Courier New" pitchFamily="49" charset="0"/>
              </a:rPr>
              <a:t>          (else-exp expression?)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600" b="1" dirty="0">
                <a:latin typeface="Courier New" pitchFamily="49" charset="0"/>
              </a:rPr>
              <a:t>          (</a:t>
            </a:r>
            <a:r>
              <a:rPr lang="en-US" sz="2600" b="1" dirty="0" err="1">
                <a:latin typeface="Courier New" pitchFamily="49" charset="0"/>
              </a:rPr>
              <a:t>env</a:t>
            </a:r>
            <a:r>
              <a:rPr lang="en-US" sz="2600" b="1" dirty="0">
                <a:latin typeface="Courier New" pitchFamily="49" charset="0"/>
              </a:rPr>
              <a:t> environment?)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600" b="1" dirty="0">
                <a:latin typeface="Courier New" pitchFamily="49" charset="0"/>
              </a:rPr>
              <a:t>          (k continuation?)]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600" b="1" dirty="0">
                <a:latin typeface="Courier New" pitchFamily="49" charset="0"/>
              </a:rPr>
              <a:t>  [</a:t>
            </a:r>
            <a:r>
              <a:rPr lang="en-US" sz="2600" b="1" dirty="0" err="1">
                <a:latin typeface="Courier New" pitchFamily="49" charset="0"/>
              </a:rPr>
              <a:t>rator</a:t>
            </a:r>
            <a:r>
              <a:rPr lang="en-US" sz="2600" b="1" dirty="0">
                <a:latin typeface="Courier New" pitchFamily="49" charset="0"/>
              </a:rPr>
              <a:t>-k (</a:t>
            </a:r>
            <a:r>
              <a:rPr lang="en-US" sz="2600" b="1" dirty="0" err="1">
                <a:latin typeface="Courier New" pitchFamily="49" charset="0"/>
              </a:rPr>
              <a:t>rands</a:t>
            </a:r>
            <a:r>
              <a:rPr lang="en-US" sz="2600" b="1" dirty="0">
                <a:latin typeface="Courier New" pitchFamily="49" charset="0"/>
              </a:rPr>
              <a:t> </a:t>
            </a:r>
            <a:r>
              <a:rPr lang="en-US" sz="2600" b="1">
                <a:latin typeface="Courier New" pitchFamily="49" charset="0"/>
              </a:rPr>
              <a:t>(list-of </a:t>
            </a:r>
            <a:r>
              <a:rPr lang="en-US" sz="2600" b="1" dirty="0">
                <a:latin typeface="Courier New" pitchFamily="49" charset="0"/>
              </a:rPr>
              <a:t>expression?))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600" b="1" dirty="0">
                <a:latin typeface="Courier New" pitchFamily="49" charset="0"/>
              </a:rPr>
              <a:t>           (</a:t>
            </a:r>
            <a:r>
              <a:rPr lang="en-US" sz="2600" b="1" dirty="0" err="1">
                <a:latin typeface="Courier New" pitchFamily="49" charset="0"/>
              </a:rPr>
              <a:t>env</a:t>
            </a:r>
            <a:r>
              <a:rPr lang="en-US" sz="2600" b="1" dirty="0">
                <a:latin typeface="Courier New" pitchFamily="49" charset="0"/>
              </a:rPr>
              <a:t> environment?)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600" b="1" dirty="0">
                <a:latin typeface="Courier New" pitchFamily="49" charset="0"/>
              </a:rPr>
              <a:t>           (k continuation?)]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600" b="1" dirty="0">
                <a:latin typeface="Courier New" pitchFamily="49" charset="0"/>
              </a:rPr>
              <a:t>  [</a:t>
            </a:r>
            <a:r>
              <a:rPr lang="en-US" sz="2600" b="1" dirty="0" err="1">
                <a:latin typeface="Courier New" pitchFamily="49" charset="0"/>
              </a:rPr>
              <a:t>rands</a:t>
            </a:r>
            <a:r>
              <a:rPr lang="en-US" sz="2600" b="1" dirty="0">
                <a:latin typeface="Courier New" pitchFamily="49" charset="0"/>
              </a:rPr>
              <a:t>-k (proc-value scheme-value?)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600" b="1" dirty="0">
                <a:latin typeface="Courier New" pitchFamily="49" charset="0"/>
              </a:rPr>
              <a:t>          (k continuation?)]  </a:t>
            </a:r>
            <a:r>
              <a:rPr lang="en-US" sz="2600" b="1" dirty="0">
                <a:solidFill>
                  <a:srgbClr val="66FF66"/>
                </a:solidFill>
                <a:latin typeface="Courier New" pitchFamily="49" charset="0"/>
              </a:rPr>
              <a:t>; </a:t>
            </a:r>
            <a:r>
              <a:rPr lang="en-US" sz="2600" b="1" dirty="0" err="1">
                <a:solidFill>
                  <a:srgbClr val="66FF66"/>
                </a:solidFill>
                <a:latin typeface="Courier New" pitchFamily="49" charset="0"/>
              </a:rPr>
              <a:t>etc</a:t>
            </a:r>
            <a:br>
              <a:rPr lang="en-US" sz="2600" b="1" dirty="0">
                <a:solidFill>
                  <a:srgbClr val="66FF66"/>
                </a:solidFill>
                <a:latin typeface="Courier New" pitchFamily="49" charset="0"/>
              </a:rPr>
            </a:br>
            <a:r>
              <a:rPr lang="en-US" sz="2600" b="1" dirty="0">
                <a:latin typeface="Courier New" pitchFamily="49" charset="0"/>
              </a:rPr>
              <a:t>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apply-k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76400" y="2286000"/>
            <a:ext cx="8763000" cy="45720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100" b="1" dirty="0">
                <a:latin typeface="Courier New" pitchFamily="49" charset="0"/>
              </a:rPr>
              <a:t>(define apply-k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100" b="1" dirty="0">
                <a:latin typeface="Courier New" pitchFamily="49" charset="0"/>
              </a:rPr>
              <a:t>  (lambda (k </a:t>
            </a:r>
            <a:r>
              <a:rPr lang="en-US" sz="2100" b="1" dirty="0" err="1">
                <a:latin typeface="Courier New" pitchFamily="49" charset="0"/>
              </a:rPr>
              <a:t>val</a:t>
            </a:r>
            <a:r>
              <a:rPr lang="en-US" sz="2100" b="1" dirty="0">
                <a:latin typeface="Courier New" pitchFamily="49" charset="0"/>
              </a:rPr>
              <a:t>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100" b="1" dirty="0">
                <a:latin typeface="Courier New" pitchFamily="49" charset="0"/>
              </a:rPr>
              <a:t>    (cases continuation k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100" b="1" dirty="0">
                <a:latin typeface="Courier New" pitchFamily="49" charset="0"/>
              </a:rPr>
              <a:t>      [test-k (then-exp else-exp </a:t>
            </a:r>
            <a:r>
              <a:rPr lang="en-US" sz="2100" b="1" dirty="0" err="1">
                <a:latin typeface="Courier New" pitchFamily="49" charset="0"/>
              </a:rPr>
              <a:t>env</a:t>
            </a:r>
            <a:r>
              <a:rPr lang="en-US" sz="2100" b="1" dirty="0">
                <a:latin typeface="Courier New" pitchFamily="49" charset="0"/>
              </a:rPr>
              <a:t> k)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100" b="1" dirty="0">
                <a:latin typeface="Courier New" pitchFamily="49" charset="0"/>
              </a:rPr>
              <a:t>              (if </a:t>
            </a:r>
            <a:r>
              <a:rPr lang="en-US" sz="2100" b="1" dirty="0" err="1">
                <a:latin typeface="Courier New" pitchFamily="49" charset="0"/>
              </a:rPr>
              <a:t>val</a:t>
            </a:r>
            <a:endParaRPr lang="en-US" sz="2100" b="1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100" b="1" dirty="0">
                <a:latin typeface="Courier New" pitchFamily="49" charset="0"/>
              </a:rPr>
              <a:t>                  (</a:t>
            </a:r>
            <a:r>
              <a:rPr lang="en-US" sz="2100" b="1" dirty="0" err="1">
                <a:latin typeface="Courier New" pitchFamily="49" charset="0"/>
              </a:rPr>
              <a:t>eval</a:t>
            </a:r>
            <a:r>
              <a:rPr lang="en-US" sz="2100" b="1" dirty="0">
                <a:latin typeface="Courier New" pitchFamily="49" charset="0"/>
              </a:rPr>
              <a:t>-exp then-exp </a:t>
            </a:r>
            <a:r>
              <a:rPr lang="en-US" sz="2100" b="1" dirty="0" err="1">
                <a:latin typeface="Courier New" pitchFamily="49" charset="0"/>
              </a:rPr>
              <a:t>env</a:t>
            </a:r>
            <a:r>
              <a:rPr lang="en-US" sz="2100" b="1" dirty="0">
                <a:latin typeface="Courier New" pitchFamily="49" charset="0"/>
              </a:rPr>
              <a:t> k)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100" b="1" dirty="0">
                <a:latin typeface="Courier New" pitchFamily="49" charset="0"/>
              </a:rPr>
              <a:t>                  (</a:t>
            </a:r>
            <a:r>
              <a:rPr lang="en-US" sz="2100" b="1" dirty="0" err="1">
                <a:latin typeface="Courier New" pitchFamily="49" charset="0"/>
              </a:rPr>
              <a:t>eval</a:t>
            </a:r>
            <a:r>
              <a:rPr lang="en-US" sz="2100" b="1" dirty="0">
                <a:latin typeface="Courier New" pitchFamily="49" charset="0"/>
              </a:rPr>
              <a:t>-exp else-exp </a:t>
            </a:r>
            <a:r>
              <a:rPr lang="en-US" sz="2100" b="1" dirty="0" err="1">
                <a:latin typeface="Courier New" pitchFamily="49" charset="0"/>
              </a:rPr>
              <a:t>env</a:t>
            </a:r>
            <a:r>
              <a:rPr lang="en-US" sz="2100" b="1" dirty="0">
                <a:latin typeface="Courier New" pitchFamily="49" charset="0"/>
              </a:rPr>
              <a:t> k))]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100" b="1" dirty="0">
                <a:latin typeface="Courier New" pitchFamily="49" charset="0"/>
              </a:rPr>
              <a:t>      [</a:t>
            </a:r>
            <a:r>
              <a:rPr lang="en-US" sz="2100" b="1" dirty="0" err="1">
                <a:latin typeface="Courier New" pitchFamily="49" charset="0"/>
              </a:rPr>
              <a:t>rator</a:t>
            </a:r>
            <a:r>
              <a:rPr lang="en-US" sz="2100" b="1" dirty="0">
                <a:latin typeface="Courier New" pitchFamily="49" charset="0"/>
              </a:rPr>
              <a:t>-k (</a:t>
            </a:r>
            <a:r>
              <a:rPr lang="en-US" sz="2100" b="1" dirty="0" err="1">
                <a:latin typeface="Courier New" pitchFamily="49" charset="0"/>
              </a:rPr>
              <a:t>rands</a:t>
            </a:r>
            <a:r>
              <a:rPr lang="en-US" sz="2100" b="1" dirty="0">
                <a:latin typeface="Courier New" pitchFamily="49" charset="0"/>
              </a:rPr>
              <a:t> </a:t>
            </a:r>
            <a:r>
              <a:rPr lang="en-US" sz="2100" b="1" dirty="0" err="1">
                <a:latin typeface="Courier New" pitchFamily="49" charset="0"/>
              </a:rPr>
              <a:t>env</a:t>
            </a:r>
            <a:r>
              <a:rPr lang="en-US" sz="2100" b="1" dirty="0">
                <a:latin typeface="Courier New" pitchFamily="49" charset="0"/>
              </a:rPr>
              <a:t> k)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100" b="1" dirty="0">
                <a:latin typeface="Courier New" pitchFamily="49" charset="0"/>
              </a:rPr>
              <a:t>               (</a:t>
            </a:r>
            <a:r>
              <a:rPr lang="en-US" sz="2100" b="1" dirty="0" err="1">
                <a:latin typeface="Courier New" pitchFamily="49" charset="0"/>
              </a:rPr>
              <a:t>eval-rands</a:t>
            </a:r>
            <a:r>
              <a:rPr lang="en-US" sz="2100" b="1" dirty="0">
                <a:latin typeface="Courier New" pitchFamily="49" charset="0"/>
              </a:rPr>
              <a:t> </a:t>
            </a:r>
            <a:r>
              <a:rPr lang="en-US" sz="2100" b="1" dirty="0" err="1">
                <a:latin typeface="Courier New" pitchFamily="49" charset="0"/>
              </a:rPr>
              <a:t>rands</a:t>
            </a:r>
            <a:endParaRPr lang="en-US" sz="2100" b="1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100" b="1" dirty="0">
                <a:latin typeface="Courier New" pitchFamily="49" charset="0"/>
              </a:rPr>
              <a:t>                           </a:t>
            </a:r>
            <a:r>
              <a:rPr lang="en-US" sz="2100" b="1" dirty="0" err="1">
                <a:latin typeface="Courier New" pitchFamily="49" charset="0"/>
              </a:rPr>
              <a:t>env</a:t>
            </a:r>
            <a:endParaRPr lang="en-US" sz="2100" b="1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100" b="1" dirty="0">
                <a:latin typeface="Courier New" pitchFamily="49" charset="0"/>
              </a:rPr>
              <a:t>                           (</a:t>
            </a:r>
            <a:r>
              <a:rPr lang="en-US" sz="2100" b="1" dirty="0" err="1">
                <a:latin typeface="Courier New" pitchFamily="49" charset="0"/>
              </a:rPr>
              <a:t>rands</a:t>
            </a:r>
            <a:r>
              <a:rPr lang="en-US" sz="2100" b="1" dirty="0">
                <a:latin typeface="Courier New" pitchFamily="49" charset="0"/>
              </a:rPr>
              <a:t>-k </a:t>
            </a:r>
            <a:r>
              <a:rPr lang="en-US" sz="2100" b="1" dirty="0" err="1">
                <a:latin typeface="Courier New" pitchFamily="49" charset="0"/>
              </a:rPr>
              <a:t>val</a:t>
            </a:r>
            <a:r>
              <a:rPr lang="en-US" sz="2100" b="1" dirty="0">
                <a:latin typeface="Courier New" pitchFamily="49" charset="0"/>
              </a:rPr>
              <a:t> k))]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100" b="1" dirty="0">
                <a:latin typeface="Courier New" pitchFamily="49" charset="0"/>
              </a:rPr>
              <a:t>      [</a:t>
            </a:r>
            <a:r>
              <a:rPr lang="en-US" sz="2100" b="1" dirty="0" err="1">
                <a:latin typeface="Courier New" pitchFamily="49" charset="0"/>
              </a:rPr>
              <a:t>rands</a:t>
            </a:r>
            <a:r>
              <a:rPr lang="en-US" sz="2100" b="1" dirty="0">
                <a:latin typeface="Courier New" pitchFamily="49" charset="0"/>
              </a:rPr>
              <a:t>-k (proc-value k)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100" b="1" dirty="0">
                <a:latin typeface="Courier New" pitchFamily="49" charset="0"/>
              </a:rPr>
              <a:t>               (apply-proc proc-value </a:t>
            </a:r>
            <a:r>
              <a:rPr lang="en-US" sz="2100" b="1" dirty="0" err="1">
                <a:latin typeface="Courier New" pitchFamily="49" charset="0"/>
              </a:rPr>
              <a:t>val</a:t>
            </a:r>
            <a:r>
              <a:rPr lang="en-US" sz="2100" b="1" dirty="0">
                <a:latin typeface="Courier New" pitchFamily="49" charset="0"/>
              </a:rPr>
              <a:t> k)])) </a:t>
            </a:r>
            <a:r>
              <a:rPr lang="en-US" sz="2100" b="1" dirty="0">
                <a:solidFill>
                  <a:srgbClr val="5FEE5F"/>
                </a:solidFill>
                <a:latin typeface="Courier New" pitchFamily="49" charset="0"/>
              </a:rPr>
              <a:t>; etc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0800" y="22170"/>
            <a:ext cx="6400800" cy="1676400"/>
          </a:xfrm>
        </p:spPr>
        <p:txBody>
          <a:bodyPr/>
          <a:lstStyle/>
          <a:p>
            <a:r>
              <a:rPr lang="en-US" dirty="0"/>
              <a:t>Exercise :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2286000"/>
            <a:ext cx="7239000" cy="2057400"/>
          </a:xfrm>
        </p:spPr>
        <p:txBody>
          <a:bodyPr/>
          <a:lstStyle/>
          <a:p>
            <a:r>
              <a:rPr lang="en-US" sz="2000" dirty="0"/>
              <a:t>How should the CPS version of this clause be written?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8599" y="3096262"/>
            <a:ext cx="6400801" cy="33802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1800" b="1" dirty="0">
                <a:solidFill>
                  <a:schemeClr val="bg1"/>
                </a:solidFill>
                <a:latin typeface="Courier New" pitchFamily="49" charset="0"/>
              </a:rPr>
              <a:t>[let-exp (</a:t>
            </a:r>
            <a:r>
              <a:rPr lang="en-US" sz="1800" b="1" dirty="0" err="1">
                <a:solidFill>
                  <a:schemeClr val="bg1"/>
                </a:solidFill>
                <a:latin typeface="Courier New" pitchFamily="49" charset="0"/>
              </a:rPr>
              <a:t>vars</a:t>
            </a:r>
            <a:r>
              <a:rPr lang="en-US" sz="1800" b="1" dirty="0">
                <a:solidFill>
                  <a:schemeClr val="bg1"/>
                </a:solidFill>
                <a:latin typeface="Courier New" pitchFamily="49" charset="0"/>
              </a:rPr>
              <a:t> </a:t>
            </a:r>
            <a:r>
              <a:rPr lang="en-US" sz="1800" b="1" dirty="0" err="1">
                <a:solidFill>
                  <a:schemeClr val="bg1"/>
                </a:solidFill>
                <a:latin typeface="Courier New" pitchFamily="49" charset="0"/>
              </a:rPr>
              <a:t>exps</a:t>
            </a:r>
            <a:r>
              <a:rPr lang="en-US" sz="1800" b="1" dirty="0">
                <a:solidFill>
                  <a:schemeClr val="bg1"/>
                </a:solidFill>
                <a:latin typeface="Courier New" pitchFamily="49" charset="0"/>
              </a:rPr>
              <a:t> bodies)</a:t>
            </a:r>
          </a:p>
          <a:p>
            <a:pPr>
              <a:lnSpc>
                <a:spcPct val="80000"/>
              </a:lnSpc>
            </a:pPr>
            <a:r>
              <a:rPr lang="en-US" sz="1800" b="1" dirty="0">
                <a:solidFill>
                  <a:schemeClr val="bg1"/>
                </a:solidFill>
                <a:latin typeface="Courier New" pitchFamily="49" charset="0"/>
              </a:rPr>
              <a:t>  (eval-bodies bodies</a:t>
            </a:r>
          </a:p>
          <a:p>
            <a:pPr>
              <a:lnSpc>
                <a:spcPct val="80000"/>
              </a:lnSpc>
            </a:pPr>
            <a:r>
              <a:rPr lang="en-US" sz="1800" b="1" dirty="0">
                <a:solidFill>
                  <a:schemeClr val="bg1"/>
                </a:solidFill>
                <a:latin typeface="Courier New" pitchFamily="49" charset="0"/>
              </a:rPr>
              <a:t>    (extend-env </a:t>
            </a:r>
            <a:r>
              <a:rPr lang="en-US" sz="1800" b="1" dirty="0" err="1">
                <a:solidFill>
                  <a:schemeClr val="bg1"/>
                </a:solidFill>
                <a:latin typeface="Courier New" pitchFamily="49" charset="0"/>
              </a:rPr>
              <a:t>vars</a:t>
            </a:r>
            <a:r>
              <a:rPr lang="en-US" sz="1800" b="1" dirty="0">
                <a:solidFill>
                  <a:schemeClr val="bg1"/>
                </a:solidFill>
                <a:latin typeface="Courier New" pitchFamily="49" charset="0"/>
              </a:rPr>
              <a:t> </a:t>
            </a:r>
          </a:p>
          <a:p>
            <a:pPr>
              <a:lnSpc>
                <a:spcPct val="80000"/>
              </a:lnSpc>
            </a:pPr>
            <a:r>
              <a:rPr lang="en-US" sz="1800" b="1" dirty="0">
                <a:solidFill>
                  <a:schemeClr val="bg1"/>
                </a:solidFill>
                <a:latin typeface="Courier New" pitchFamily="49" charset="0"/>
              </a:rPr>
              <a:t>                (eval-</a:t>
            </a:r>
            <a:r>
              <a:rPr lang="en-US" sz="1800" b="1" dirty="0" err="1">
                <a:solidFill>
                  <a:schemeClr val="bg1"/>
                </a:solidFill>
                <a:latin typeface="Courier New" pitchFamily="49" charset="0"/>
              </a:rPr>
              <a:t>rands</a:t>
            </a:r>
            <a:r>
              <a:rPr lang="en-US" sz="1800" b="1" dirty="0">
                <a:solidFill>
                  <a:schemeClr val="bg1"/>
                </a:solidFill>
                <a:latin typeface="Courier New" pitchFamily="49" charset="0"/>
              </a:rPr>
              <a:t> </a:t>
            </a:r>
            <a:r>
              <a:rPr lang="en-US" sz="1800" b="1" dirty="0" err="1">
                <a:solidFill>
                  <a:schemeClr val="bg1"/>
                </a:solidFill>
                <a:latin typeface="Courier New" pitchFamily="49" charset="0"/>
              </a:rPr>
              <a:t>exps</a:t>
            </a:r>
            <a:r>
              <a:rPr lang="en-US" sz="1800" b="1" dirty="0">
                <a:solidFill>
                  <a:schemeClr val="bg1"/>
                </a:solidFill>
                <a:latin typeface="Courier New" pitchFamily="49" charset="0"/>
              </a:rPr>
              <a:t> env) </a:t>
            </a:r>
          </a:p>
          <a:p>
            <a:pPr>
              <a:lnSpc>
                <a:spcPct val="80000"/>
              </a:lnSpc>
            </a:pPr>
            <a:r>
              <a:rPr lang="en-US" sz="1800" b="1" dirty="0">
                <a:solidFill>
                  <a:schemeClr val="bg1"/>
                </a:solidFill>
                <a:latin typeface="Courier New" pitchFamily="49" charset="0"/>
              </a:rPr>
              <a:t>                env))]</a:t>
            </a:r>
          </a:p>
          <a:p>
            <a:pPr>
              <a:lnSpc>
                <a:spcPct val="80000"/>
              </a:lnSpc>
            </a:pPr>
            <a:endParaRPr lang="en-US" sz="1800" b="1" dirty="0">
              <a:solidFill>
                <a:schemeClr val="bg1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</a:pPr>
            <a:r>
              <a:rPr lang="en-US" dirty="0">
                <a:solidFill>
                  <a:srgbClr val="66FF66"/>
                </a:solidFill>
                <a:latin typeface="+mn-lt"/>
              </a:rPr>
              <a:t>Beginning of answer:</a:t>
            </a:r>
          </a:p>
          <a:p>
            <a:pPr>
              <a:lnSpc>
                <a:spcPct val="80000"/>
              </a:lnSpc>
            </a:pPr>
            <a:endParaRPr lang="en-US" dirty="0">
              <a:solidFill>
                <a:srgbClr val="66FF66"/>
              </a:solidFill>
              <a:latin typeface="+mn-lt"/>
            </a:endParaRPr>
          </a:p>
          <a:p>
            <a:pPr>
              <a:lnSpc>
                <a:spcPct val="80000"/>
              </a:lnSpc>
            </a:pPr>
            <a:r>
              <a:rPr lang="en-US" sz="1800" b="1" dirty="0">
                <a:solidFill>
                  <a:schemeClr val="bg1"/>
                </a:solidFill>
                <a:latin typeface="Courier New" pitchFamily="49" charset="0"/>
              </a:rPr>
              <a:t>[let-exp (</a:t>
            </a:r>
            <a:r>
              <a:rPr lang="en-US" sz="1800" b="1" dirty="0" err="1">
                <a:solidFill>
                  <a:schemeClr val="bg1"/>
                </a:solidFill>
                <a:latin typeface="Courier New" pitchFamily="49" charset="0"/>
              </a:rPr>
              <a:t>vars</a:t>
            </a:r>
            <a:r>
              <a:rPr lang="en-US" sz="1800" b="1" dirty="0">
                <a:solidFill>
                  <a:schemeClr val="bg1"/>
                </a:solidFill>
                <a:latin typeface="Courier New" pitchFamily="49" charset="0"/>
              </a:rPr>
              <a:t> </a:t>
            </a:r>
            <a:r>
              <a:rPr lang="en-US" sz="1800" b="1" dirty="0" err="1">
                <a:solidFill>
                  <a:schemeClr val="bg1"/>
                </a:solidFill>
                <a:latin typeface="Courier New" pitchFamily="49" charset="0"/>
              </a:rPr>
              <a:t>exps</a:t>
            </a:r>
            <a:r>
              <a:rPr lang="en-US" sz="1800" b="1" dirty="0">
                <a:solidFill>
                  <a:schemeClr val="bg1"/>
                </a:solidFill>
                <a:latin typeface="Courier New" pitchFamily="49" charset="0"/>
              </a:rPr>
              <a:t> bodies)</a:t>
            </a:r>
          </a:p>
          <a:p>
            <a:pPr>
              <a:lnSpc>
                <a:spcPct val="80000"/>
              </a:lnSpc>
            </a:pPr>
            <a:r>
              <a:rPr lang="en-US" sz="1800" b="1" dirty="0">
                <a:solidFill>
                  <a:schemeClr val="bg1"/>
                </a:solidFill>
                <a:latin typeface="Courier New" pitchFamily="49" charset="0"/>
              </a:rPr>
              <a:t>	(eval-</a:t>
            </a:r>
            <a:r>
              <a:rPr lang="en-US" sz="1800" b="1" dirty="0" err="1">
                <a:solidFill>
                  <a:schemeClr val="bg1"/>
                </a:solidFill>
                <a:latin typeface="Courier New" pitchFamily="49" charset="0"/>
              </a:rPr>
              <a:t>rands</a:t>
            </a:r>
            <a:r>
              <a:rPr lang="en-US" sz="1800" b="1" dirty="0">
                <a:solidFill>
                  <a:schemeClr val="bg1"/>
                </a:solidFill>
                <a:latin typeface="Courier New" pitchFamily="49" charset="0"/>
              </a:rPr>
              <a:t> </a:t>
            </a:r>
            <a:r>
              <a:rPr lang="en-US" sz="1800" b="1" dirty="0" err="1">
                <a:solidFill>
                  <a:schemeClr val="bg1"/>
                </a:solidFill>
                <a:latin typeface="Courier New" pitchFamily="49" charset="0"/>
              </a:rPr>
              <a:t>exps</a:t>
            </a:r>
            <a:r>
              <a:rPr lang="en-US" sz="1800" b="1" dirty="0">
                <a:solidFill>
                  <a:schemeClr val="bg1"/>
                </a:solidFill>
                <a:latin typeface="Courier New" pitchFamily="49" charset="0"/>
              </a:rPr>
              <a:t> env </a:t>
            </a:r>
          </a:p>
          <a:p>
            <a:pPr>
              <a:lnSpc>
                <a:spcPct val="80000"/>
              </a:lnSpc>
            </a:pPr>
            <a:r>
              <a:rPr lang="en-US" sz="1800" b="1" dirty="0">
                <a:solidFill>
                  <a:schemeClr val="bg1"/>
                </a:solidFill>
                <a:latin typeface="Courier New" pitchFamily="49" charset="0"/>
              </a:rPr>
              <a:t>          (let-</a:t>
            </a:r>
            <a:r>
              <a:rPr lang="en-US" sz="1800" b="1" dirty="0" err="1">
                <a:solidFill>
                  <a:schemeClr val="bg1"/>
                </a:solidFill>
                <a:latin typeface="Courier New" pitchFamily="49" charset="0"/>
              </a:rPr>
              <a:t>exps</a:t>
            </a:r>
            <a:r>
              <a:rPr lang="en-US" sz="1800" b="1" dirty="0">
                <a:solidFill>
                  <a:schemeClr val="bg1"/>
                </a:solidFill>
                <a:latin typeface="Courier New" pitchFamily="49" charset="0"/>
              </a:rPr>
              <a:t>-k vars bodies env k)]</a:t>
            </a:r>
          </a:p>
          <a:p>
            <a:pPr>
              <a:lnSpc>
                <a:spcPct val="80000"/>
              </a:lnSpc>
            </a:pPr>
            <a:endParaRPr lang="en-US" sz="2000" dirty="0">
              <a:solidFill>
                <a:srgbClr val="66FF66"/>
              </a:solidFill>
              <a:latin typeface="+mn-lt"/>
            </a:endParaRPr>
          </a:p>
          <a:p>
            <a:pPr>
              <a:lnSpc>
                <a:spcPct val="80000"/>
              </a:lnSpc>
            </a:pPr>
            <a:r>
              <a:rPr lang="en-US" sz="1800" dirty="0">
                <a:solidFill>
                  <a:srgbClr val="66FF66"/>
                </a:solidFill>
                <a:latin typeface="+mn-lt"/>
              </a:rPr>
              <a:t>Applying </a:t>
            </a:r>
            <a:r>
              <a:rPr lang="en-US" sz="1800" b="1" dirty="0">
                <a:solidFill>
                  <a:srgbClr val="66FF66"/>
                </a:solidFill>
                <a:latin typeface="Courier New" pitchFamily="49" charset="0"/>
              </a:rPr>
              <a:t>let-</a:t>
            </a:r>
            <a:r>
              <a:rPr lang="en-US" sz="1800" b="1" dirty="0" err="1">
                <a:solidFill>
                  <a:srgbClr val="66FF66"/>
                </a:solidFill>
                <a:latin typeface="Courier New" pitchFamily="49" charset="0"/>
              </a:rPr>
              <a:t>exps</a:t>
            </a:r>
            <a:r>
              <a:rPr lang="en-US" sz="1800" b="1" dirty="0">
                <a:solidFill>
                  <a:srgbClr val="66FF66"/>
                </a:solidFill>
                <a:latin typeface="Courier New" pitchFamily="49" charset="0"/>
              </a:rPr>
              <a:t>-k</a:t>
            </a:r>
            <a:r>
              <a:rPr lang="en-US" sz="1800" dirty="0">
                <a:solidFill>
                  <a:srgbClr val="66FF66"/>
                </a:solidFill>
                <a:latin typeface="+mn-lt"/>
              </a:rPr>
              <a:t> will call </a:t>
            </a:r>
            <a:r>
              <a:rPr lang="en-US" sz="1800" b="1" dirty="0">
                <a:solidFill>
                  <a:srgbClr val="66FF66"/>
                </a:solidFill>
                <a:latin typeface="Courier New" pitchFamily="49" charset="0"/>
              </a:rPr>
              <a:t>extend-env</a:t>
            </a:r>
            <a:r>
              <a:rPr lang="en-US" sz="1800" dirty="0">
                <a:solidFill>
                  <a:srgbClr val="66FF66"/>
                </a:solidFill>
                <a:latin typeface="+mn-lt"/>
              </a:rPr>
              <a:t>. </a:t>
            </a:r>
            <a:br>
              <a:rPr lang="en-US" sz="1800" dirty="0">
                <a:solidFill>
                  <a:srgbClr val="66FF66"/>
                </a:solidFill>
                <a:latin typeface="+mn-lt"/>
              </a:rPr>
            </a:br>
            <a:r>
              <a:rPr lang="en-US" sz="1800" dirty="0">
                <a:solidFill>
                  <a:srgbClr val="66FF66"/>
                </a:solidFill>
              </a:rPr>
              <a:t>Applying </a:t>
            </a:r>
            <a:r>
              <a:rPr lang="en-US" sz="1800" b="1" dirty="0">
                <a:solidFill>
                  <a:srgbClr val="66FF66"/>
                </a:solidFill>
                <a:latin typeface="Courier New" pitchFamily="49" charset="0"/>
              </a:rPr>
              <a:t>extend-env</a:t>
            </a:r>
            <a:r>
              <a:rPr lang="en-US" sz="1800" dirty="0">
                <a:solidFill>
                  <a:srgbClr val="66FF66"/>
                </a:solidFill>
                <a:latin typeface="+mn-lt"/>
              </a:rPr>
              <a:t>'s continuation will call </a:t>
            </a:r>
            <a:r>
              <a:rPr lang="en-US" sz="1800" b="1" dirty="0">
                <a:solidFill>
                  <a:srgbClr val="66FF66"/>
                </a:solidFill>
                <a:latin typeface="Courier New" pitchFamily="49" charset="0"/>
              </a:rPr>
              <a:t>eval-bodies</a:t>
            </a:r>
            <a:r>
              <a:rPr lang="en-US" sz="1800" dirty="0">
                <a:solidFill>
                  <a:srgbClr val="66FF66"/>
                </a:solidFill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038DC0-FE18-40B6-AA90-07010C9378E3}"/>
              </a:ext>
            </a:extLst>
          </p:cNvPr>
          <p:cNvSpPr txBox="1"/>
          <p:nvPr/>
        </p:nvSpPr>
        <p:spPr>
          <a:xfrm>
            <a:off x="6858000" y="1698570"/>
            <a:ext cx="4876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(define apply-k</a:t>
            </a:r>
          </a:p>
          <a:p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(lambda (k </a:t>
            </a:r>
            <a:r>
              <a:rPr lang="en-US" sz="18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(cases continuation k</a:t>
            </a:r>
          </a:p>
          <a:p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[let-</a:t>
            </a:r>
            <a:r>
              <a:rPr lang="en-US" sz="18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exps</a:t>
            </a:r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-k (vars bodies env k)</a:t>
            </a:r>
          </a:p>
        </p:txBody>
      </p:sp>
    </p:spTree>
    <p:extLst>
      <p:ext uri="{BB962C8B-B14F-4D97-AF65-F5344CB8AC3E}">
        <p14:creationId xmlns:p14="http://schemas.microsoft.com/office/powerpoint/2010/main" val="15994968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20AA524-7734-485C-AE06-A6F9ADE76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procedures need to be considered substantial (i.e. need to be CPS)?</a:t>
            </a:r>
          </a:p>
        </p:txBody>
      </p:sp>
    </p:spTree>
    <p:extLst>
      <p:ext uri="{BB962C8B-B14F-4D97-AF65-F5344CB8AC3E}">
        <p14:creationId xmlns:p14="http://schemas.microsoft.com/office/powerpoint/2010/main" val="31630535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D7CE3-46CA-4959-8821-FA4948592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Partner drop situation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F3564B-7837-4F7A-B337-91EC70C28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folks </a:t>
            </a:r>
            <a:r>
              <a:rPr lang="en-US" dirty="0" err="1"/>
              <a:t>whos</a:t>
            </a:r>
            <a:r>
              <a:rPr lang="en-US" dirty="0"/>
              <a:t> partners have dropped, I’m going to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Find you a new </a:t>
            </a:r>
            <a:r>
              <a:rPr lang="en-US"/>
              <a:t>team for A18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Ask you to finish 17a on your own, using the deadline for 17b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Not turn in 17b</a:t>
            </a:r>
          </a:p>
        </p:txBody>
      </p:sp>
    </p:spTree>
    <p:extLst>
      <p:ext uri="{BB962C8B-B14F-4D97-AF65-F5344CB8AC3E}">
        <p14:creationId xmlns:p14="http://schemas.microsoft.com/office/powerpoint/2010/main" val="7180082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228600"/>
            <a:ext cx="7772400" cy="457200"/>
          </a:xfrm>
        </p:spPr>
        <p:txBody>
          <a:bodyPr/>
          <a:lstStyle/>
          <a:p>
            <a:r>
              <a:rPr lang="en-US" sz="4000" dirty="0"/>
              <a:t>Another call/cc example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29000" y="838200"/>
            <a:ext cx="9753600" cy="60198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5000"/>
              </a:spcBef>
              <a:buFontTx/>
              <a:buNone/>
            </a:pPr>
            <a:r>
              <a:rPr lang="en-US" sz="2800" dirty="0">
                <a:latin typeface="Courier New" pitchFamily="49" charset="0"/>
              </a:rPr>
              <a:t>&gt; </a:t>
            </a:r>
            <a:r>
              <a:rPr lang="en-US" sz="2800" b="1" dirty="0">
                <a:latin typeface="Courier New" pitchFamily="49" charset="0"/>
              </a:rPr>
              <a:t>(define </a:t>
            </a:r>
            <a:r>
              <a:rPr lang="en-US" sz="2800" b="1" dirty="0" err="1">
                <a:latin typeface="Courier New" pitchFamily="49" charset="0"/>
              </a:rPr>
              <a:t>abc</a:t>
            </a:r>
            <a:r>
              <a:rPr lang="en-US" sz="2800" b="1" dirty="0">
                <a:latin typeface="Courier New" pitchFamily="49" charset="0"/>
              </a:rPr>
              <a:t>)</a:t>
            </a:r>
          </a:p>
          <a:p>
            <a:pPr>
              <a:lnSpc>
                <a:spcPct val="80000"/>
              </a:lnSpc>
              <a:spcBef>
                <a:spcPct val="5000"/>
              </a:spcBef>
              <a:buFontTx/>
              <a:buNone/>
            </a:pPr>
            <a:r>
              <a:rPr lang="en-US" sz="2800" dirty="0">
                <a:latin typeface="Courier New" pitchFamily="49" charset="0"/>
              </a:rPr>
              <a:t>&gt; </a:t>
            </a:r>
            <a:r>
              <a:rPr lang="en-US" sz="2800" b="1" dirty="0">
                <a:latin typeface="Courier New" pitchFamily="49" charset="0"/>
              </a:rPr>
              <a:t>(define fact</a:t>
            </a:r>
          </a:p>
          <a:p>
            <a:pPr>
              <a:lnSpc>
                <a:spcPct val="80000"/>
              </a:lnSpc>
              <a:spcBef>
                <a:spcPct val="5000"/>
              </a:spcBef>
              <a:buFontTx/>
              <a:buNone/>
            </a:pPr>
            <a:r>
              <a:rPr lang="en-US" sz="2800" b="1" dirty="0">
                <a:latin typeface="Courier New" pitchFamily="49" charset="0"/>
              </a:rPr>
              <a:t>    (lambda (n)</a:t>
            </a:r>
          </a:p>
          <a:p>
            <a:pPr>
              <a:lnSpc>
                <a:spcPct val="80000"/>
              </a:lnSpc>
              <a:spcBef>
                <a:spcPct val="5000"/>
              </a:spcBef>
              <a:buFontTx/>
              <a:buNone/>
            </a:pPr>
            <a:r>
              <a:rPr lang="en-US" sz="2800" b="1" dirty="0">
                <a:latin typeface="Courier New" pitchFamily="49" charset="0"/>
              </a:rPr>
              <a:t>     (</a:t>
            </a:r>
            <a:r>
              <a:rPr lang="en-US" sz="2800" b="1" dirty="0" err="1">
                <a:latin typeface="Courier New" pitchFamily="49" charset="0"/>
              </a:rPr>
              <a:t>cond</a:t>
            </a:r>
            <a:r>
              <a:rPr lang="en-US" sz="2800" b="1" dirty="0">
                <a:latin typeface="Courier New" pitchFamily="49" charset="0"/>
              </a:rPr>
              <a:t>  [(= n 1)</a:t>
            </a:r>
          </a:p>
          <a:p>
            <a:pPr>
              <a:lnSpc>
                <a:spcPct val="80000"/>
              </a:lnSpc>
              <a:spcBef>
                <a:spcPct val="5000"/>
              </a:spcBef>
              <a:buFontTx/>
              <a:buNone/>
            </a:pPr>
            <a:r>
              <a:rPr lang="en-US" sz="2800" b="1" dirty="0">
                <a:latin typeface="Courier New" pitchFamily="49" charset="0"/>
              </a:rPr>
              <a:t>             (call/cc (lambda (k)</a:t>
            </a:r>
          </a:p>
          <a:p>
            <a:pPr>
              <a:lnSpc>
                <a:spcPct val="80000"/>
              </a:lnSpc>
              <a:spcBef>
                <a:spcPct val="5000"/>
              </a:spcBef>
              <a:buFontTx/>
              <a:buNone/>
            </a:pPr>
            <a:r>
              <a:rPr lang="en-US" sz="2800" b="1" dirty="0">
                <a:latin typeface="Courier New" pitchFamily="49" charset="0"/>
              </a:rPr>
              <a:t>                        (set! </a:t>
            </a:r>
            <a:r>
              <a:rPr lang="en-US" sz="2800" b="1" dirty="0" err="1">
                <a:latin typeface="Courier New" pitchFamily="49" charset="0"/>
              </a:rPr>
              <a:t>abc</a:t>
            </a:r>
            <a:r>
              <a:rPr lang="en-US" sz="2800" b="1" dirty="0">
                <a:latin typeface="Courier New" pitchFamily="49" charset="0"/>
              </a:rPr>
              <a:t> k)</a:t>
            </a:r>
          </a:p>
          <a:p>
            <a:pPr>
              <a:lnSpc>
                <a:spcPct val="80000"/>
              </a:lnSpc>
              <a:spcBef>
                <a:spcPct val="5000"/>
              </a:spcBef>
              <a:buFontTx/>
              <a:buNone/>
            </a:pPr>
            <a:r>
              <a:rPr lang="en-US" sz="2800" b="1" dirty="0">
                <a:latin typeface="Courier New" pitchFamily="49" charset="0"/>
              </a:rPr>
              <a:t>                        (k 1)))]</a:t>
            </a:r>
          </a:p>
          <a:p>
            <a:pPr>
              <a:lnSpc>
                <a:spcPct val="80000"/>
              </a:lnSpc>
              <a:spcBef>
                <a:spcPct val="5000"/>
              </a:spcBef>
              <a:buFontTx/>
              <a:buNone/>
            </a:pPr>
            <a:r>
              <a:rPr lang="en-US" sz="2800" b="1" dirty="0">
                <a:latin typeface="Courier New" pitchFamily="49" charset="0"/>
              </a:rPr>
              <a:t>            [else </a:t>
            </a:r>
          </a:p>
          <a:p>
            <a:pPr>
              <a:lnSpc>
                <a:spcPct val="80000"/>
              </a:lnSpc>
              <a:spcBef>
                <a:spcPct val="5000"/>
              </a:spcBef>
              <a:buFontTx/>
              <a:buNone/>
            </a:pPr>
            <a:r>
              <a:rPr lang="en-US" sz="2800" b="1" dirty="0">
                <a:latin typeface="Courier New" pitchFamily="49" charset="0"/>
              </a:rPr>
              <a:t>              (* n (fact (- n 1)))])))</a:t>
            </a:r>
          </a:p>
          <a:p>
            <a:pPr>
              <a:lnSpc>
                <a:spcPct val="80000"/>
              </a:lnSpc>
              <a:spcBef>
                <a:spcPct val="5000"/>
              </a:spcBef>
              <a:buFontTx/>
              <a:buNone/>
            </a:pPr>
            <a:endParaRPr lang="en-US" sz="2800" dirty="0"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ct val="5000"/>
              </a:spcBef>
              <a:buFontTx/>
              <a:buNone/>
            </a:pPr>
            <a:r>
              <a:rPr lang="en-US" sz="2800" dirty="0">
                <a:latin typeface="Courier New" pitchFamily="49" charset="0"/>
              </a:rPr>
              <a:t>&gt; </a:t>
            </a:r>
            <a:r>
              <a:rPr lang="en-US" sz="2800" b="1" dirty="0">
                <a:latin typeface="Courier New" pitchFamily="49" charset="0"/>
              </a:rPr>
              <a:t>(fact 4)</a:t>
            </a:r>
          </a:p>
          <a:p>
            <a:pPr>
              <a:lnSpc>
                <a:spcPct val="80000"/>
              </a:lnSpc>
              <a:spcBef>
                <a:spcPct val="5000"/>
              </a:spcBef>
              <a:buFontTx/>
              <a:buNone/>
            </a:pPr>
            <a:r>
              <a:rPr lang="en-US" sz="2800" dirty="0">
                <a:latin typeface="Courier New" pitchFamily="49" charset="0"/>
              </a:rPr>
              <a:t>24</a:t>
            </a:r>
          </a:p>
          <a:p>
            <a:pPr>
              <a:lnSpc>
                <a:spcPct val="80000"/>
              </a:lnSpc>
              <a:spcBef>
                <a:spcPct val="5000"/>
              </a:spcBef>
              <a:buFontTx/>
              <a:buNone/>
            </a:pPr>
            <a:endParaRPr lang="en-US" sz="2800" dirty="0"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ct val="5000"/>
              </a:spcBef>
              <a:buFontTx/>
              <a:buNone/>
            </a:pPr>
            <a:r>
              <a:rPr lang="en-US" sz="2800" dirty="0">
                <a:latin typeface="Courier New" pitchFamily="49" charset="0"/>
              </a:rPr>
              <a:t>&gt; </a:t>
            </a:r>
            <a:r>
              <a:rPr lang="en-US" sz="2800" b="1" dirty="0">
                <a:latin typeface="Courier New" pitchFamily="49" charset="0"/>
              </a:rPr>
              <a:t>(</a:t>
            </a:r>
            <a:r>
              <a:rPr lang="en-US" sz="2800" b="1" dirty="0" err="1">
                <a:latin typeface="Courier New" pitchFamily="49" charset="0"/>
              </a:rPr>
              <a:t>abc</a:t>
            </a:r>
            <a:r>
              <a:rPr lang="en-US" sz="2800" b="1" dirty="0">
                <a:latin typeface="Courier New" pitchFamily="49" charset="0"/>
              </a:rPr>
              <a:t> 2)</a:t>
            </a:r>
          </a:p>
          <a:p>
            <a:pPr>
              <a:lnSpc>
                <a:spcPct val="80000"/>
              </a:lnSpc>
              <a:spcBef>
                <a:spcPct val="5000"/>
              </a:spcBef>
              <a:buFontTx/>
              <a:buNone/>
            </a:pPr>
            <a:r>
              <a:rPr lang="en-US" sz="2800" dirty="0">
                <a:latin typeface="Courier New" pitchFamily="49" charset="0"/>
              </a:rPr>
              <a:t>48</a:t>
            </a:r>
          </a:p>
          <a:p>
            <a:pPr>
              <a:lnSpc>
                <a:spcPct val="80000"/>
              </a:lnSpc>
              <a:spcBef>
                <a:spcPct val="5000"/>
              </a:spcBef>
              <a:buFontTx/>
              <a:buNone/>
            </a:pPr>
            <a:endParaRPr lang="en-US" sz="28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946965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1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8" name="Text Box 6"/>
          <p:cNvSpPr txBox="1">
            <a:spLocks noChangeArrowheads="1"/>
          </p:cNvSpPr>
          <p:nvPr/>
        </p:nvSpPr>
        <p:spPr bwMode="auto">
          <a:xfrm>
            <a:off x="3276600" y="4419601"/>
            <a:ext cx="6553200" cy="2289175"/>
          </a:xfrm>
          <a:prstGeom prst="rect">
            <a:avLst/>
          </a:prstGeom>
          <a:solidFill>
            <a:srgbClr val="75FF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800" b="1" dirty="0">
                <a:solidFill>
                  <a:srgbClr val="FF3300"/>
                </a:solidFill>
                <a:latin typeface="Courier New" pitchFamily="49" charset="0"/>
              </a:rPr>
              <a:t>(define fact</a:t>
            </a:r>
          </a:p>
          <a:p>
            <a:r>
              <a:rPr lang="en-US" sz="1800" b="1" dirty="0">
                <a:solidFill>
                  <a:srgbClr val="FF3300"/>
                </a:solidFill>
                <a:latin typeface="Courier New" pitchFamily="49" charset="0"/>
              </a:rPr>
              <a:t>    (lambda (n)</a:t>
            </a:r>
          </a:p>
          <a:p>
            <a:r>
              <a:rPr lang="en-US" sz="1800" b="1" dirty="0">
                <a:solidFill>
                  <a:srgbClr val="FF3300"/>
                </a:solidFill>
                <a:latin typeface="Courier New" pitchFamily="49" charset="0"/>
              </a:rPr>
              <a:t>     (</a:t>
            </a:r>
            <a:r>
              <a:rPr lang="en-US" sz="1800" b="1" dirty="0" err="1">
                <a:solidFill>
                  <a:srgbClr val="FF3300"/>
                </a:solidFill>
                <a:latin typeface="Courier New" pitchFamily="49" charset="0"/>
              </a:rPr>
              <a:t>cond</a:t>
            </a:r>
            <a:r>
              <a:rPr lang="en-US" sz="1800" b="1" dirty="0">
                <a:solidFill>
                  <a:srgbClr val="FF3300"/>
                </a:solidFill>
                <a:latin typeface="Courier New" pitchFamily="49" charset="0"/>
              </a:rPr>
              <a:t>  [(= n 1)</a:t>
            </a:r>
          </a:p>
          <a:p>
            <a:r>
              <a:rPr lang="en-US" sz="1800" b="1" dirty="0">
                <a:solidFill>
                  <a:srgbClr val="FF3300"/>
                </a:solidFill>
                <a:latin typeface="Courier New" pitchFamily="49" charset="0"/>
              </a:rPr>
              <a:t>             (call/cc (lambda (k)</a:t>
            </a:r>
          </a:p>
          <a:p>
            <a:r>
              <a:rPr lang="en-US" sz="1800" b="1" dirty="0">
                <a:solidFill>
                  <a:srgbClr val="FF3300"/>
                </a:solidFill>
                <a:latin typeface="Courier New" pitchFamily="49" charset="0"/>
              </a:rPr>
              <a:t>                        (set! </a:t>
            </a:r>
            <a:r>
              <a:rPr lang="en-US" sz="1800" b="1" dirty="0" err="1">
                <a:solidFill>
                  <a:srgbClr val="FF3300"/>
                </a:solidFill>
                <a:latin typeface="Courier New" pitchFamily="49" charset="0"/>
              </a:rPr>
              <a:t>abc</a:t>
            </a:r>
            <a:r>
              <a:rPr lang="en-US" sz="1800" b="1" dirty="0">
                <a:solidFill>
                  <a:srgbClr val="FF3300"/>
                </a:solidFill>
                <a:latin typeface="Courier New" pitchFamily="49" charset="0"/>
              </a:rPr>
              <a:t> k)</a:t>
            </a:r>
          </a:p>
          <a:p>
            <a:r>
              <a:rPr lang="en-US" sz="1800" b="1" dirty="0">
                <a:solidFill>
                  <a:srgbClr val="FF3300"/>
                </a:solidFill>
                <a:latin typeface="Courier New" pitchFamily="49" charset="0"/>
              </a:rPr>
              <a:t>                        (k 1)))]</a:t>
            </a:r>
          </a:p>
          <a:p>
            <a:r>
              <a:rPr lang="en-US" sz="1800" b="1" dirty="0">
                <a:solidFill>
                  <a:srgbClr val="FF3300"/>
                </a:solidFill>
                <a:latin typeface="Courier New" pitchFamily="49" charset="0"/>
              </a:rPr>
              <a:t>            [else </a:t>
            </a:r>
          </a:p>
          <a:p>
            <a:r>
              <a:rPr lang="en-US" sz="1800" b="1" dirty="0">
                <a:solidFill>
                  <a:srgbClr val="FF3300"/>
                </a:solidFill>
                <a:latin typeface="Courier New" pitchFamily="49" charset="0"/>
              </a:rPr>
              <a:t>              (* n (fact (- n 1)))])))</a:t>
            </a:r>
          </a:p>
        </p:txBody>
      </p:sp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0"/>
            <a:ext cx="9601200" cy="609600"/>
          </a:xfrm>
        </p:spPr>
        <p:txBody>
          <a:bodyPr/>
          <a:lstStyle/>
          <a:p>
            <a:r>
              <a:rPr lang="en-US" sz="4000" dirty="0"/>
              <a:t>More of the </a:t>
            </a:r>
            <a:r>
              <a:rPr lang="en-US" sz="4000" dirty="0">
                <a:latin typeface="Courier New" pitchFamily="49" charset="0"/>
              </a:rPr>
              <a:t>fact call/cc</a:t>
            </a:r>
            <a:r>
              <a:rPr lang="en-US" sz="4000" dirty="0"/>
              <a:t> example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828800" y="914400"/>
            <a:ext cx="3962400" cy="5638800"/>
          </a:xfrm>
          <a:noFill/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400" dirty="0">
                <a:latin typeface="Courier New" pitchFamily="49" charset="0"/>
              </a:rPr>
              <a:t>&gt; </a:t>
            </a:r>
            <a:r>
              <a:rPr lang="en-US" sz="2400" b="1" dirty="0">
                <a:latin typeface="Courier New" pitchFamily="49" charset="0"/>
              </a:rPr>
              <a:t>(trace fact)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>
                <a:latin typeface="Courier New" pitchFamily="49" charset="0"/>
              </a:rPr>
              <a:t>(fact)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>
                <a:latin typeface="Courier New" pitchFamily="49" charset="0"/>
              </a:rPr>
              <a:t>&gt; </a:t>
            </a:r>
            <a:r>
              <a:rPr lang="en-US" sz="2400" b="1" dirty="0">
                <a:latin typeface="Courier New" pitchFamily="49" charset="0"/>
              </a:rPr>
              <a:t>(fact 6)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>
                <a:latin typeface="Courier New" pitchFamily="49" charset="0"/>
              </a:rPr>
              <a:t>|(fact 6)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>
                <a:latin typeface="Courier New" pitchFamily="49" charset="0"/>
              </a:rPr>
              <a:t>| (fact 5)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>
                <a:latin typeface="Courier New" pitchFamily="49" charset="0"/>
              </a:rPr>
              <a:t>| |(fact 4)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>
                <a:latin typeface="Courier New" pitchFamily="49" charset="0"/>
              </a:rPr>
              <a:t>| | (fact 3)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>
                <a:latin typeface="Courier New" pitchFamily="49" charset="0"/>
              </a:rPr>
              <a:t>| | |(fact 2)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>
                <a:latin typeface="Courier New" pitchFamily="49" charset="0"/>
              </a:rPr>
              <a:t>| | | (fact 1)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>
                <a:latin typeface="Courier New" pitchFamily="49" charset="0"/>
              </a:rPr>
              <a:t>| | | 1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>
                <a:latin typeface="Courier New" pitchFamily="49" charset="0"/>
              </a:rPr>
              <a:t>| | |2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>
                <a:latin typeface="Courier New" pitchFamily="49" charset="0"/>
              </a:rPr>
              <a:t>| | 6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>
                <a:latin typeface="Courier New" pitchFamily="49" charset="0"/>
              </a:rPr>
              <a:t>| |24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>
                <a:latin typeface="Courier New" pitchFamily="49" charset="0"/>
              </a:rPr>
              <a:t>| 120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>
                <a:latin typeface="Courier New" pitchFamily="49" charset="0"/>
              </a:rPr>
              <a:t>|720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>
                <a:latin typeface="Courier New" pitchFamily="49" charset="0"/>
              </a:rPr>
              <a:t>720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400" dirty="0">
              <a:latin typeface="Courier New" pitchFamily="49" charset="0"/>
            </a:endParaRPr>
          </a:p>
        </p:txBody>
      </p:sp>
      <p:sp>
        <p:nvSpPr>
          <p:cNvPr id="95236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8077200" y="990600"/>
            <a:ext cx="2819400" cy="3657600"/>
          </a:xfrm>
          <a:noFill/>
        </p:spPr>
        <p:txBody>
          <a:bodyPr/>
          <a:lstStyle/>
          <a:p>
            <a:pPr>
              <a:buFontTx/>
              <a:buNone/>
            </a:pPr>
            <a:r>
              <a:rPr lang="en-US" sz="2400">
                <a:latin typeface="Courier New" pitchFamily="49" charset="0"/>
              </a:rPr>
              <a:t>&gt; </a:t>
            </a:r>
            <a:r>
              <a:rPr lang="en-US" sz="2400" b="1">
                <a:latin typeface="Courier New" pitchFamily="49" charset="0"/>
              </a:rPr>
              <a:t>(abc 11)</a:t>
            </a:r>
          </a:p>
          <a:p>
            <a:pPr>
              <a:buFontTx/>
              <a:buNone/>
            </a:pPr>
            <a:r>
              <a:rPr lang="en-US" sz="2400">
                <a:latin typeface="Courier New" pitchFamily="49" charset="0"/>
              </a:rPr>
              <a:t>| | | 11</a:t>
            </a:r>
          </a:p>
          <a:p>
            <a:pPr>
              <a:buFontTx/>
              <a:buNone/>
            </a:pPr>
            <a:r>
              <a:rPr lang="en-US" sz="2400">
                <a:latin typeface="Courier New" pitchFamily="49" charset="0"/>
              </a:rPr>
              <a:t>| | |22</a:t>
            </a:r>
          </a:p>
          <a:p>
            <a:pPr>
              <a:buFontTx/>
              <a:buNone/>
            </a:pPr>
            <a:r>
              <a:rPr lang="en-US" sz="2400">
                <a:latin typeface="Courier New" pitchFamily="49" charset="0"/>
              </a:rPr>
              <a:t>| | 66</a:t>
            </a:r>
          </a:p>
          <a:p>
            <a:pPr>
              <a:buFontTx/>
              <a:buNone/>
            </a:pPr>
            <a:r>
              <a:rPr lang="en-US" sz="2400">
                <a:latin typeface="Courier New" pitchFamily="49" charset="0"/>
              </a:rPr>
              <a:t>| |264</a:t>
            </a:r>
          </a:p>
          <a:p>
            <a:pPr>
              <a:buFontTx/>
              <a:buNone/>
            </a:pPr>
            <a:r>
              <a:rPr lang="en-US" sz="2400">
                <a:latin typeface="Courier New" pitchFamily="49" charset="0"/>
              </a:rPr>
              <a:t>| 1320</a:t>
            </a:r>
          </a:p>
          <a:p>
            <a:pPr>
              <a:buFontTx/>
              <a:buNone/>
            </a:pPr>
            <a:r>
              <a:rPr lang="en-US" sz="2400">
                <a:latin typeface="Courier New" pitchFamily="49" charset="0"/>
              </a:rPr>
              <a:t>|7920</a:t>
            </a:r>
          </a:p>
          <a:p>
            <a:pPr>
              <a:buFontTx/>
              <a:buNone/>
            </a:pPr>
            <a:r>
              <a:rPr lang="en-US" sz="2400">
                <a:latin typeface="Courier New" pitchFamily="49" charset="0"/>
              </a:rPr>
              <a:t>7920</a:t>
            </a:r>
          </a:p>
          <a:p>
            <a:pPr>
              <a:buFontTx/>
              <a:buNone/>
            </a:pPr>
            <a:endParaRPr lang="en-US" sz="2400">
              <a:latin typeface="Courier New" pitchFamily="49" charset="0"/>
            </a:endParaRPr>
          </a:p>
        </p:txBody>
      </p:sp>
      <p:sp>
        <p:nvSpPr>
          <p:cNvPr id="95237" name="Text Box 5"/>
          <p:cNvSpPr txBox="1">
            <a:spLocks noChangeArrowheads="1"/>
          </p:cNvSpPr>
          <p:nvPr/>
        </p:nvSpPr>
        <p:spPr bwMode="auto">
          <a:xfrm>
            <a:off x="4800600" y="685799"/>
            <a:ext cx="2819400" cy="3046988"/>
          </a:xfrm>
          <a:prstGeom prst="rect">
            <a:avLst/>
          </a:prstGeom>
          <a:noFill/>
          <a:ln w="19050">
            <a:solidFill>
              <a:srgbClr val="66FF66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66FF66"/>
                </a:solidFill>
              </a:rPr>
              <a:t>Back to the café in Paris… </a:t>
            </a:r>
            <a:br>
              <a:rPr lang="en-US" dirty="0">
                <a:solidFill>
                  <a:srgbClr val="66FF66"/>
                </a:solidFill>
              </a:rPr>
            </a:br>
            <a:r>
              <a:rPr lang="en-US" dirty="0">
                <a:solidFill>
                  <a:srgbClr val="66FF66"/>
                </a:solidFill>
              </a:rPr>
              <a:t>the waiter may look a little older, we might be heavier, but we experience the same things as before.</a:t>
            </a:r>
          </a:p>
        </p:txBody>
      </p:sp>
    </p:spTree>
    <p:extLst>
      <p:ext uri="{BB962C8B-B14F-4D97-AF65-F5344CB8AC3E}">
        <p14:creationId xmlns:p14="http://schemas.microsoft.com/office/powerpoint/2010/main" val="22462848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5" grpId="0" build="p"/>
      <p:bldP spid="95236" grpId="0" build="p"/>
      <p:bldP spid="9523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call/cc to our interpreted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questions:</a:t>
            </a:r>
          </a:p>
          <a:p>
            <a:pPr lvl="1"/>
            <a:r>
              <a:rPr lang="en-US" dirty="0"/>
              <a:t>What is a (user) continuation? How to represent?</a:t>
            </a:r>
          </a:p>
          <a:p>
            <a:pPr lvl="1"/>
            <a:r>
              <a:rPr lang="en-US" dirty="0"/>
              <a:t>Where in the code should call/cc implementation be?  What does it do?</a:t>
            </a:r>
          </a:p>
          <a:p>
            <a:pPr lvl="1"/>
            <a:r>
              <a:rPr lang="en-US" dirty="0"/>
              <a:t>What happens when a continuation is applied?  Where should this go in the interpreter?  What should the code be?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045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2FAAE-B45D-4A53-B3F3-C39C17D53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The whole point of this problem is “do you  know how procedure evaluation works?” and “do you know the difference between defining a procedure and defining new syntax?” </a:t>
            </a:r>
            <a:br>
              <a:rPr lang="en-US" sz="2000" dirty="0"/>
            </a:br>
            <a:r>
              <a:rPr lang="en-US" sz="2000" dirty="0"/>
              <a:t>0 points if you thought square! could be a procedure.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FD8E0D-6975-404C-BEB4-BD61921A8E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200"/>
            <a:ext cx="3366390" cy="3886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6676297-5B90-40CD-92FB-7163EBDFC7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038600"/>
            <a:ext cx="3200400" cy="273791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0B79C9D-3E73-45DD-B789-61073AFF58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6947" y="2019300"/>
            <a:ext cx="8878853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96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>
          <a:xfrm>
            <a:off x="3657600" y="228600"/>
            <a:ext cx="6858000" cy="685800"/>
          </a:xfrm>
        </p:spPr>
        <p:txBody>
          <a:bodyPr/>
          <a:lstStyle/>
          <a:p>
            <a:r>
              <a:rPr lang="en-US" sz="4000"/>
              <a:t>Add call/cc to the interpreter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79618" y="1219200"/>
            <a:ext cx="8991600" cy="4876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 dirty="0"/>
              <a:t>Why do we want to start with the CPS version of the interpreter?</a:t>
            </a:r>
          </a:p>
          <a:p>
            <a:pPr>
              <a:lnSpc>
                <a:spcPct val="80000"/>
              </a:lnSpc>
            </a:pPr>
            <a:r>
              <a:rPr lang="en-US" sz="2800" dirty="0"/>
              <a:t>What should a continuation be?</a:t>
            </a:r>
          </a:p>
          <a:p>
            <a:pPr>
              <a:lnSpc>
                <a:spcPct val="80000"/>
              </a:lnSpc>
            </a:pPr>
            <a:r>
              <a:rPr lang="en-US" sz="2800" dirty="0"/>
              <a:t>Which variant record type should continuation belong to?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(define-datatype </a:t>
            </a:r>
            <a:r>
              <a:rPr lang="en-US" sz="2400" b="1" dirty="0" err="1">
                <a:latin typeface="Courier New" pitchFamily="49" charset="0"/>
              </a:rPr>
              <a:t>proc-val</a:t>
            </a:r>
            <a:r>
              <a:rPr lang="en-US" sz="2400" b="1" dirty="0">
                <a:latin typeface="Courier New" pitchFamily="49" charset="0"/>
              </a:rPr>
              <a:t> </a:t>
            </a:r>
            <a:r>
              <a:rPr lang="en-US" sz="2400" b="1" dirty="0" err="1">
                <a:latin typeface="Courier New" pitchFamily="49" charset="0"/>
              </a:rPr>
              <a:t>proc-val</a:t>
            </a:r>
            <a:r>
              <a:rPr lang="en-US" sz="2400" b="1" dirty="0">
                <a:latin typeface="Courier New" pitchFamily="49" charset="0"/>
              </a:rPr>
              <a:t>?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  [prim-</a:t>
            </a:r>
            <a:r>
              <a:rPr lang="en-US" sz="2400" b="1" dirty="0" err="1">
                <a:latin typeface="Courier New" pitchFamily="49" charset="0"/>
              </a:rPr>
              <a:t>proc</a:t>
            </a:r>
            <a:endParaRPr lang="en-US" sz="2400" b="1" dirty="0">
              <a:latin typeface="Courier New" pitchFamily="49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(name symbol?)]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  [closure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(formals (list-of symbol?))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(body    expression?)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(</a:t>
            </a:r>
            <a:r>
              <a:rPr lang="en-US" sz="2400" b="1" dirty="0" err="1">
                <a:latin typeface="Courier New" pitchFamily="49" charset="0"/>
              </a:rPr>
              <a:t>env</a:t>
            </a:r>
            <a:r>
              <a:rPr lang="en-US" sz="2400" b="1" dirty="0">
                <a:latin typeface="Courier New" pitchFamily="49" charset="0"/>
              </a:rPr>
              <a:t>     environment?)]</a:t>
            </a:r>
            <a:endParaRPr lang="en-US" sz="2400" b="1" dirty="0">
              <a:solidFill>
                <a:schemeClr val="accent2"/>
              </a:solidFill>
              <a:latin typeface="Courier New" pitchFamily="49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400" b="1" dirty="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</a:rPr>
              <a:t> What goes here?</a:t>
            </a:r>
            <a:r>
              <a:rPr lang="en-US" sz="2400" b="1" dirty="0">
                <a:latin typeface="Courier New" pitchFamily="49" charset="0"/>
              </a:rPr>
              <a:t>)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800" b="1" dirty="0">
              <a:latin typeface="Courier New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4521D0E-742A-4A90-A622-D5F867588D58}"/>
              </a:ext>
            </a:extLst>
          </p:cNvPr>
          <p:cNvSpPr txBox="1"/>
          <p:nvPr/>
        </p:nvSpPr>
        <p:spPr>
          <a:xfrm>
            <a:off x="152400" y="4669304"/>
            <a:ext cx="363681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When the interpreter evaluates </a:t>
            </a:r>
          </a:p>
          <a:p>
            <a:r>
              <a:rPr lang="en-US" b="1" dirty="0">
                <a:solidFill>
                  <a:srgbClr val="5FEE5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(call/cc receiver)</a:t>
            </a:r>
            <a:r>
              <a:rPr lang="en-US" dirty="0">
                <a:solidFill>
                  <a:schemeClr val="bg1"/>
                </a:solidFill>
              </a:rPr>
              <a:t>,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where should the code for that go?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B91F91-6F65-401B-A8F5-6380A8DE03BD}"/>
              </a:ext>
            </a:extLst>
          </p:cNvPr>
          <p:cNvSpPr txBox="1"/>
          <p:nvPr/>
        </p:nvSpPr>
        <p:spPr>
          <a:xfrm>
            <a:off x="9525000" y="3886200"/>
            <a:ext cx="2438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66FF66"/>
                </a:solidFill>
              </a:rPr>
              <a:t>Reify the continuation!</a:t>
            </a:r>
          </a:p>
        </p:txBody>
      </p:sp>
    </p:spTree>
    <p:extLst>
      <p:ext uri="{BB962C8B-B14F-4D97-AF65-F5344CB8AC3E}">
        <p14:creationId xmlns:p14="http://schemas.microsoft.com/office/powerpoint/2010/main" val="25547074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1" grpId="0" build="p"/>
      <p:bldP spid="2" grpId="0"/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>
          <a:xfrm>
            <a:off x="3657600" y="-76200"/>
            <a:ext cx="6858000" cy="685800"/>
          </a:xfrm>
        </p:spPr>
        <p:txBody>
          <a:bodyPr/>
          <a:lstStyle/>
          <a:p>
            <a:r>
              <a:rPr lang="en-US" sz="4000" dirty="0"/>
              <a:t>Add call/cc to the interpreter</a:t>
            </a:r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228600" y="533400"/>
            <a:ext cx="5486400" cy="2895600"/>
          </a:xfrm>
          <a:solidFill>
            <a:srgbClr val="00001A"/>
          </a:solidFill>
        </p:spPr>
        <p:txBody>
          <a:bodyPr/>
          <a:lstStyle/>
          <a:p>
            <a:pPr lvl="1"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Courier New" pitchFamily="49" charset="0"/>
              </a:rPr>
              <a:t>(define-datatype proc-</a:t>
            </a:r>
            <a:r>
              <a:rPr lang="en-US" sz="1800" b="1" dirty="0" err="1">
                <a:latin typeface="Courier New" pitchFamily="49" charset="0"/>
              </a:rPr>
              <a:t>val</a:t>
            </a:r>
            <a:r>
              <a:rPr lang="en-US" sz="1800" b="1" dirty="0">
                <a:latin typeface="Courier New" pitchFamily="49" charset="0"/>
              </a:rPr>
              <a:t> proc-</a:t>
            </a:r>
            <a:r>
              <a:rPr lang="en-US" sz="1800" b="1" dirty="0" err="1">
                <a:latin typeface="Courier New" pitchFamily="49" charset="0"/>
              </a:rPr>
              <a:t>val</a:t>
            </a:r>
            <a:r>
              <a:rPr lang="en-US" sz="1800" b="1" dirty="0">
                <a:latin typeface="Courier New" pitchFamily="49" charset="0"/>
              </a:rPr>
              <a:t>?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Courier New" pitchFamily="49" charset="0"/>
              </a:rPr>
              <a:t>  [prim-proc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Courier New" pitchFamily="49" charset="0"/>
              </a:rPr>
              <a:t>   (name symbol?)]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Courier New" pitchFamily="49" charset="0"/>
              </a:rPr>
              <a:t>  [closure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Courier New" pitchFamily="49" charset="0"/>
              </a:rPr>
              <a:t>   (formals (list-of symbol?))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Courier New" pitchFamily="49" charset="0"/>
              </a:rPr>
              <a:t>   (body    expression?)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Courier New" pitchFamily="49" charset="0"/>
              </a:rPr>
              <a:t>   (env     environment?)]</a:t>
            </a:r>
            <a:endParaRPr lang="en-US" sz="1800" b="1" dirty="0">
              <a:solidFill>
                <a:schemeClr val="accent2"/>
              </a:solidFill>
              <a:latin typeface="Courier New" pitchFamily="49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800" b="1" dirty="0">
                <a:solidFill>
                  <a:schemeClr val="accent2"/>
                </a:solidFill>
                <a:latin typeface="Courier New" pitchFamily="49" charset="0"/>
              </a:rPr>
              <a:t>  </a:t>
            </a: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</a:rPr>
              <a:t>[k-proc   (k continuation?)]</a:t>
            </a:r>
            <a:r>
              <a:rPr lang="en-US" sz="1800" b="1" dirty="0">
                <a:latin typeface="Courier New" pitchFamily="49" charset="0"/>
              </a:rPr>
              <a:t>)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800" b="1" dirty="0">
              <a:latin typeface="Courier New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D76EB2-6857-4583-936C-578316F9BE34}"/>
              </a:ext>
            </a:extLst>
          </p:cNvPr>
          <p:cNvSpPr txBox="1"/>
          <p:nvPr/>
        </p:nvSpPr>
        <p:spPr>
          <a:xfrm>
            <a:off x="80962" y="2895600"/>
            <a:ext cx="5786438" cy="3754874"/>
          </a:xfrm>
          <a:prstGeom prst="rect">
            <a:avLst/>
          </a:prstGeom>
          <a:noFill/>
          <a:ln>
            <a:solidFill>
              <a:srgbClr val="5FEE5F"/>
            </a:solidFill>
          </a:ln>
        </p:spPr>
        <p:txBody>
          <a:bodyPr wrap="square" rtlCol="0">
            <a:spAutoFit/>
          </a:bodyPr>
          <a:lstStyle/>
          <a:p>
            <a:pPr>
              <a:buFontTx/>
              <a:buNone/>
            </a:pPr>
            <a:r>
              <a:rPr lang="en-US" sz="1700" b="1" dirty="0">
                <a:solidFill>
                  <a:schemeClr val="bg1"/>
                </a:solidFill>
                <a:latin typeface="Courier New" pitchFamily="49" charset="0"/>
              </a:rPr>
              <a:t>(define apply-prim-proc</a:t>
            </a:r>
          </a:p>
          <a:p>
            <a:pPr>
              <a:buFontTx/>
              <a:buNone/>
            </a:pPr>
            <a:r>
              <a:rPr lang="en-US" sz="1700" b="1" dirty="0">
                <a:solidFill>
                  <a:schemeClr val="bg1"/>
                </a:solidFill>
                <a:latin typeface="Courier New" pitchFamily="49" charset="0"/>
              </a:rPr>
              <a:t>  (lambda (prim-proc args k)</a:t>
            </a:r>
          </a:p>
          <a:p>
            <a:pPr>
              <a:buFontTx/>
              <a:buNone/>
            </a:pPr>
            <a:r>
              <a:rPr lang="en-US" sz="1700" b="1" dirty="0">
                <a:solidFill>
                  <a:schemeClr val="bg1"/>
                </a:solidFill>
                <a:latin typeface="Courier New" pitchFamily="49" charset="0"/>
              </a:rPr>
              <a:t>    (case prim-proc</a:t>
            </a:r>
          </a:p>
          <a:p>
            <a:pPr>
              <a:buFontTx/>
              <a:buNone/>
            </a:pPr>
            <a:r>
              <a:rPr lang="en-US" sz="1700" b="1" dirty="0">
                <a:solidFill>
                  <a:schemeClr val="bg1"/>
                </a:solidFill>
                <a:latin typeface="Courier New" pitchFamily="49" charset="0"/>
              </a:rPr>
              <a:t>      [(+) (k (apply + args))]</a:t>
            </a:r>
          </a:p>
          <a:p>
            <a:pPr>
              <a:buFontTx/>
              <a:buNone/>
            </a:pPr>
            <a:r>
              <a:rPr lang="en-US" sz="1700" b="1" dirty="0">
                <a:solidFill>
                  <a:schemeClr val="bg1"/>
                </a:solidFill>
                <a:latin typeface="Courier New" pitchFamily="49" charset="0"/>
              </a:rPr>
              <a:t>      [(-) (k (apply args))]</a:t>
            </a:r>
          </a:p>
          <a:p>
            <a:pPr>
              <a:buFontTx/>
              <a:buNone/>
            </a:pPr>
            <a:r>
              <a:rPr lang="en-US" sz="1700" b="1" dirty="0">
                <a:solidFill>
                  <a:schemeClr val="bg1"/>
                </a:solidFill>
                <a:latin typeface="Courier New" pitchFamily="49" charset="0"/>
              </a:rPr>
              <a:t>      . . . </a:t>
            </a:r>
          </a:p>
          <a:p>
            <a:pPr>
              <a:buFontTx/>
              <a:buNone/>
            </a:pPr>
            <a:r>
              <a:rPr lang="en-US" sz="1700" b="1" dirty="0">
                <a:solidFill>
                  <a:schemeClr val="bg1"/>
                </a:solidFill>
                <a:latin typeface="Courier New" pitchFamily="49" charset="0"/>
              </a:rPr>
              <a:t>      [(call/cc) </a:t>
            </a:r>
          </a:p>
          <a:p>
            <a:pPr>
              <a:buFontTx/>
              <a:buNone/>
            </a:pPr>
            <a:r>
              <a:rPr lang="en-US" sz="1700" b="1" dirty="0">
                <a:solidFill>
                  <a:schemeClr val="bg1"/>
                </a:solidFill>
                <a:latin typeface="Courier New" pitchFamily="49" charset="0"/>
              </a:rPr>
              <a:t>       </a:t>
            </a:r>
          </a:p>
          <a:p>
            <a:pPr>
              <a:buFontTx/>
              <a:buNone/>
            </a:pPr>
            <a:br>
              <a:rPr lang="en-US" sz="1700" b="1" dirty="0">
                <a:solidFill>
                  <a:schemeClr val="bg1"/>
                </a:solidFill>
                <a:latin typeface="Courier New" pitchFamily="49" charset="0"/>
              </a:rPr>
            </a:br>
            <a:br>
              <a:rPr lang="en-US" sz="1700" b="1" dirty="0">
                <a:solidFill>
                  <a:schemeClr val="bg1"/>
                </a:solidFill>
                <a:latin typeface="Courier New" pitchFamily="49" charset="0"/>
              </a:rPr>
            </a:br>
            <a:endParaRPr lang="en-US" sz="1700" b="1" dirty="0">
              <a:solidFill>
                <a:schemeClr val="bg1"/>
              </a:solidFill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700" b="1" dirty="0">
                <a:solidFill>
                  <a:schemeClr val="bg1"/>
                </a:solidFill>
                <a:latin typeface="Courier New" pitchFamily="49" charset="0"/>
              </a:rPr>
              <a:t> </a:t>
            </a:r>
            <a:br>
              <a:rPr lang="en-US" sz="1700" b="1" dirty="0">
                <a:solidFill>
                  <a:schemeClr val="bg1"/>
                </a:solidFill>
                <a:latin typeface="Courier New" pitchFamily="49" charset="0"/>
              </a:rPr>
            </a:br>
            <a:br>
              <a:rPr lang="en-US" sz="1700" b="1" dirty="0">
                <a:solidFill>
                  <a:schemeClr val="bg1"/>
                </a:solidFill>
                <a:latin typeface="Courier New" pitchFamily="49" charset="0"/>
              </a:rPr>
            </a:br>
            <a:r>
              <a:rPr lang="en-US" sz="1700" b="1" dirty="0">
                <a:solidFill>
                  <a:schemeClr val="bg1"/>
                </a:solidFill>
                <a:latin typeface="Courier New" pitchFamily="49" charset="0"/>
              </a:rPr>
              <a:t>     ])))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7A7A4CD-CDE0-47B7-AA20-B07FD52AC1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6962" y="632072"/>
            <a:ext cx="5786438" cy="4320928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bg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bg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bg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bg1"/>
                </a:solidFill>
                <a:latin typeface="+mn-lt"/>
              </a:defRPr>
            </a:lvl9pPr>
          </a:lstStyle>
          <a:p>
            <a:pPr marL="0" indent="0">
              <a:lnSpc>
                <a:spcPct val="95000"/>
              </a:lnSpc>
              <a:buNone/>
            </a:pPr>
            <a:r>
              <a:rPr lang="en-US" sz="2400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else do we need to change?</a:t>
            </a:r>
          </a:p>
          <a:p>
            <a:pPr>
              <a:lnSpc>
                <a:spcPct val="95000"/>
              </a:lnSpc>
              <a:spcBef>
                <a:spcPct val="5000"/>
              </a:spcBef>
              <a:buFontTx/>
              <a:buNone/>
            </a:pPr>
            <a:endParaRPr lang="en-US" sz="1800" dirty="0">
              <a:latin typeface="Courier New" pitchFamily="49" charset="0"/>
            </a:endParaRPr>
          </a:p>
          <a:p>
            <a:pPr>
              <a:lnSpc>
                <a:spcPct val="95000"/>
              </a:lnSpc>
              <a:spcBef>
                <a:spcPct val="5000"/>
              </a:spcBef>
              <a:buFontTx/>
              <a:buNone/>
            </a:pPr>
            <a:r>
              <a:rPr lang="en-US" sz="1800" dirty="0">
                <a:latin typeface="Courier New" pitchFamily="49" charset="0"/>
              </a:rPr>
              <a:t>(define apply-proc</a:t>
            </a:r>
          </a:p>
          <a:p>
            <a:pPr>
              <a:lnSpc>
                <a:spcPct val="95000"/>
              </a:lnSpc>
              <a:spcBef>
                <a:spcPct val="5000"/>
              </a:spcBef>
              <a:buFontTx/>
              <a:buNone/>
            </a:pPr>
            <a:r>
              <a:rPr lang="en-US" sz="1800" dirty="0">
                <a:latin typeface="Courier New" pitchFamily="49" charset="0"/>
              </a:rPr>
              <a:t>  (lambda (proc-value args k)</a:t>
            </a:r>
          </a:p>
          <a:p>
            <a:pPr>
              <a:lnSpc>
                <a:spcPct val="95000"/>
              </a:lnSpc>
              <a:spcBef>
                <a:spcPct val="5000"/>
              </a:spcBef>
              <a:buFontTx/>
              <a:buNone/>
            </a:pPr>
            <a:r>
              <a:rPr lang="en-US" sz="1800" dirty="0">
                <a:latin typeface="Courier New" pitchFamily="49" charset="0"/>
              </a:rPr>
              <a:t>    (cases proc-</a:t>
            </a:r>
            <a:r>
              <a:rPr lang="en-US" sz="1800" dirty="0" err="1">
                <a:latin typeface="Courier New" pitchFamily="49" charset="0"/>
              </a:rPr>
              <a:t>val</a:t>
            </a:r>
            <a:r>
              <a:rPr lang="en-US" sz="1800" dirty="0">
                <a:latin typeface="Courier New" pitchFamily="49" charset="0"/>
              </a:rPr>
              <a:t> proc-value</a:t>
            </a:r>
          </a:p>
          <a:p>
            <a:pPr>
              <a:lnSpc>
                <a:spcPct val="95000"/>
              </a:lnSpc>
              <a:spcBef>
                <a:spcPct val="5000"/>
              </a:spcBef>
              <a:buFontTx/>
              <a:buNone/>
            </a:pPr>
            <a:r>
              <a:rPr lang="en-US" sz="1800" dirty="0">
                <a:latin typeface="Courier New" pitchFamily="49" charset="0"/>
              </a:rPr>
              <a:t>      . . . </a:t>
            </a:r>
          </a:p>
          <a:p>
            <a:pPr>
              <a:lnSpc>
                <a:spcPct val="95000"/>
              </a:lnSpc>
              <a:spcBef>
                <a:spcPct val="5000"/>
              </a:spcBef>
              <a:buFontTx/>
              <a:buNone/>
            </a:pPr>
            <a:r>
              <a:rPr lang="en-US" sz="1800" dirty="0">
                <a:latin typeface="Courier New" pitchFamily="49" charset="0"/>
              </a:rPr>
              <a:t>      </a:t>
            </a:r>
            <a:r>
              <a:rPr lang="en-US" sz="1800" b="1" dirty="0">
                <a:latin typeface="Courier New" pitchFamily="49" charset="0"/>
              </a:rPr>
              <a:t>[continuation-proc (k)</a:t>
            </a:r>
          </a:p>
          <a:p>
            <a:pPr>
              <a:lnSpc>
                <a:spcPct val="95000"/>
              </a:lnSpc>
              <a:spcBef>
                <a:spcPct val="5000"/>
              </a:spcBef>
              <a:buFontTx/>
              <a:buNone/>
            </a:pPr>
            <a:r>
              <a:rPr lang="en-US" sz="1800" b="1" dirty="0">
                <a:latin typeface="Courier New" pitchFamily="49" charset="0"/>
              </a:rPr>
              <a:t>        </a:t>
            </a:r>
            <a:endParaRPr lang="en-US" sz="1800" b="1" dirty="0">
              <a:solidFill>
                <a:srgbClr val="FF0000"/>
              </a:solidFill>
              <a:latin typeface="Courier New" pitchFamily="49" charset="0"/>
            </a:endParaRPr>
          </a:p>
          <a:p>
            <a:pPr>
              <a:lnSpc>
                <a:spcPct val="95000"/>
              </a:lnSpc>
              <a:spcBef>
                <a:spcPct val="5000"/>
              </a:spcBef>
              <a:buFontTx/>
              <a:buNone/>
            </a:pPr>
            <a:endParaRPr lang="en-US" sz="1800" b="1" dirty="0">
              <a:solidFill>
                <a:srgbClr val="FF0000"/>
              </a:solidFill>
              <a:latin typeface="Courier New" pitchFamily="49" charset="0"/>
            </a:endParaRPr>
          </a:p>
          <a:p>
            <a:pPr>
              <a:lnSpc>
                <a:spcPct val="95000"/>
              </a:lnSpc>
              <a:spcBef>
                <a:spcPct val="5000"/>
              </a:spcBef>
              <a:buFontTx/>
              <a:buNone/>
            </a:pPr>
            <a:endParaRPr lang="en-US" sz="1800" b="1" dirty="0">
              <a:solidFill>
                <a:srgbClr val="FF0000"/>
              </a:solidFill>
              <a:latin typeface="Courier New" pitchFamily="49" charset="0"/>
            </a:endParaRPr>
          </a:p>
          <a:p>
            <a:pPr>
              <a:lnSpc>
                <a:spcPct val="95000"/>
              </a:lnSpc>
              <a:spcBef>
                <a:spcPct val="5000"/>
              </a:spcBef>
              <a:buFontTx/>
              <a:buNone/>
            </a:pPr>
            <a:endParaRPr lang="en-US" sz="1800" b="1" dirty="0">
              <a:solidFill>
                <a:srgbClr val="FF0000"/>
              </a:solidFill>
              <a:latin typeface="Courier New" pitchFamily="49" charset="0"/>
            </a:endParaRPr>
          </a:p>
          <a:p>
            <a:pPr>
              <a:lnSpc>
                <a:spcPct val="95000"/>
              </a:lnSpc>
              <a:spcBef>
                <a:spcPct val="5000"/>
              </a:spcBef>
              <a:buFontTx/>
              <a:buNone/>
            </a:pPr>
            <a:r>
              <a:rPr lang="en-US" sz="1800" b="1" dirty="0">
                <a:solidFill>
                  <a:srgbClr val="FF0000"/>
                </a:solidFill>
                <a:latin typeface="Courier New" pitchFamily="49" charset="0"/>
              </a:rPr>
              <a:t>       </a:t>
            </a:r>
            <a:r>
              <a:rPr lang="en-US" sz="1800" b="1" dirty="0">
                <a:latin typeface="Courier New" pitchFamily="49" charset="0"/>
              </a:rPr>
              <a:t>]</a:t>
            </a:r>
            <a:endParaRPr lang="en-US" sz="1800" dirty="0">
              <a:latin typeface="Courier New" pitchFamily="49" charset="0"/>
            </a:endParaRPr>
          </a:p>
          <a:p>
            <a:pPr>
              <a:lnSpc>
                <a:spcPct val="95000"/>
              </a:lnSpc>
              <a:spcBef>
                <a:spcPct val="5000"/>
              </a:spcBef>
              <a:buFontTx/>
              <a:buNone/>
            </a:pPr>
            <a:r>
              <a:rPr lang="en-US" sz="1800" dirty="0">
                <a:latin typeface="Courier New" pitchFamily="49" charset="0"/>
              </a:rPr>
              <a:t>      . . . )))</a:t>
            </a:r>
            <a:endParaRPr lang="en-US" sz="18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F87F2D-DB13-4051-A55F-7A0F05ABA0FC}"/>
              </a:ext>
            </a:extLst>
          </p:cNvPr>
          <p:cNvSpPr txBox="1"/>
          <p:nvPr/>
        </p:nvSpPr>
        <p:spPr>
          <a:xfrm>
            <a:off x="7391400" y="5957204"/>
            <a:ext cx="52530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66FF66"/>
                </a:solidFill>
                <a:latin typeface="Courier New" pitchFamily="49" charset="0"/>
              </a:rPr>
              <a:t>(call/cc receiver) </a:t>
            </a:r>
            <a:r>
              <a:rPr lang="en-US" b="1" dirty="0">
                <a:solidFill>
                  <a:srgbClr val="66FF66"/>
                </a:solidFill>
                <a:latin typeface="Courier New" pitchFamily="49" charset="0"/>
                <a:sym typeface="Wingdings" panose="05000000000000000000" pitchFamily="2" charset="2"/>
              </a:rPr>
              <a:t> </a:t>
            </a:r>
            <a:br>
              <a:rPr lang="en-US" b="1" dirty="0">
                <a:solidFill>
                  <a:srgbClr val="66FF66"/>
                </a:solidFill>
                <a:latin typeface="Courier New" pitchFamily="49" charset="0"/>
                <a:sym typeface="Wingdings" panose="05000000000000000000" pitchFamily="2" charset="2"/>
              </a:rPr>
            </a:br>
            <a:r>
              <a:rPr lang="en-US" b="1" dirty="0">
                <a:solidFill>
                  <a:srgbClr val="66FF66"/>
                </a:solidFill>
                <a:latin typeface="Courier New" pitchFamily="49" charset="0"/>
                <a:sym typeface="Wingdings" panose="05000000000000000000" pitchFamily="2" charset="2"/>
              </a:rPr>
              <a:t>(receiver continuation)</a:t>
            </a:r>
            <a:endParaRPr lang="en-US" dirty="0">
              <a:solidFill>
                <a:srgbClr val="66FF66"/>
              </a:solidFill>
            </a:endParaRP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D59492-2291-4547-AF9B-D826F315D080}"/>
              </a:ext>
            </a:extLst>
          </p:cNvPr>
          <p:cNvSpPr txBox="1"/>
          <p:nvPr/>
        </p:nvSpPr>
        <p:spPr>
          <a:xfrm>
            <a:off x="6324600" y="5105400"/>
            <a:ext cx="52530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  <a:cs typeface="Times New Roman" panose="02020603050405020304" pitchFamily="18" charset="0"/>
              </a:rPr>
              <a:t>How do we make it escape?</a:t>
            </a:r>
            <a:endParaRPr lang="en-US" sz="3200" dirty="0">
              <a:solidFill>
                <a:srgbClr val="FF0000"/>
              </a:solidFill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6704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39" grpId="0" build="p" animBg="1"/>
      <p:bldP spid="2" grpId="0" animBg="1"/>
      <p:bldP spid="5" grpId="0" animBg="1"/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>
          <a:xfrm>
            <a:off x="3733800" y="228600"/>
            <a:ext cx="6781800" cy="685800"/>
          </a:xfrm>
        </p:spPr>
        <p:txBody>
          <a:bodyPr/>
          <a:lstStyle/>
          <a:p>
            <a:r>
              <a:rPr lang="en-US" sz="4000"/>
              <a:t>Add call/cc to the interpreter</a:t>
            </a:r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371600"/>
            <a:ext cx="8686800" cy="5486400"/>
          </a:xfrm>
        </p:spPr>
        <p:txBody>
          <a:bodyPr/>
          <a:lstStyle/>
          <a:p>
            <a:r>
              <a:rPr lang="en-US"/>
              <a:t>What should call/cc be?</a:t>
            </a:r>
          </a:p>
          <a:p>
            <a:pPr lvl="1"/>
            <a:r>
              <a:rPr lang="en-US" sz="3200" b="1"/>
              <a:t>A primitive procedure</a:t>
            </a:r>
          </a:p>
          <a:p>
            <a:r>
              <a:rPr lang="en-US" b="1"/>
              <a:t>What do we do when it is called?</a:t>
            </a:r>
            <a:br>
              <a:rPr lang="en-US" b="1"/>
            </a:br>
            <a:endParaRPr lang="en-US" sz="1400" b="1"/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800" b="1">
                <a:latin typeface="Courier New" pitchFamily="49" charset="0"/>
              </a:rPr>
              <a:t>(define apply-prim-proc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800" b="1">
                <a:latin typeface="Courier New" pitchFamily="49" charset="0"/>
              </a:rPr>
              <a:t>  (lambda (prim-proc args k)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800" b="1">
                <a:latin typeface="Courier New" pitchFamily="49" charset="0"/>
              </a:rPr>
              <a:t>    (case prim-proc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800" b="1">
                <a:latin typeface="Courier New" pitchFamily="49" charset="0"/>
              </a:rPr>
              <a:t>      [(+) (apply-k k (apply + args))]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800" b="1">
                <a:latin typeface="Courier New" pitchFamily="49" charset="0"/>
              </a:rPr>
              <a:t>      [(-) (apply-k k (apply - args))]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800" b="1">
                <a:latin typeface="Courier New" pitchFamily="49" charset="0"/>
              </a:rPr>
              <a:t>      . . . 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en-US" sz="2800" b="1">
                <a:latin typeface="Courier New" pitchFamily="49" charset="0"/>
              </a:rPr>
              <a:t>      [(call/cc) </a:t>
            </a:r>
            <a:r>
              <a:rPr lang="en-US" sz="2800" b="1">
                <a:solidFill>
                  <a:srgbClr val="FF0000"/>
                </a:solidFill>
                <a:latin typeface="Courier New" pitchFamily="49" charset="0"/>
              </a:rPr>
              <a:t>what goes here? </a:t>
            </a:r>
            <a:r>
              <a:rPr lang="en-US" sz="2800" b="1">
                <a:latin typeface="Courier New" pitchFamily="49" charset="0"/>
              </a:rPr>
              <a:t> ]</a:t>
            </a:r>
            <a:br>
              <a:rPr lang="en-US" sz="2800" b="1">
                <a:latin typeface="Courier New" pitchFamily="49" charset="0"/>
              </a:rPr>
            </a:br>
            <a:r>
              <a:rPr lang="en-US" sz="2800" b="1">
                <a:latin typeface="Courier New" pitchFamily="49" charset="0"/>
              </a:rPr>
              <a:t>    … )))</a:t>
            </a:r>
          </a:p>
          <a:p>
            <a:pPr>
              <a:buFontTx/>
              <a:buNone/>
            </a:pPr>
            <a:endParaRPr lang="en-US" sz="2800" b="1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028071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787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>
          <a:xfrm>
            <a:off x="3581400" y="228600"/>
            <a:ext cx="6934200" cy="685800"/>
          </a:xfrm>
        </p:spPr>
        <p:txBody>
          <a:bodyPr/>
          <a:lstStyle/>
          <a:p>
            <a:r>
              <a:rPr lang="en-US" sz="4000"/>
              <a:t>Add call/cc to the interpreter</a:t>
            </a:r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0" y="1371600"/>
            <a:ext cx="8991600" cy="5486400"/>
          </a:xfrm>
        </p:spPr>
        <p:txBody>
          <a:bodyPr/>
          <a:lstStyle/>
          <a:p>
            <a:pPr>
              <a:buFontTx/>
              <a:buNone/>
            </a:pPr>
            <a:r>
              <a:rPr lang="en-US" sz="2800" b="1" dirty="0">
                <a:latin typeface="Courier New" pitchFamily="49" charset="0"/>
              </a:rPr>
              <a:t>(define apply-prim-proc</a:t>
            </a:r>
          </a:p>
          <a:p>
            <a:pPr>
              <a:buFontTx/>
              <a:buNone/>
            </a:pPr>
            <a:r>
              <a:rPr lang="en-US" sz="2800" b="1" dirty="0">
                <a:latin typeface="Courier New" pitchFamily="49" charset="0"/>
              </a:rPr>
              <a:t>  (lambda (prim-proc </a:t>
            </a:r>
            <a:r>
              <a:rPr lang="en-US" sz="2800" b="1" dirty="0" err="1">
                <a:latin typeface="Courier New" pitchFamily="49" charset="0"/>
              </a:rPr>
              <a:t>args</a:t>
            </a:r>
            <a:r>
              <a:rPr lang="en-US" sz="2800" b="1" dirty="0">
                <a:latin typeface="Courier New" pitchFamily="49" charset="0"/>
              </a:rPr>
              <a:t> k)</a:t>
            </a:r>
          </a:p>
          <a:p>
            <a:pPr>
              <a:buFontTx/>
              <a:buNone/>
            </a:pPr>
            <a:r>
              <a:rPr lang="en-US" sz="2800" b="1" dirty="0">
                <a:latin typeface="Courier New" pitchFamily="49" charset="0"/>
              </a:rPr>
              <a:t>    (case prim-proc</a:t>
            </a:r>
          </a:p>
          <a:p>
            <a:pPr>
              <a:buFontTx/>
              <a:buNone/>
            </a:pPr>
            <a:r>
              <a:rPr lang="en-US" sz="2800" b="1" dirty="0">
                <a:latin typeface="Courier New" pitchFamily="49" charset="0"/>
              </a:rPr>
              <a:t>      [(+) (k (+ (1st </a:t>
            </a:r>
            <a:r>
              <a:rPr lang="en-US" sz="2800" b="1" dirty="0" err="1">
                <a:latin typeface="Courier New" pitchFamily="49" charset="0"/>
              </a:rPr>
              <a:t>args</a:t>
            </a:r>
            <a:r>
              <a:rPr lang="en-US" sz="2800" b="1" dirty="0">
                <a:latin typeface="Courier New" pitchFamily="49" charset="0"/>
              </a:rPr>
              <a:t>) (2nd </a:t>
            </a:r>
            <a:r>
              <a:rPr lang="en-US" sz="2800" b="1" dirty="0" err="1">
                <a:latin typeface="Courier New" pitchFamily="49" charset="0"/>
              </a:rPr>
              <a:t>args</a:t>
            </a:r>
            <a:r>
              <a:rPr lang="en-US" sz="2800" b="1" dirty="0">
                <a:latin typeface="Courier New" pitchFamily="49" charset="0"/>
              </a:rPr>
              <a:t>)))]</a:t>
            </a:r>
          </a:p>
          <a:p>
            <a:pPr>
              <a:buFontTx/>
              <a:buNone/>
            </a:pPr>
            <a:r>
              <a:rPr lang="en-US" sz="2800" b="1" dirty="0">
                <a:latin typeface="Courier New" pitchFamily="49" charset="0"/>
              </a:rPr>
              <a:t>      [(-) (k (- (1st </a:t>
            </a:r>
            <a:r>
              <a:rPr lang="en-US" sz="2800" b="1" dirty="0" err="1">
                <a:latin typeface="Courier New" pitchFamily="49" charset="0"/>
              </a:rPr>
              <a:t>args</a:t>
            </a:r>
            <a:r>
              <a:rPr lang="en-US" sz="2800" b="1" dirty="0">
                <a:latin typeface="Courier New" pitchFamily="49" charset="0"/>
              </a:rPr>
              <a:t>) (2nd </a:t>
            </a:r>
            <a:r>
              <a:rPr lang="en-US" sz="2800" b="1" dirty="0" err="1">
                <a:latin typeface="Courier New" pitchFamily="49" charset="0"/>
              </a:rPr>
              <a:t>args</a:t>
            </a:r>
            <a:r>
              <a:rPr lang="en-US" sz="2800" b="1" dirty="0">
                <a:latin typeface="Courier New" pitchFamily="49" charset="0"/>
              </a:rPr>
              <a:t>)))]</a:t>
            </a:r>
          </a:p>
          <a:p>
            <a:pPr>
              <a:buFontTx/>
              <a:buNone/>
            </a:pPr>
            <a:r>
              <a:rPr lang="en-US" sz="2800" b="1" dirty="0">
                <a:latin typeface="Courier New" pitchFamily="49" charset="0"/>
              </a:rPr>
              <a:t>      . . . </a:t>
            </a:r>
          </a:p>
          <a:p>
            <a:pPr>
              <a:buFontTx/>
              <a:buNone/>
            </a:pPr>
            <a:r>
              <a:rPr lang="en-US" sz="2800" b="1" dirty="0">
                <a:latin typeface="Courier New" pitchFamily="49" charset="0"/>
              </a:rPr>
              <a:t>      [(call/cc) </a:t>
            </a:r>
            <a:endParaRPr lang="en-US" sz="2800" b="1" dirty="0">
              <a:solidFill>
                <a:srgbClr val="FF0000"/>
              </a:solidFill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800" b="1" dirty="0">
                <a:solidFill>
                  <a:srgbClr val="FF0000"/>
                </a:solidFill>
                <a:latin typeface="Courier New" pitchFamily="49" charset="0"/>
              </a:rPr>
              <a:t>       (apply-proc (car args) </a:t>
            </a:r>
            <a:br>
              <a:rPr lang="en-US" sz="2800" b="1" dirty="0">
                <a:solidFill>
                  <a:srgbClr val="FF0000"/>
                </a:solidFill>
                <a:latin typeface="Courier New" pitchFamily="49" charset="0"/>
              </a:rPr>
            </a:br>
            <a:r>
              <a:rPr lang="en-US" sz="2800" b="1" dirty="0">
                <a:solidFill>
                  <a:srgbClr val="FF0000"/>
                </a:solidFill>
                <a:latin typeface="Courier New" pitchFamily="49" charset="0"/>
              </a:rPr>
              <a:t>        (list (continuation-proc k))</a:t>
            </a:r>
          </a:p>
          <a:p>
            <a:pPr>
              <a:buFontTx/>
              <a:buNone/>
            </a:pPr>
            <a:r>
              <a:rPr lang="en-US" sz="2800" b="1" dirty="0">
                <a:solidFill>
                  <a:srgbClr val="FF0000"/>
                </a:solidFill>
                <a:latin typeface="Courier New" pitchFamily="49" charset="0"/>
              </a:rPr>
              <a:t>          k) </a:t>
            </a:r>
            <a:r>
              <a:rPr lang="en-US" sz="2800" b="1" dirty="0">
                <a:latin typeface="Courier New" pitchFamily="49" charset="0"/>
              </a:rPr>
              <a:t> ]</a:t>
            </a:r>
            <a:br>
              <a:rPr lang="en-US" sz="2800" b="1" dirty="0">
                <a:latin typeface="Courier New" pitchFamily="49" charset="0"/>
              </a:rPr>
            </a:br>
            <a:r>
              <a:rPr lang="en-US" sz="2800" b="1" dirty="0">
                <a:latin typeface="Courier New" pitchFamily="49" charset="0"/>
              </a:rPr>
              <a:t>    … )))</a:t>
            </a:r>
          </a:p>
          <a:p>
            <a:pPr>
              <a:buFontTx/>
              <a:buNone/>
            </a:pPr>
            <a:endParaRPr lang="en-US" sz="2800" b="1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65802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35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 call/cc to the interpreter</a:t>
            </a:r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57400" y="1600200"/>
            <a:ext cx="8610600" cy="4876800"/>
          </a:xfrm>
        </p:spPr>
        <p:txBody>
          <a:bodyPr/>
          <a:lstStyle/>
          <a:p>
            <a:pPr>
              <a:lnSpc>
                <a:spcPct val="95000"/>
              </a:lnSpc>
            </a:pPr>
            <a:r>
              <a:rPr lang="en-US" dirty="0"/>
              <a:t>What else do we need to change?</a:t>
            </a:r>
            <a:br>
              <a:rPr lang="en-US" dirty="0"/>
            </a:br>
            <a:endParaRPr lang="en-US" dirty="0"/>
          </a:p>
          <a:p>
            <a:pPr>
              <a:lnSpc>
                <a:spcPct val="95000"/>
              </a:lnSpc>
              <a:spcBef>
                <a:spcPct val="5000"/>
              </a:spcBef>
              <a:buFontTx/>
              <a:buNone/>
            </a:pPr>
            <a:r>
              <a:rPr lang="en-US" dirty="0">
                <a:latin typeface="Courier New" pitchFamily="49" charset="0"/>
              </a:rPr>
              <a:t>define apply-proc</a:t>
            </a:r>
          </a:p>
          <a:p>
            <a:pPr>
              <a:lnSpc>
                <a:spcPct val="95000"/>
              </a:lnSpc>
              <a:spcBef>
                <a:spcPct val="5000"/>
              </a:spcBef>
              <a:buFontTx/>
              <a:buNone/>
            </a:pPr>
            <a:r>
              <a:rPr lang="en-US" dirty="0">
                <a:latin typeface="Courier New" pitchFamily="49" charset="0"/>
              </a:rPr>
              <a:t>  (lambda (proc-value args k)</a:t>
            </a:r>
          </a:p>
          <a:p>
            <a:pPr>
              <a:lnSpc>
                <a:spcPct val="95000"/>
              </a:lnSpc>
              <a:spcBef>
                <a:spcPct val="5000"/>
              </a:spcBef>
              <a:buFontTx/>
              <a:buNone/>
            </a:pPr>
            <a:r>
              <a:rPr lang="en-US" dirty="0">
                <a:latin typeface="Courier New" pitchFamily="49" charset="0"/>
              </a:rPr>
              <a:t>    (cases proc-</a:t>
            </a:r>
            <a:r>
              <a:rPr lang="en-US" dirty="0" err="1">
                <a:latin typeface="Courier New" pitchFamily="49" charset="0"/>
              </a:rPr>
              <a:t>val</a:t>
            </a:r>
            <a:r>
              <a:rPr lang="en-US" dirty="0">
                <a:latin typeface="Courier New" pitchFamily="49" charset="0"/>
              </a:rPr>
              <a:t> proc-value</a:t>
            </a:r>
          </a:p>
          <a:p>
            <a:pPr>
              <a:lnSpc>
                <a:spcPct val="95000"/>
              </a:lnSpc>
              <a:spcBef>
                <a:spcPct val="5000"/>
              </a:spcBef>
              <a:buFontTx/>
              <a:buNone/>
            </a:pPr>
            <a:r>
              <a:rPr lang="en-US" dirty="0">
                <a:latin typeface="Courier New" pitchFamily="49" charset="0"/>
              </a:rPr>
              <a:t>      . . . </a:t>
            </a:r>
          </a:p>
          <a:p>
            <a:pPr>
              <a:lnSpc>
                <a:spcPct val="95000"/>
              </a:lnSpc>
              <a:spcBef>
                <a:spcPct val="5000"/>
              </a:spcBef>
              <a:buFontTx/>
              <a:buNone/>
            </a:pPr>
            <a:r>
              <a:rPr lang="en-US" dirty="0">
                <a:latin typeface="Courier New" pitchFamily="49" charset="0"/>
              </a:rPr>
              <a:t>      </a:t>
            </a:r>
            <a:r>
              <a:rPr lang="en-US" b="1" dirty="0">
                <a:latin typeface="Courier New" pitchFamily="49" charset="0"/>
              </a:rPr>
              <a:t>[continuation-proc (k)</a:t>
            </a:r>
          </a:p>
          <a:p>
            <a:pPr>
              <a:lnSpc>
                <a:spcPct val="95000"/>
              </a:lnSpc>
              <a:spcBef>
                <a:spcPct val="5000"/>
              </a:spcBef>
              <a:buFontTx/>
              <a:buNone/>
            </a:pPr>
            <a:r>
              <a:rPr lang="en-US" b="1" dirty="0">
                <a:latin typeface="Courier New" pitchFamily="49" charset="0"/>
              </a:rPr>
              <a:t>    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What goes here? </a:t>
            </a:r>
            <a:r>
              <a:rPr lang="en-US" b="1" dirty="0">
                <a:latin typeface="Courier New" pitchFamily="49" charset="0"/>
              </a:rPr>
              <a:t>]</a:t>
            </a:r>
            <a:endParaRPr lang="en-US" dirty="0">
              <a:latin typeface="Courier New" pitchFamily="49" charset="0"/>
            </a:endParaRPr>
          </a:p>
          <a:p>
            <a:pPr>
              <a:lnSpc>
                <a:spcPct val="95000"/>
              </a:lnSpc>
              <a:spcBef>
                <a:spcPct val="5000"/>
              </a:spcBef>
              <a:buFontTx/>
              <a:buNone/>
            </a:pPr>
            <a:r>
              <a:rPr lang="en-US" dirty="0">
                <a:latin typeface="Courier New" pitchFamily="49" charset="0"/>
              </a:rPr>
              <a:t>      . . . )))</a:t>
            </a:r>
          </a:p>
        </p:txBody>
      </p:sp>
    </p:spTree>
    <p:extLst>
      <p:ext uri="{BB962C8B-B14F-4D97-AF65-F5344CB8AC3E}">
        <p14:creationId xmlns:p14="http://schemas.microsoft.com/office/powerpoint/2010/main" val="3760918398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 call/cc to the interpreter</a:t>
            </a:r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0" y="1600200"/>
            <a:ext cx="8839200" cy="5334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What else do we need to change?</a:t>
            </a:r>
            <a:br>
              <a:rPr lang="en-US" sz="2800"/>
            </a:br>
            <a:endParaRPr lang="en-US" sz="2800"/>
          </a:p>
          <a:p>
            <a:pPr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sz="2800">
                <a:latin typeface="Courier New" pitchFamily="49" charset="0"/>
              </a:rPr>
              <a:t>(define apply-proc</a:t>
            </a:r>
          </a:p>
          <a:p>
            <a:pPr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sz="2800">
                <a:latin typeface="Courier New" pitchFamily="49" charset="0"/>
              </a:rPr>
              <a:t>  (lambda (proc-value args k)</a:t>
            </a:r>
          </a:p>
          <a:p>
            <a:pPr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sz="2800">
                <a:latin typeface="Courier New" pitchFamily="49" charset="0"/>
              </a:rPr>
              <a:t>    (cases proc-val proc-value</a:t>
            </a:r>
          </a:p>
          <a:p>
            <a:pPr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sz="2800">
                <a:latin typeface="Courier New" pitchFamily="49" charset="0"/>
              </a:rPr>
              <a:t>      . . . </a:t>
            </a:r>
          </a:p>
          <a:p>
            <a:pPr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sz="2800">
                <a:latin typeface="Courier New" pitchFamily="49" charset="0"/>
              </a:rPr>
              <a:t>      </a:t>
            </a:r>
            <a:r>
              <a:rPr lang="en-US" sz="2800" b="1">
                <a:latin typeface="Courier New" pitchFamily="49" charset="0"/>
              </a:rPr>
              <a:t>[continuation-proc (k)</a:t>
            </a:r>
          </a:p>
          <a:p>
            <a:pPr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sz="2800" b="1">
                <a:latin typeface="Courier New" pitchFamily="49" charset="0"/>
              </a:rPr>
              <a:t>        </a:t>
            </a:r>
            <a:r>
              <a:rPr lang="en-US" sz="2800" b="1">
                <a:solidFill>
                  <a:srgbClr val="FF0000"/>
                </a:solidFill>
                <a:latin typeface="Courier New" pitchFamily="49" charset="0"/>
              </a:rPr>
              <a:t>(apply-k</a:t>
            </a:r>
          </a:p>
          <a:p>
            <a:pPr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sz="2800" b="1">
                <a:solidFill>
                  <a:srgbClr val="FF0000"/>
                </a:solidFill>
                <a:latin typeface="Courier New" pitchFamily="49" charset="0"/>
              </a:rPr>
              <a:t>               k </a:t>
            </a:r>
          </a:p>
          <a:p>
            <a:pPr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sz="2800" b="1">
                <a:solidFill>
                  <a:srgbClr val="FF0000"/>
                </a:solidFill>
                <a:latin typeface="Courier New" pitchFamily="49" charset="0"/>
              </a:rPr>
              <a:t>              (car args))</a:t>
            </a:r>
            <a:r>
              <a:rPr lang="en-US" sz="2800" b="1">
                <a:latin typeface="Courier New" pitchFamily="49" charset="0"/>
              </a:rPr>
              <a:t>]</a:t>
            </a:r>
            <a:endParaRPr lang="en-US" sz="2800">
              <a:latin typeface="Courier New" pitchFamily="49" charset="0"/>
            </a:endParaRPr>
          </a:p>
          <a:p>
            <a:pPr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sz="2800">
                <a:latin typeface="Courier New" pitchFamily="49" charset="0"/>
              </a:rPr>
              <a:t>      . . . )))</a:t>
            </a:r>
          </a:p>
          <a:p>
            <a:pPr>
              <a:lnSpc>
                <a:spcPct val="90000"/>
              </a:lnSpc>
              <a:spcBef>
                <a:spcPct val="5000"/>
              </a:spcBef>
              <a:buFontTx/>
              <a:buNone/>
            </a:pPr>
            <a:r>
              <a:rPr lang="en-US" sz="3600">
                <a:latin typeface="Courier New" pitchFamily="49" charset="0"/>
              </a:rPr>
              <a:t> </a:t>
            </a:r>
            <a:r>
              <a:rPr lang="en-US" sz="3600" b="1">
                <a:solidFill>
                  <a:srgbClr val="FF3300"/>
                </a:solidFill>
                <a:latin typeface="Courier New" pitchFamily="49" charset="0"/>
              </a:rPr>
              <a:t>What about the original k?</a:t>
            </a:r>
          </a:p>
        </p:txBody>
      </p:sp>
    </p:spTree>
    <p:extLst>
      <p:ext uri="{BB962C8B-B14F-4D97-AF65-F5344CB8AC3E}">
        <p14:creationId xmlns:p14="http://schemas.microsoft.com/office/powerpoint/2010/main" val="163796811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C51C845-6D77-430E-A34C-488BBF3F5E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1219200"/>
            <a:ext cx="10363200" cy="1470025"/>
          </a:xfrm>
        </p:spPr>
        <p:txBody>
          <a:bodyPr/>
          <a:lstStyle/>
          <a:p>
            <a:r>
              <a:rPr lang="en-US" dirty="0"/>
              <a:t>Imperative form</a:t>
            </a:r>
            <a:br>
              <a:rPr lang="en-US" dirty="0"/>
            </a:br>
            <a:r>
              <a:rPr lang="en-US" dirty="0"/>
              <a:t>(topic for week 9)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72B097B1-B2B0-4FC7-A364-DF38793A65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Today we do the concept and background (if there is time),</a:t>
            </a:r>
          </a:p>
          <a:p>
            <a:r>
              <a:rPr lang="en-US" dirty="0"/>
              <a:t>Next time we examine the details</a:t>
            </a:r>
          </a:p>
        </p:txBody>
      </p:sp>
    </p:spTree>
    <p:extLst>
      <p:ext uri="{BB962C8B-B14F-4D97-AF65-F5344CB8AC3E}">
        <p14:creationId xmlns:p14="http://schemas.microsoft.com/office/powerpoint/2010/main" val="3758434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Implementation environment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95600" y="1981200"/>
            <a:ext cx="7086600" cy="4876800"/>
          </a:xfrm>
        </p:spPr>
        <p:txBody>
          <a:bodyPr/>
          <a:lstStyle/>
          <a:p>
            <a:r>
              <a:rPr lang="en-US" altLang="en-US" dirty="0"/>
              <a:t>Scheme is a great language to use when implementing an interpreter.</a:t>
            </a:r>
          </a:p>
          <a:p>
            <a:r>
              <a:rPr lang="en-US" altLang="en-US" dirty="0"/>
              <a:t>But does it do too much for us?</a:t>
            </a:r>
          </a:p>
          <a:p>
            <a:r>
              <a:rPr lang="en-US" altLang="en-US" dirty="0"/>
              <a:t>Could we easily write the Assignment 18 interpreter in another language?</a:t>
            </a:r>
          </a:p>
          <a:p>
            <a:r>
              <a:rPr lang="en-US" altLang="en-US" dirty="0"/>
              <a:t>One without first-class procedures?</a:t>
            </a:r>
          </a:p>
        </p:txBody>
      </p:sp>
    </p:spTree>
    <p:extLst>
      <p:ext uri="{BB962C8B-B14F-4D97-AF65-F5344CB8AC3E}">
        <p14:creationId xmlns:p14="http://schemas.microsoft.com/office/powerpoint/2010/main" val="3605203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 simple example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The interpreter involves a lot of code, so we will look at transforming a simple example.  </a:t>
            </a:r>
          </a:p>
          <a:p>
            <a:r>
              <a:rPr lang="en-US" altLang="en-US"/>
              <a:t>The same ideas will work to transform the interpreter.</a:t>
            </a:r>
          </a:p>
        </p:txBody>
      </p:sp>
    </p:spTree>
    <p:extLst>
      <p:ext uri="{BB962C8B-B14F-4D97-AF65-F5344CB8AC3E}">
        <p14:creationId xmlns:p14="http://schemas.microsoft.com/office/powerpoint/2010/main" val="41590178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200" y="635952"/>
            <a:ext cx="7995624" cy="5002848"/>
          </a:xfrm>
          <a:prstGeom prst="rect">
            <a:avLst/>
          </a:prstGeom>
        </p:spPr>
      </p:pic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2895600" y="-76200"/>
            <a:ext cx="7086600" cy="609600"/>
          </a:xfrm>
        </p:spPr>
        <p:txBody>
          <a:bodyPr/>
          <a:lstStyle/>
          <a:p>
            <a:r>
              <a:rPr lang="en-US" altLang="en-US" sz="3200" dirty="0"/>
              <a:t>A simple example</a:t>
            </a:r>
          </a:p>
        </p:txBody>
      </p:sp>
      <p:sp>
        <p:nvSpPr>
          <p:cNvPr id="44037" name="Text Box 5"/>
          <p:cNvSpPr txBox="1">
            <a:spLocks noChangeArrowheads="1"/>
          </p:cNvSpPr>
          <p:nvPr/>
        </p:nvSpPr>
        <p:spPr bwMode="auto">
          <a:xfrm>
            <a:off x="5105400" y="1828800"/>
            <a:ext cx="4876800" cy="641350"/>
          </a:xfrm>
          <a:prstGeom prst="rect">
            <a:avLst/>
          </a:prstGeom>
          <a:solidFill>
            <a:schemeClr val="accent3">
              <a:lumMod val="95000"/>
            </a:schemeClr>
          </a:solidFill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3600" b="1" dirty="0">
                <a:solidFill>
                  <a:srgbClr val="990099"/>
                </a:solidFill>
              </a:rPr>
              <a:t>Next: convert to CPS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9372" y="5867401"/>
            <a:ext cx="5830229" cy="748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47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4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19437-57E2-4012-87D2-4FA31CF12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Letrec implementation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CEC020-FE80-46EC-A42C-818DBC87B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main thing I was looking for is a description of how the circularity is achieved. </a:t>
            </a:r>
          </a:p>
          <a:p>
            <a:r>
              <a:rPr lang="en-US" dirty="0"/>
              <a:t>Some students went into detail on what a ribcage is, but  missed saying that the environment is created first, then closures that point to that environment, then those closures are added as environment values using vector-set!</a:t>
            </a:r>
          </a:p>
        </p:txBody>
      </p:sp>
    </p:spTree>
    <p:extLst>
      <p:ext uri="{BB962C8B-B14F-4D97-AF65-F5344CB8AC3E}">
        <p14:creationId xmlns:p14="http://schemas.microsoft.com/office/powerpoint/2010/main" val="19056140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/>
              <a:t>Convert to CPS form – part 1</a:t>
            </a:r>
            <a:br>
              <a:rPr lang="en-US" altLang="en-US" sz="3200"/>
            </a:br>
            <a:r>
              <a:rPr lang="en-US" altLang="en-US" sz="2400"/>
              <a:t>Represent continuations as Scheme procedures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4306" y="1432506"/>
            <a:ext cx="6764095" cy="5349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1795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0"/>
            <a:ext cx="8229600" cy="1143000"/>
          </a:xfrm>
        </p:spPr>
        <p:txBody>
          <a:bodyPr/>
          <a:lstStyle/>
          <a:p>
            <a:r>
              <a:rPr lang="en-US" altLang="en-US" sz="3200" dirty="0"/>
              <a:t>Convert to CPS form – part 2</a:t>
            </a:r>
            <a:br>
              <a:rPr lang="en-US" altLang="en-US" sz="3200" dirty="0"/>
            </a:br>
            <a:r>
              <a:rPr lang="en-US" altLang="en-US" sz="2400" dirty="0"/>
              <a:t>Represent continuations as Scheme procedures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4940" y="1066800"/>
            <a:ext cx="8926860" cy="420746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9785" y="5715000"/>
            <a:ext cx="7737231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4408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0" y="0"/>
            <a:ext cx="3962400" cy="457200"/>
          </a:xfrm>
        </p:spPr>
        <p:txBody>
          <a:bodyPr/>
          <a:lstStyle/>
          <a:p>
            <a:r>
              <a:rPr lang="en-US" altLang="en-US" sz="3200"/>
              <a:t>with tracing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00400" y="533400"/>
            <a:ext cx="6477000" cy="63246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(trace-define reverse*-cps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(lambda (L k)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(if (null? L)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    (k '())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    (reverse*-cps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     (cdr L)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     (trace-lambda cdr-k (reversed-cdr)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       (if (pair? (car L))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           (reverse*-cps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            (car L)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            (trace-lambda car-k (reversed-car)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              (append-cps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               reversed-cdr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               (list reversed-car)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               k)))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           (append-cps reversed-cdr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                       (list (car L))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                       k)))))))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(trace-define append-cps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(lambda (a b k)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(if (null? a)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    (k b)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    (append-cps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     (cdr a)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     b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     (trace-lambda append-k (appended-cdr)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        (k (cons (car a) appended-cdr)))))))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altLang="en-US" sz="1600" b="1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(trace-define </a:t>
            </a:r>
            <a:r>
              <a:rPr lang="en-US" altLang="en-US" sz="1600" b="1" dirty="0" err="1">
                <a:latin typeface="Courier New" panose="02070309020205020404" pitchFamily="49" charset="0"/>
              </a:rPr>
              <a:t>init</a:t>
            </a:r>
            <a:r>
              <a:rPr lang="en-US" altLang="en-US" sz="1600" b="1" dirty="0">
                <a:latin typeface="Courier New" panose="02070309020205020404" pitchFamily="49" charset="0"/>
              </a:rPr>
              <a:t>-k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(lambda (v)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</a:rPr>
              <a:t>    (display "answer: ") (display v) (newline)))</a:t>
            </a:r>
          </a:p>
        </p:txBody>
      </p:sp>
    </p:spTree>
    <p:extLst>
      <p:ext uri="{BB962C8B-B14F-4D97-AF65-F5344CB8AC3E}">
        <p14:creationId xmlns:p14="http://schemas.microsoft.com/office/powerpoint/2010/main" val="34760362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6876585" y="676507"/>
            <a:ext cx="4152900" cy="6019800"/>
          </a:xfrm>
          <a:noFill/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|(car-k (d (c)))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|(append-cps () ((d (c))) #&lt;procedure&gt;)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|(apply-k #&lt;procedure&gt; ((d (c))))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|(cdr-k ((d (c))))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|(append-cps ((d (c))) (()) #&lt;procedure&gt;)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|(append-cps () (()) #&lt;procedure&gt;)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|(apply-k #&lt;procedure&gt; (()))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|(append-k (()))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|(apply-k #&lt;procedure&gt; ((d (c)) ()))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|(cdr-k ((d (c)) ()))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|(append-cps ((d (c)) ()) (b) #&lt;procedure&gt;)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|(append-cps (()) (b) #&lt;procedure&gt;)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|(append-cps () (b) #&lt;procedure&gt;)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|(apply-k #&lt;procedure&gt; (b))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|(append-k (b))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|(apply-k #&lt;procedure&gt; (() b))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|(append-k (() b))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|(apply-k #&lt;procedure&gt; ((d (c)) () b))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|(car-k ((d (c)) () b))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|(append-cps () (((d (c)) () b)) #&lt;procedure&gt;)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|(apply-k #&lt;procedure&gt; (((d (c)) () b)))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|(cdr-k (((d (c)) () b)))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|(append-cps (((d (c)) () b)) (a) #&lt;procedure&gt;)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|(append-cps () (a) #&lt;procedure&gt;)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|(apply-k #&lt;procedure&gt; (a))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|(append-k (a))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|(apply-k #&lt;procedure&gt; (((d (c)) () b) a))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|(</a:t>
            </a:r>
            <a:r>
              <a:rPr lang="en-US" alt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-k (((d (c)) () b) a))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answer: (((d (c)) () b) a)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676400" y="685800"/>
            <a:ext cx="4953000" cy="5867400"/>
          </a:xfrm>
          <a:noFill/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(reverse*-cps '(a (b () ((c) d))) </a:t>
            </a:r>
            <a:r>
              <a:rPr lang="en-US" alt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-k)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|(reverse*-cps (a (b () ((c) d))) #&lt;procedure&gt;)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|(reverse*-cps ((b () ((c) d))) #&lt;procedure&gt;)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|(reverse*-cps () #&lt;procedure&gt;)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|(apply-k #&lt;procedure&gt; ())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|(cdr-k ())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|(reverse*-cps (b () ((c) d)) #&lt;procedure&gt;)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|(reverse*-cps (() ((c) d)) #&lt;procedure&gt;)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|(reverse*-cps (((c) d)) #&lt;procedure&gt;)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|(reverse*-cps () #&lt;procedure&gt;)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|(apply-k #&lt;procedure&gt; ())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|(cdr-k ())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|(reverse*-cps ((c) d) #&lt;procedure&gt;)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|(reverse*-cps (d) #&lt;procedure&gt;)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|(reverse*-cps () #&lt;procedure&gt;)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|(apply-k #&lt;procedure&gt; ())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|(cdr-k ())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|(append-cps () (d) #&lt;procedure&gt;)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|(apply-k #&lt;procedure&gt; (d))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|(cdr-k (d))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|(reverse*-cps (c) #&lt;procedure&gt;)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|(reverse*-cps () #&lt;procedure&gt;)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|(apply-k #&lt;procedure&gt; ())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|(cdr-k ())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|(append-cps () (c) #&lt;procedure&gt;)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|(apply-k #&lt;procedure&gt; (c))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|(car-k (c))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|(append-cps (d) ((c)) #&lt;procedure&gt;)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|(append-cps () ((c)) #&lt;procedure&gt;)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|(apply-k #&lt;procedure&gt; ((c)))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|(append-k ((c)))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|(apply-k #&lt;procedure&gt; (d (c)))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1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1205" name="AutoShape 5"/>
          <p:cNvSpPr>
            <a:spLocks noChangeArrowheads="1"/>
          </p:cNvSpPr>
          <p:nvPr/>
        </p:nvSpPr>
        <p:spPr bwMode="auto">
          <a:xfrm>
            <a:off x="3810000" y="1066800"/>
            <a:ext cx="6172200" cy="5334000"/>
          </a:xfrm>
          <a:prstGeom prst="cloudCallout">
            <a:avLst>
              <a:gd name="adj1" fmla="val -48380"/>
              <a:gd name="adj2" fmla="val 47144"/>
            </a:avLst>
          </a:prstGeom>
          <a:solidFill>
            <a:srgbClr val="FFFF99">
              <a:alpha val="64000"/>
            </a:srgbClr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en-US" altLang="en-US" sz="3200" b="1" dirty="0">
                <a:solidFill>
                  <a:srgbClr val="000000"/>
                </a:solidFill>
              </a:rPr>
              <a:t>This lets us see the flow of control as the CPS procedures execute, but we can't see the details that are hidden inside #&lt;procedure&gt;</a:t>
            </a:r>
          </a:p>
        </p:txBody>
      </p:sp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2895600" y="0"/>
            <a:ext cx="4572000" cy="609600"/>
          </a:xfrm>
        </p:spPr>
        <p:txBody>
          <a:bodyPr/>
          <a:lstStyle/>
          <a:p>
            <a:r>
              <a:rPr lang="en-US" altLang="en-US" sz="3200"/>
              <a:t>the trace</a:t>
            </a:r>
          </a:p>
        </p:txBody>
      </p:sp>
    </p:spTree>
    <p:extLst>
      <p:ext uri="{BB962C8B-B14F-4D97-AF65-F5344CB8AC3E}">
        <p14:creationId xmlns:p14="http://schemas.microsoft.com/office/powerpoint/2010/main" val="1045464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3"/>
          <p:cNvSpPr>
            <a:spLocks noGrp="1" noChangeArrowheads="1"/>
          </p:cNvSpPr>
          <p:nvPr>
            <p:ph type="title"/>
          </p:nvPr>
        </p:nvSpPr>
        <p:spPr>
          <a:xfrm>
            <a:off x="2438400" y="76200"/>
            <a:ext cx="8229600" cy="762000"/>
          </a:xfrm>
        </p:spPr>
        <p:txBody>
          <a:bodyPr/>
          <a:lstStyle/>
          <a:p>
            <a:r>
              <a:rPr lang="en-US" altLang="en-US" sz="3200" dirty="0"/>
              <a:t>Second Continuation representation part 1</a:t>
            </a:r>
            <a:br>
              <a:rPr lang="en-US" altLang="en-US" sz="3200" dirty="0"/>
            </a:br>
            <a:r>
              <a:rPr lang="en-US" altLang="en-US" sz="2000" dirty="0"/>
              <a:t>(using define-datatype)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8361" y="956140"/>
            <a:ext cx="6809678" cy="5886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8346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3"/>
          <p:cNvSpPr>
            <a:spLocks noGrp="1" noChangeArrowheads="1"/>
          </p:cNvSpPr>
          <p:nvPr>
            <p:ph type="title"/>
          </p:nvPr>
        </p:nvSpPr>
        <p:spPr>
          <a:xfrm>
            <a:off x="2438400" y="76200"/>
            <a:ext cx="8229600" cy="762000"/>
          </a:xfrm>
        </p:spPr>
        <p:txBody>
          <a:bodyPr/>
          <a:lstStyle/>
          <a:p>
            <a:r>
              <a:rPr lang="en-US" altLang="en-US" sz="3200" dirty="0"/>
              <a:t>Second Continuation representation part 2</a:t>
            </a:r>
            <a:br>
              <a:rPr lang="en-US" altLang="en-US" sz="3200" dirty="0"/>
            </a:br>
            <a:r>
              <a:rPr lang="en-US" altLang="en-US" sz="2000" dirty="0"/>
              <a:t>(using define-datatype)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2828" y="868680"/>
            <a:ext cx="8763000" cy="40875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6055" y="5410200"/>
            <a:ext cx="7465741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6785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8610600" y="685800"/>
            <a:ext cx="2057400" cy="4495800"/>
          </a:xfrm>
        </p:spPr>
        <p:txBody>
          <a:bodyPr/>
          <a:lstStyle/>
          <a:p>
            <a:r>
              <a:rPr lang="en-US" altLang="en-US" sz="2800" dirty="0"/>
              <a:t>Beginning of a trace (you can generate the rest yourself, using the on-line files)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-39262"/>
            <a:ext cx="7486650" cy="686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57413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0" y="685800"/>
            <a:ext cx="1524000" cy="4495800"/>
          </a:xfrm>
        </p:spPr>
        <p:txBody>
          <a:bodyPr/>
          <a:lstStyle/>
          <a:p>
            <a:r>
              <a:rPr lang="en-US" altLang="en-US" sz="2600" dirty="0"/>
              <a:t>End of the trace (you can generate the whole trace yourself using the on-line files)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228600"/>
            <a:ext cx="7696200" cy="615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3669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What do we have now?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Using this style, we could write the interpreter in any language that provides a means of creating records.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But it would be inefficient if that language's compiler does not handle tail-recursion properly 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Could even result in a stack overflow.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So we transform to a style in which the flow of control is really just assignments, BEGINs, IFs,  and GOTOs:</a:t>
            </a:r>
          </a:p>
        </p:txBody>
      </p:sp>
    </p:spTree>
    <p:extLst>
      <p:ext uri="{BB962C8B-B14F-4D97-AF65-F5344CB8AC3E}">
        <p14:creationId xmlns:p14="http://schemas.microsoft.com/office/powerpoint/2010/main" val="404643341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0"/>
            <a:ext cx="8229600" cy="1143000"/>
          </a:xfrm>
        </p:spPr>
        <p:txBody>
          <a:bodyPr/>
          <a:lstStyle/>
          <a:p>
            <a:r>
              <a:rPr lang="en-US" altLang="en-US" dirty="0"/>
              <a:t>Transform to Imperative form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143000"/>
            <a:ext cx="7772400" cy="4876800"/>
          </a:xfrm>
        </p:spPr>
        <p:txBody>
          <a:bodyPr/>
          <a:lstStyle/>
          <a:p>
            <a:r>
              <a:rPr lang="en-US" altLang="en-US" dirty="0"/>
              <a:t>All non-primitive procedures will be called in tail-position, so they do not need to return.</a:t>
            </a:r>
          </a:p>
          <a:p>
            <a:r>
              <a:rPr lang="en-US" altLang="en-US" dirty="0"/>
              <a:t>All non-primitive procedures will be thunks (procedures that take  no arguments), thus no need for stack frames.  </a:t>
            </a:r>
          </a:p>
          <a:p>
            <a:r>
              <a:rPr lang="en-US" altLang="en-US" dirty="0"/>
              <a:t>Thus a procedure call is equivalent to a "</a:t>
            </a:r>
            <a:r>
              <a:rPr lang="en-US" altLang="en-US" dirty="0" err="1"/>
              <a:t>goto</a:t>
            </a:r>
            <a:r>
              <a:rPr lang="en-US" altLang="en-US" dirty="0"/>
              <a:t>"</a:t>
            </a:r>
          </a:p>
          <a:p>
            <a:r>
              <a:rPr lang="en-US" altLang="en-US" dirty="0"/>
              <a:t>This can be implemented in almost any language.</a:t>
            </a:r>
          </a:p>
        </p:txBody>
      </p:sp>
    </p:spTree>
    <p:extLst>
      <p:ext uri="{BB962C8B-B14F-4D97-AF65-F5344CB8AC3E}">
        <p14:creationId xmlns:p14="http://schemas.microsoft.com/office/powerpoint/2010/main" val="2776800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BE4484A-0B60-4BBA-9CD6-4EA071FD45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599" y="152400"/>
            <a:ext cx="7123043" cy="1524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81E6695-06F1-4C71-88F7-6E6D6904A6EB}"/>
              </a:ext>
            </a:extLst>
          </p:cNvPr>
          <p:cNvSpPr txBox="1"/>
          <p:nvPr/>
        </p:nvSpPr>
        <p:spPr>
          <a:xfrm>
            <a:off x="7696200" y="173998"/>
            <a:ext cx="388620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chemeClr val="bg1"/>
                </a:solidFill>
              </a:rPr>
              <a:t>You can’t treat loop-cps as a substantial procedure if you don’t include loop-cps in your code! 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9EDA515-4587-4971-8D03-0283E1A2CE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598" y="1976733"/>
            <a:ext cx="11353801" cy="4424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474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Interpreter in CPS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with data-structure continuations</a:t>
            </a:r>
          </a:p>
        </p:txBody>
      </p:sp>
    </p:spTree>
    <p:extLst>
      <p:ext uri="{BB962C8B-B14F-4D97-AF65-F5344CB8AC3E}">
        <p14:creationId xmlns:p14="http://schemas.microsoft.com/office/powerpoint/2010/main" val="2844801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What does a CPS interpreter do for us?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2438400"/>
            <a:ext cx="10134600" cy="4724400"/>
          </a:xfrm>
        </p:spPr>
        <p:txBody>
          <a:bodyPr/>
          <a:lstStyle/>
          <a:p>
            <a:r>
              <a:rPr lang="en-US" sz="2800" dirty="0"/>
              <a:t>A step toward knowing that we could write the interpreter in a language without</a:t>
            </a:r>
          </a:p>
          <a:p>
            <a:pPr lvl="1"/>
            <a:r>
              <a:rPr lang="en-US" dirty="0"/>
              <a:t>first-class procedures</a:t>
            </a:r>
          </a:p>
          <a:p>
            <a:pPr lvl="1"/>
            <a:r>
              <a:rPr lang="en-US" dirty="0"/>
              <a:t>recursion</a:t>
            </a:r>
          </a:p>
          <a:p>
            <a:r>
              <a:rPr lang="en-US" dirty="0"/>
              <a:t>The ability to provide first-class continuations to the user </a:t>
            </a:r>
          </a:p>
          <a:p>
            <a:pPr lvl="1"/>
            <a:r>
              <a:rPr lang="en-US" dirty="0"/>
              <a:t>by implementing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call/cc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If every expression-evaluation has an explicit continuation, it's easy to capture and apply that continuation later.</a:t>
            </a:r>
          </a:p>
        </p:txBody>
      </p:sp>
    </p:spTree>
    <p:extLst>
      <p:ext uri="{BB962C8B-B14F-4D97-AF65-F5344CB8AC3E}">
        <p14:creationId xmlns:p14="http://schemas.microsoft.com/office/powerpoint/2010/main" val="42475884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0" y="0"/>
            <a:ext cx="5562600" cy="1828800"/>
          </a:xfrm>
        </p:spPr>
        <p:txBody>
          <a:bodyPr/>
          <a:lstStyle/>
          <a:p>
            <a:r>
              <a:rPr lang="en-US"/>
              <a:t>Convert our Interpreter to CPS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00200" y="2667000"/>
            <a:ext cx="9144000" cy="4876800"/>
          </a:xfrm>
        </p:spPr>
        <p:txBody>
          <a:bodyPr/>
          <a:lstStyle/>
          <a:p>
            <a:pPr lvl="1">
              <a:lnSpc>
                <a:spcPct val="90000"/>
              </a:lnSpc>
              <a:spcBef>
                <a:spcPct val="0"/>
              </a:spcBef>
            </a:pPr>
            <a:r>
              <a:rPr lang="en-US" dirty="0">
                <a:latin typeface="Times New Roman" pitchFamily="18" charset="0"/>
              </a:rPr>
              <a:t>The interpreter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-exp</a:t>
            </a:r>
            <a:r>
              <a:rPr lang="en-US" dirty="0">
                <a:latin typeface="Times New Roman" pitchFamily="18" charset="0"/>
              </a:rPr>
              <a:t>) will now take three arguments:</a:t>
            </a:r>
          </a:p>
          <a:p>
            <a:pPr lvl="2">
              <a:lnSpc>
                <a:spcPct val="90000"/>
              </a:lnSpc>
              <a:spcBef>
                <a:spcPct val="0"/>
              </a:spcBef>
            </a:pPr>
            <a:r>
              <a:rPr lang="en-US" dirty="0">
                <a:latin typeface="Times New Roman" pitchFamily="18" charset="0"/>
              </a:rPr>
              <a:t>current expression to evaluate</a:t>
            </a:r>
          </a:p>
          <a:p>
            <a:pPr lvl="2">
              <a:lnSpc>
                <a:spcPct val="90000"/>
              </a:lnSpc>
              <a:spcBef>
                <a:spcPct val="0"/>
              </a:spcBef>
            </a:pPr>
            <a:r>
              <a:rPr lang="en-US" dirty="0">
                <a:latin typeface="Times New Roman" pitchFamily="18" charset="0"/>
              </a:rPr>
              <a:t>current local environment</a:t>
            </a:r>
          </a:p>
          <a:p>
            <a:pPr lvl="2">
              <a:lnSpc>
                <a:spcPct val="90000"/>
              </a:lnSpc>
              <a:spcBef>
                <a:spcPct val="0"/>
              </a:spcBef>
            </a:pPr>
            <a:r>
              <a:rPr lang="en-US" dirty="0">
                <a:latin typeface="Times New Roman" pitchFamily="18" charset="0"/>
              </a:rPr>
              <a:t>current continuation</a:t>
            </a:r>
            <a:br>
              <a:rPr lang="en-US" dirty="0">
                <a:latin typeface="Times New Roman" pitchFamily="18" charset="0"/>
              </a:rPr>
            </a:br>
            <a:endParaRPr lang="en-US" dirty="0">
              <a:latin typeface="Times New Roman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dirty="0">
                <a:latin typeface="Times New Roman" pitchFamily="18" charset="0"/>
              </a:rPr>
              <a:t>Continuation abstract data type</a:t>
            </a:r>
          </a:p>
          <a:p>
            <a:pPr lvl="1">
              <a:lnSpc>
                <a:spcPct val="90000"/>
              </a:lnSpc>
              <a:spcBef>
                <a:spcPct val="0"/>
              </a:spcBef>
            </a:pPr>
            <a:r>
              <a:rPr lang="en-US" dirty="0">
                <a:latin typeface="Times New Roman" pitchFamily="18" charset="0"/>
              </a:rPr>
              <a:t>A constructor for each type of continuation that the interpreter uses.</a:t>
            </a:r>
          </a:p>
          <a:p>
            <a:pPr lvl="1">
              <a:lnSpc>
                <a:spcPct val="90000"/>
              </a:lnSpc>
              <a:spcBef>
                <a:spcPct val="0"/>
              </a:spcBef>
            </a:pPr>
            <a:r>
              <a:rPr lang="en-US" b="1" dirty="0">
                <a:solidFill>
                  <a:srgbClr val="66FF66"/>
                </a:solidFill>
                <a:latin typeface="Courier New" pitchFamily="49" charset="0"/>
                <a:ea typeface="+mn-ea"/>
                <a:cs typeface="Courier New" pitchFamily="49" charset="0"/>
              </a:rPr>
              <a:t>(apply-k k v), </a:t>
            </a:r>
            <a:r>
              <a:rPr lang="en-US" dirty="0">
                <a:latin typeface="Times New Roman" pitchFamily="18" charset="0"/>
              </a:rPr>
              <a:t>a procedure that applies the continuation </a:t>
            </a:r>
            <a:r>
              <a:rPr lang="en-US" sz="3200" b="1" dirty="0">
                <a:solidFill>
                  <a:srgbClr val="66FF66"/>
                </a:solidFill>
                <a:ea typeface="+mn-ea"/>
                <a:cs typeface="+mn-cs"/>
              </a:rPr>
              <a:t>k</a:t>
            </a:r>
            <a:r>
              <a:rPr lang="en-US" dirty="0">
                <a:latin typeface="Times New Roman" pitchFamily="18" charset="0"/>
              </a:rPr>
              <a:t> to the value </a:t>
            </a:r>
            <a:r>
              <a:rPr lang="en-US" sz="3200" b="1" dirty="0">
                <a:solidFill>
                  <a:srgbClr val="66FF66"/>
                </a:solidFill>
                <a:ea typeface="+mn-ea"/>
                <a:cs typeface="+mn-cs"/>
              </a:rPr>
              <a:t>v</a:t>
            </a:r>
            <a:r>
              <a:rPr lang="en-US" sz="900" dirty="0">
                <a:latin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</a:rPr>
              <a:t>.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dirty="0">
              <a:latin typeface="Times New Roman" pitchFamily="18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000" b="1" dirty="0">
                <a:latin typeface="Courier New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36765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0" y="0"/>
            <a:ext cx="5715000" cy="1600200"/>
          </a:xfrm>
        </p:spPr>
        <p:txBody>
          <a:bodyPr/>
          <a:lstStyle/>
          <a:p>
            <a:r>
              <a:rPr lang="en-US" dirty="0"/>
              <a:t>Previous Interpreter State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00200" y="1600200"/>
            <a:ext cx="9144000" cy="49530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200" b="1" dirty="0">
                <a:latin typeface="Courier New" pitchFamily="49" charset="0"/>
              </a:rPr>
              <a:t>(define </a:t>
            </a:r>
            <a:r>
              <a:rPr lang="en-US" sz="2200" b="1" dirty="0" err="1">
                <a:latin typeface="Courier New" pitchFamily="49" charset="0"/>
              </a:rPr>
              <a:t>eval</a:t>
            </a:r>
            <a:r>
              <a:rPr lang="en-US" sz="2200" b="1" dirty="0">
                <a:latin typeface="Courier New" pitchFamily="49" charset="0"/>
              </a:rPr>
              <a:t>-exp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200" b="1" dirty="0">
                <a:latin typeface="Courier New" pitchFamily="49" charset="0"/>
              </a:rPr>
              <a:t>  (lambda (exp </a:t>
            </a:r>
            <a:r>
              <a:rPr lang="en-US" sz="2200" b="1" dirty="0" err="1">
                <a:latin typeface="Courier New" pitchFamily="49" charset="0"/>
              </a:rPr>
              <a:t>env</a:t>
            </a:r>
            <a:r>
              <a:rPr lang="en-US" sz="2200" b="1" dirty="0">
                <a:latin typeface="Courier New" pitchFamily="49" charset="0"/>
              </a:rPr>
              <a:t>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200" b="1" dirty="0">
                <a:latin typeface="Courier New" pitchFamily="49" charset="0"/>
              </a:rPr>
              <a:t>    (cases expression exp </a:t>
            </a:r>
            <a:r>
              <a:rPr lang="en-US" sz="2200" b="1" dirty="0">
                <a:solidFill>
                  <a:srgbClr val="66FF66"/>
                </a:solidFill>
                <a:latin typeface="Courier New" pitchFamily="49" charset="0"/>
              </a:rPr>
              <a:t>; look at typical cases</a:t>
            </a:r>
            <a:endParaRPr lang="en-US" sz="2200" b="1" dirty="0">
              <a:solidFill>
                <a:srgbClr val="FFFF00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200" b="1" dirty="0">
                <a:solidFill>
                  <a:srgbClr val="FF0000"/>
                </a:solidFill>
                <a:latin typeface="Courier New" pitchFamily="49" charset="0"/>
              </a:rPr>
              <a:t>      </a:t>
            </a:r>
            <a:r>
              <a:rPr lang="en-US" sz="2200" b="1" dirty="0">
                <a:latin typeface="Courier New" pitchFamily="49" charset="0"/>
              </a:rPr>
              <a:t>[lit-exp (datum) datum]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200" b="1" dirty="0">
                <a:latin typeface="Courier New" pitchFamily="49" charset="0"/>
              </a:rPr>
              <a:t>      [</a:t>
            </a:r>
            <a:r>
              <a:rPr lang="en-US" sz="2200" b="1" dirty="0" err="1">
                <a:latin typeface="Courier New" pitchFamily="49" charset="0"/>
              </a:rPr>
              <a:t>var</a:t>
            </a:r>
            <a:r>
              <a:rPr lang="en-US" sz="2200" b="1" dirty="0">
                <a:latin typeface="Courier New" pitchFamily="49" charset="0"/>
              </a:rPr>
              <a:t>-exp (id) (apply-</a:t>
            </a:r>
            <a:r>
              <a:rPr lang="en-US" sz="2200" b="1" dirty="0" err="1">
                <a:latin typeface="Courier New" pitchFamily="49" charset="0"/>
              </a:rPr>
              <a:t>env</a:t>
            </a:r>
            <a:r>
              <a:rPr lang="en-US" sz="2200" b="1" dirty="0">
                <a:latin typeface="Courier New" pitchFamily="49" charset="0"/>
              </a:rPr>
              <a:t> </a:t>
            </a:r>
            <a:r>
              <a:rPr lang="en-US" sz="2200" b="1" dirty="0" err="1">
                <a:latin typeface="Courier New" pitchFamily="49" charset="0"/>
              </a:rPr>
              <a:t>env</a:t>
            </a:r>
            <a:r>
              <a:rPr lang="en-US" sz="2200" b="1" dirty="0">
                <a:latin typeface="Courier New" pitchFamily="49" charset="0"/>
              </a:rPr>
              <a:t> id)]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200" b="1" dirty="0">
                <a:latin typeface="Courier New" pitchFamily="49" charset="0"/>
              </a:rPr>
              <a:t>      [lambda-exp (formals body)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200" b="1" dirty="0">
                <a:latin typeface="Courier New" pitchFamily="49" charset="0"/>
              </a:rPr>
              <a:t>        (closure formals body </a:t>
            </a:r>
            <a:r>
              <a:rPr lang="en-US" sz="2200" b="1" dirty="0" err="1">
                <a:latin typeface="Courier New" pitchFamily="49" charset="0"/>
              </a:rPr>
              <a:t>env</a:t>
            </a:r>
            <a:r>
              <a:rPr lang="en-US" sz="2200" b="1" dirty="0">
                <a:latin typeface="Courier New" pitchFamily="49" charset="0"/>
              </a:rPr>
              <a:t>)]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200" b="1" dirty="0">
                <a:latin typeface="Courier New" pitchFamily="49" charset="0"/>
              </a:rPr>
              <a:t>      [app-exp (</a:t>
            </a:r>
            <a:r>
              <a:rPr lang="en-US" sz="2200" b="1" dirty="0" err="1">
                <a:latin typeface="Courier New" pitchFamily="49" charset="0"/>
              </a:rPr>
              <a:t>rator</a:t>
            </a:r>
            <a:r>
              <a:rPr lang="en-US" sz="2200" b="1" dirty="0">
                <a:latin typeface="Courier New" pitchFamily="49" charset="0"/>
              </a:rPr>
              <a:t> </a:t>
            </a:r>
            <a:r>
              <a:rPr lang="en-US" sz="2200" b="1" dirty="0" err="1">
                <a:latin typeface="Courier New" pitchFamily="49" charset="0"/>
              </a:rPr>
              <a:t>rands</a:t>
            </a:r>
            <a:r>
              <a:rPr lang="en-US" sz="2200" b="1" dirty="0">
                <a:latin typeface="Courier New" pitchFamily="49" charset="0"/>
              </a:rPr>
              <a:t>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200" b="1" dirty="0">
                <a:latin typeface="Courier New" pitchFamily="49" charset="0"/>
              </a:rPr>
              <a:t>        (let ([proc-value (</a:t>
            </a:r>
            <a:r>
              <a:rPr lang="en-US" sz="2200" b="1" dirty="0" err="1">
                <a:latin typeface="Courier New" pitchFamily="49" charset="0"/>
              </a:rPr>
              <a:t>eval</a:t>
            </a:r>
            <a:r>
              <a:rPr lang="en-US" sz="2200" b="1" dirty="0">
                <a:latin typeface="Courier New" pitchFamily="49" charset="0"/>
              </a:rPr>
              <a:t>-exp </a:t>
            </a:r>
            <a:r>
              <a:rPr lang="en-US" sz="2200" b="1" dirty="0" err="1">
                <a:latin typeface="Courier New" pitchFamily="49" charset="0"/>
              </a:rPr>
              <a:t>rator</a:t>
            </a:r>
            <a:r>
              <a:rPr lang="en-US" sz="2200" b="1" dirty="0">
                <a:latin typeface="Courier New" pitchFamily="49" charset="0"/>
              </a:rPr>
              <a:t> </a:t>
            </a:r>
            <a:r>
              <a:rPr lang="en-US" sz="2200" b="1" dirty="0" err="1">
                <a:latin typeface="Courier New" pitchFamily="49" charset="0"/>
              </a:rPr>
              <a:t>env</a:t>
            </a:r>
            <a:r>
              <a:rPr lang="en-US" sz="2200" b="1" dirty="0">
                <a:latin typeface="Courier New" pitchFamily="49" charset="0"/>
              </a:rPr>
              <a:t>)]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200" b="1" dirty="0">
                <a:latin typeface="Courier New" pitchFamily="49" charset="0"/>
              </a:rPr>
              <a:t>              [</a:t>
            </a:r>
            <a:r>
              <a:rPr lang="en-US" sz="2200" b="1" dirty="0" err="1">
                <a:latin typeface="Courier New" pitchFamily="49" charset="0"/>
              </a:rPr>
              <a:t>args</a:t>
            </a:r>
            <a:r>
              <a:rPr lang="en-US" sz="2200" b="1" dirty="0">
                <a:latin typeface="Courier New" pitchFamily="49" charset="0"/>
              </a:rPr>
              <a:t> (</a:t>
            </a:r>
            <a:r>
              <a:rPr lang="en-US" sz="2200" b="1" dirty="0" err="1">
                <a:latin typeface="Courier New" pitchFamily="49" charset="0"/>
              </a:rPr>
              <a:t>eval-rands</a:t>
            </a:r>
            <a:r>
              <a:rPr lang="en-US" sz="2200" b="1" dirty="0">
                <a:latin typeface="Courier New" pitchFamily="49" charset="0"/>
              </a:rPr>
              <a:t> </a:t>
            </a:r>
            <a:r>
              <a:rPr lang="en-US" sz="2200" b="1" dirty="0" err="1">
                <a:latin typeface="Courier New" pitchFamily="49" charset="0"/>
              </a:rPr>
              <a:t>rands</a:t>
            </a:r>
            <a:r>
              <a:rPr lang="en-US" sz="2200" b="1" dirty="0">
                <a:latin typeface="Courier New" pitchFamily="49" charset="0"/>
              </a:rPr>
              <a:t> </a:t>
            </a:r>
            <a:r>
              <a:rPr lang="en-US" sz="2200" b="1" dirty="0" err="1">
                <a:latin typeface="Courier New" pitchFamily="49" charset="0"/>
              </a:rPr>
              <a:t>env</a:t>
            </a:r>
            <a:r>
              <a:rPr lang="en-US" sz="2200" b="1" dirty="0">
                <a:latin typeface="Courier New" pitchFamily="49" charset="0"/>
              </a:rPr>
              <a:t>)])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200" b="1" dirty="0">
                <a:latin typeface="Courier New" pitchFamily="49" charset="0"/>
              </a:rPr>
              <a:t>          (apply-proc proc-value </a:t>
            </a:r>
            <a:r>
              <a:rPr lang="en-US" sz="2200" b="1" dirty="0" err="1">
                <a:latin typeface="Courier New" pitchFamily="49" charset="0"/>
              </a:rPr>
              <a:t>args</a:t>
            </a:r>
            <a:r>
              <a:rPr lang="en-US" sz="2200" b="1" dirty="0">
                <a:latin typeface="Courier New" pitchFamily="49" charset="0"/>
              </a:rPr>
              <a:t>))]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200" b="1" dirty="0">
                <a:latin typeface="Courier New" pitchFamily="49" charset="0"/>
              </a:rPr>
              <a:t>      [let-exp (</a:t>
            </a:r>
            <a:r>
              <a:rPr lang="en-US" sz="2200" b="1" dirty="0" err="1">
                <a:latin typeface="Courier New" pitchFamily="49" charset="0"/>
              </a:rPr>
              <a:t>vars</a:t>
            </a:r>
            <a:r>
              <a:rPr lang="en-US" sz="2200" b="1" dirty="0">
                <a:latin typeface="Courier New" pitchFamily="49" charset="0"/>
              </a:rPr>
              <a:t> </a:t>
            </a:r>
            <a:r>
              <a:rPr lang="en-US" sz="2200" b="1" dirty="0" err="1">
                <a:latin typeface="Courier New" pitchFamily="49" charset="0"/>
              </a:rPr>
              <a:t>exps</a:t>
            </a:r>
            <a:r>
              <a:rPr lang="en-US" sz="2200" b="1" dirty="0">
                <a:latin typeface="Courier New" pitchFamily="49" charset="0"/>
              </a:rPr>
              <a:t> bodies)</a:t>
            </a:r>
            <a:endParaRPr lang="en-US" sz="2200" b="1" dirty="0">
              <a:solidFill>
                <a:srgbClr val="FF0000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200" b="1" dirty="0">
                <a:latin typeface="Courier New" pitchFamily="49" charset="0"/>
              </a:rPr>
              <a:t>        (eval-bodies body</a:t>
            </a:r>
            <a:endParaRPr lang="en-US" sz="2200" b="1" dirty="0">
              <a:solidFill>
                <a:srgbClr val="FF0000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200" b="1" dirty="0">
                <a:latin typeface="Courier New" pitchFamily="49" charset="0"/>
              </a:rPr>
              <a:t>           (extend-</a:t>
            </a:r>
            <a:r>
              <a:rPr lang="en-US" sz="2200" b="1" dirty="0" err="1">
                <a:latin typeface="Courier New" pitchFamily="49" charset="0"/>
              </a:rPr>
              <a:t>env</a:t>
            </a:r>
            <a:r>
              <a:rPr lang="en-US" sz="2200" b="1" dirty="0">
                <a:latin typeface="Courier New" pitchFamily="49" charset="0"/>
              </a:rPr>
              <a:t> </a:t>
            </a:r>
            <a:r>
              <a:rPr lang="en-US" sz="2200" b="1" dirty="0" err="1">
                <a:latin typeface="Courier New" pitchFamily="49" charset="0"/>
              </a:rPr>
              <a:t>vars</a:t>
            </a:r>
            <a:r>
              <a:rPr lang="en-US" sz="2200" b="1" dirty="0">
                <a:latin typeface="Courier New" pitchFamily="49" charset="0"/>
              </a:rPr>
              <a:t> 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200" b="1" dirty="0">
                <a:latin typeface="Courier New" pitchFamily="49" charset="0"/>
              </a:rPr>
              <a:t>                      (</a:t>
            </a:r>
            <a:r>
              <a:rPr lang="en-US" sz="2200" b="1" dirty="0" err="1">
                <a:latin typeface="Courier New" pitchFamily="49" charset="0"/>
              </a:rPr>
              <a:t>eval-rands</a:t>
            </a:r>
            <a:r>
              <a:rPr lang="en-US" sz="2200" b="1" dirty="0">
                <a:latin typeface="Courier New" pitchFamily="49" charset="0"/>
              </a:rPr>
              <a:t> </a:t>
            </a:r>
            <a:r>
              <a:rPr lang="en-US" sz="2200" b="1" dirty="0" err="1">
                <a:latin typeface="Courier New" pitchFamily="49" charset="0"/>
              </a:rPr>
              <a:t>exps</a:t>
            </a:r>
            <a:r>
              <a:rPr lang="en-US" sz="2200" b="1" dirty="0">
                <a:latin typeface="Courier New" pitchFamily="49" charset="0"/>
              </a:rPr>
              <a:t> </a:t>
            </a:r>
            <a:r>
              <a:rPr lang="en-US" sz="2200" b="1" dirty="0" err="1">
                <a:latin typeface="Courier New" pitchFamily="49" charset="0"/>
              </a:rPr>
              <a:t>env</a:t>
            </a:r>
            <a:r>
              <a:rPr lang="en-US" sz="2200" b="1" dirty="0">
                <a:latin typeface="Courier New" pitchFamily="49" charset="0"/>
              </a:rPr>
              <a:t>) 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200" b="1" dirty="0">
                <a:latin typeface="Courier New" pitchFamily="49" charset="0"/>
              </a:rPr>
              <a:t>                      </a:t>
            </a:r>
            <a:r>
              <a:rPr lang="en-US" sz="2200" b="1" dirty="0" err="1">
                <a:latin typeface="Courier New" pitchFamily="49" charset="0"/>
              </a:rPr>
              <a:t>env</a:t>
            </a:r>
            <a:r>
              <a:rPr lang="en-US" sz="2200" b="1" dirty="0">
                <a:latin typeface="Courier New" pitchFamily="49" charset="0"/>
              </a:rPr>
              <a:t>))]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200" b="1" dirty="0">
                <a:latin typeface="Courier New" pitchFamily="49" charset="0"/>
              </a:rPr>
              <a:t>     </a:t>
            </a:r>
            <a:r>
              <a:rPr lang="en-US" sz="2200" b="1" dirty="0">
                <a:solidFill>
                  <a:srgbClr val="66FF66"/>
                </a:solidFill>
                <a:latin typeface="Courier New" pitchFamily="49" charset="0"/>
              </a:rPr>
              <a:t>; there are more cases not shown here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200" b="1" dirty="0">
                <a:latin typeface="Courier New" pitchFamily="49" charset="0"/>
              </a:rPr>
              <a:t>     )))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sz="2400" b="1" dirty="0">
                <a:latin typeface="Courier New" pitchFamily="49" charset="0"/>
              </a:rPr>
              <a:t>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changes 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-exp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2286000"/>
            <a:ext cx="9525000" cy="51816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100" b="1" dirty="0">
                <a:latin typeface="Courier New" pitchFamily="49" charset="0"/>
              </a:rPr>
              <a:t>(define </a:t>
            </a:r>
            <a:r>
              <a:rPr lang="en-US" sz="2100" b="1" dirty="0" err="1">
                <a:latin typeface="Courier New" pitchFamily="49" charset="0"/>
              </a:rPr>
              <a:t>eval</a:t>
            </a:r>
            <a:r>
              <a:rPr lang="en-US" sz="2100" b="1" dirty="0">
                <a:latin typeface="Courier New" pitchFamily="49" charset="0"/>
              </a:rPr>
              <a:t>-exp </a:t>
            </a:r>
            <a:r>
              <a:rPr lang="en-US" sz="2100" b="1" dirty="0">
                <a:solidFill>
                  <a:srgbClr val="FF0000"/>
                </a:solidFill>
                <a:latin typeface="Courier New" pitchFamily="49" charset="0"/>
              </a:rPr>
              <a:t>;cps-version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100" b="1" dirty="0">
                <a:latin typeface="Courier New" pitchFamily="49" charset="0"/>
              </a:rPr>
              <a:t>  (lambda (exp </a:t>
            </a:r>
            <a:r>
              <a:rPr lang="en-US" sz="2100" b="1" dirty="0" err="1">
                <a:latin typeface="Courier New" pitchFamily="49" charset="0"/>
              </a:rPr>
              <a:t>env</a:t>
            </a:r>
            <a:r>
              <a:rPr lang="en-US" sz="2100" b="1" dirty="0">
                <a:latin typeface="Courier New" pitchFamily="49" charset="0"/>
              </a:rPr>
              <a:t> </a:t>
            </a:r>
            <a:r>
              <a:rPr lang="en-US" sz="2100" b="1" dirty="0">
                <a:solidFill>
                  <a:srgbClr val="66FF66"/>
                </a:solidFill>
                <a:latin typeface="Courier New" pitchFamily="49" charset="0"/>
              </a:rPr>
              <a:t>k</a:t>
            </a:r>
            <a:r>
              <a:rPr lang="en-US" sz="2100" b="1" dirty="0">
                <a:latin typeface="Courier New" pitchFamily="49" charset="0"/>
              </a:rPr>
              <a:t>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100" b="1" dirty="0">
                <a:latin typeface="Courier New" pitchFamily="49" charset="0"/>
              </a:rPr>
              <a:t>    (cases expression exp </a:t>
            </a:r>
            <a:r>
              <a:rPr lang="en-US" sz="2100" b="1" dirty="0">
                <a:solidFill>
                  <a:srgbClr val="FF0000"/>
                </a:solidFill>
                <a:latin typeface="Courier New" pitchFamily="49" charset="0"/>
              </a:rPr>
              <a:t>; look at typical cases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100" b="1" dirty="0">
                <a:latin typeface="Courier New" pitchFamily="49" charset="0"/>
              </a:rPr>
              <a:t>      [lit-exp (datum) (</a:t>
            </a:r>
            <a:r>
              <a:rPr lang="en-US" sz="2100" b="1" dirty="0">
                <a:solidFill>
                  <a:srgbClr val="66FF66"/>
                </a:solidFill>
                <a:latin typeface="Courier New" pitchFamily="49" charset="0"/>
              </a:rPr>
              <a:t>apply-k k</a:t>
            </a:r>
            <a:r>
              <a:rPr lang="en-US" sz="2100" b="1" dirty="0">
                <a:latin typeface="Courier New" pitchFamily="49" charset="0"/>
              </a:rPr>
              <a:t> datum)]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100" b="1" dirty="0">
                <a:latin typeface="Courier New" pitchFamily="49" charset="0"/>
              </a:rPr>
              <a:t>      [var-exp (id) (apply-env env id </a:t>
            </a:r>
            <a:r>
              <a:rPr lang="en-US" sz="2100" b="1" dirty="0">
                <a:solidFill>
                  <a:srgbClr val="66FF66"/>
                </a:solidFill>
                <a:latin typeface="Courier New" pitchFamily="49" charset="0"/>
              </a:rPr>
              <a:t>k</a:t>
            </a:r>
            <a:r>
              <a:rPr lang="en-US" sz="2100" b="1" dirty="0">
                <a:latin typeface="Courier New" pitchFamily="49" charset="0"/>
              </a:rPr>
              <a:t>))]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100" b="1" dirty="0">
                <a:latin typeface="Courier New" pitchFamily="49" charset="0"/>
              </a:rPr>
              <a:t>      [lambda-exp (formals bodies)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100" b="1" dirty="0">
                <a:latin typeface="Courier New" pitchFamily="49" charset="0"/>
              </a:rPr>
              <a:t>        (</a:t>
            </a:r>
            <a:r>
              <a:rPr lang="en-US" sz="2100" b="1" dirty="0">
                <a:solidFill>
                  <a:srgbClr val="66FF66"/>
                </a:solidFill>
                <a:latin typeface="Courier New" pitchFamily="49" charset="0"/>
              </a:rPr>
              <a:t>apply-k k</a:t>
            </a:r>
            <a:r>
              <a:rPr lang="en-US" sz="2100" b="1" dirty="0">
                <a:latin typeface="Courier New" pitchFamily="49" charset="0"/>
              </a:rPr>
              <a:t> (closure formals bodies </a:t>
            </a:r>
            <a:r>
              <a:rPr lang="en-US" sz="2100" b="1" dirty="0" err="1">
                <a:latin typeface="Courier New" pitchFamily="49" charset="0"/>
              </a:rPr>
              <a:t>env</a:t>
            </a:r>
            <a:r>
              <a:rPr lang="en-US" sz="2100" b="1" dirty="0">
                <a:latin typeface="Courier New" pitchFamily="49" charset="0"/>
              </a:rPr>
              <a:t>))]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100" b="1" dirty="0">
                <a:latin typeface="Courier New" pitchFamily="49" charset="0"/>
              </a:rPr>
              <a:t>      [app-exp (</a:t>
            </a:r>
            <a:r>
              <a:rPr lang="en-US" sz="2100" b="1" dirty="0" err="1">
                <a:latin typeface="Courier New" pitchFamily="49" charset="0"/>
              </a:rPr>
              <a:t>rator</a:t>
            </a:r>
            <a:r>
              <a:rPr lang="en-US" sz="2100" b="1" dirty="0">
                <a:latin typeface="Courier New" pitchFamily="49" charset="0"/>
              </a:rPr>
              <a:t> </a:t>
            </a:r>
            <a:r>
              <a:rPr lang="en-US" sz="2100" b="1" dirty="0" err="1">
                <a:latin typeface="Courier New" pitchFamily="49" charset="0"/>
              </a:rPr>
              <a:t>rands</a:t>
            </a:r>
            <a:r>
              <a:rPr lang="en-US" sz="2100" b="1" dirty="0">
                <a:latin typeface="Courier New" pitchFamily="49" charset="0"/>
              </a:rPr>
              <a:t>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100" b="1" dirty="0">
                <a:latin typeface="Courier New" pitchFamily="49" charset="0"/>
              </a:rPr>
              <a:t>               (</a:t>
            </a:r>
            <a:r>
              <a:rPr lang="en-US" sz="2100" b="1" dirty="0" err="1">
                <a:latin typeface="Courier New" pitchFamily="49" charset="0"/>
              </a:rPr>
              <a:t>eval</a:t>
            </a:r>
            <a:r>
              <a:rPr lang="en-US" sz="2100" b="1" dirty="0">
                <a:latin typeface="Courier New" pitchFamily="49" charset="0"/>
              </a:rPr>
              <a:t>-exp </a:t>
            </a:r>
            <a:r>
              <a:rPr lang="en-US" sz="2100" b="1" dirty="0" err="1">
                <a:latin typeface="Courier New" pitchFamily="49" charset="0"/>
              </a:rPr>
              <a:t>rator</a:t>
            </a:r>
            <a:endParaRPr lang="en-US" sz="2100" b="1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100" b="1" dirty="0">
                <a:latin typeface="Courier New" pitchFamily="49" charset="0"/>
              </a:rPr>
              <a:t>                         </a:t>
            </a:r>
            <a:r>
              <a:rPr lang="en-US" sz="2100" b="1" dirty="0" err="1">
                <a:latin typeface="Courier New" pitchFamily="49" charset="0"/>
              </a:rPr>
              <a:t>env</a:t>
            </a:r>
            <a:endParaRPr lang="en-US" sz="2100" b="1" dirty="0">
              <a:latin typeface="Courier New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sz="2100" b="1" dirty="0">
                <a:latin typeface="Courier New" pitchFamily="49" charset="0"/>
              </a:rPr>
              <a:t>                         </a:t>
            </a:r>
            <a:r>
              <a:rPr lang="en-US" sz="2100" b="1" dirty="0">
                <a:solidFill>
                  <a:srgbClr val="66FF66"/>
                </a:solidFill>
                <a:latin typeface="Courier New" pitchFamily="49" charset="0"/>
              </a:rPr>
              <a:t>(</a:t>
            </a:r>
            <a:r>
              <a:rPr lang="en-US" sz="2100" b="1" dirty="0" err="1">
                <a:solidFill>
                  <a:srgbClr val="66FF66"/>
                </a:solidFill>
                <a:latin typeface="Courier New" pitchFamily="49" charset="0"/>
              </a:rPr>
              <a:t>rator</a:t>
            </a:r>
            <a:r>
              <a:rPr lang="en-US" sz="2100" b="1" dirty="0">
                <a:solidFill>
                  <a:srgbClr val="66FF66"/>
                </a:solidFill>
                <a:latin typeface="Courier New" pitchFamily="49" charset="0"/>
              </a:rPr>
              <a:t>-k </a:t>
            </a:r>
            <a:r>
              <a:rPr lang="en-US" sz="2100" b="1" dirty="0" err="1">
                <a:solidFill>
                  <a:srgbClr val="66FF66"/>
                </a:solidFill>
                <a:latin typeface="Courier New" pitchFamily="49" charset="0"/>
              </a:rPr>
              <a:t>rands</a:t>
            </a:r>
            <a:r>
              <a:rPr lang="en-US" sz="2100" b="1" dirty="0">
                <a:solidFill>
                  <a:srgbClr val="66FF66"/>
                </a:solidFill>
                <a:latin typeface="Courier New" pitchFamily="49" charset="0"/>
              </a:rPr>
              <a:t> </a:t>
            </a:r>
            <a:r>
              <a:rPr lang="en-US" sz="2100" b="1" dirty="0" err="1">
                <a:solidFill>
                  <a:srgbClr val="66FF66"/>
                </a:solidFill>
                <a:latin typeface="Courier New" pitchFamily="49" charset="0"/>
              </a:rPr>
              <a:t>env</a:t>
            </a:r>
            <a:r>
              <a:rPr lang="en-US" sz="2100" b="1" dirty="0">
                <a:solidFill>
                  <a:srgbClr val="66FF66"/>
                </a:solidFill>
                <a:latin typeface="Courier New" pitchFamily="49" charset="0"/>
              </a:rPr>
              <a:t> k))</a:t>
            </a:r>
            <a:r>
              <a:rPr lang="en-US" sz="2100" b="1" dirty="0">
                <a:latin typeface="Courier New" pitchFamily="49" charset="0"/>
              </a:rPr>
              <a:t>]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100" b="1" dirty="0">
                <a:latin typeface="Courier New" pitchFamily="49" charset="0"/>
              </a:rPr>
              <a:t>      ...)))</a:t>
            </a: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Swis721 Ex BT"/>
        <a:ea typeface=""/>
        <a:cs typeface=""/>
      </a:majorFont>
      <a:minorFont>
        <a:latin typeface="Swis721 Ex B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26895</TotalTime>
  <Words>3179</Words>
  <Application>Microsoft Office PowerPoint</Application>
  <PresentationFormat>Widescreen</PresentationFormat>
  <Paragraphs>451</Paragraphs>
  <Slides>39</Slides>
  <Notes>24</Notes>
  <HiddenSlides>4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3" baseType="lpstr">
      <vt:lpstr>Courier New</vt:lpstr>
      <vt:lpstr>Swis721 Ex BT</vt:lpstr>
      <vt:lpstr>Times New Roman</vt:lpstr>
      <vt:lpstr>Default Design</vt:lpstr>
      <vt:lpstr>CSSE 304 Days 31-32</vt:lpstr>
      <vt:lpstr>The whole point of this problem is “do you  know how procedure evaluation works?” and “do you know the difference between defining a procedure and defining new syntax?”  0 points if you thought square! could be a procedure.</vt:lpstr>
      <vt:lpstr>Letrec implementation description</vt:lpstr>
      <vt:lpstr>PowerPoint Presentation</vt:lpstr>
      <vt:lpstr>Interpreter in CPS </vt:lpstr>
      <vt:lpstr>What does a CPS interpreter do for us?</vt:lpstr>
      <vt:lpstr>Convert our Interpreter to CPS</vt:lpstr>
      <vt:lpstr>Previous Interpreter State</vt:lpstr>
      <vt:lpstr>Some changes to eval-exp</vt:lpstr>
      <vt:lpstr>Continuations in the interpreter</vt:lpstr>
      <vt:lpstr>Representing Continuations by Data Types</vt:lpstr>
      <vt:lpstr>continuation datatype</vt:lpstr>
      <vt:lpstr>apply-k</vt:lpstr>
      <vt:lpstr>Exercise :</vt:lpstr>
      <vt:lpstr>Which procedures need to be considered substantial (i.e. need to be CPS)?</vt:lpstr>
      <vt:lpstr>Partner drop situation</vt:lpstr>
      <vt:lpstr>Another call/cc example</vt:lpstr>
      <vt:lpstr>More of the fact call/cc example</vt:lpstr>
      <vt:lpstr>Add call/cc to our interpreted language</vt:lpstr>
      <vt:lpstr>Add call/cc to the interpreter</vt:lpstr>
      <vt:lpstr>Add call/cc to the interpreter</vt:lpstr>
      <vt:lpstr>Add call/cc to the interpreter</vt:lpstr>
      <vt:lpstr>Add call/cc to the interpreter</vt:lpstr>
      <vt:lpstr>Add call/cc to the interpreter</vt:lpstr>
      <vt:lpstr>Add call/cc to the interpreter</vt:lpstr>
      <vt:lpstr>Imperative form (topic for week 9)</vt:lpstr>
      <vt:lpstr>Implementation environment</vt:lpstr>
      <vt:lpstr>A simple example</vt:lpstr>
      <vt:lpstr>A simple example</vt:lpstr>
      <vt:lpstr>Convert to CPS form – part 1 Represent continuations as Scheme procedures</vt:lpstr>
      <vt:lpstr>Convert to CPS form – part 2 Represent continuations as Scheme procedures</vt:lpstr>
      <vt:lpstr>with tracing</vt:lpstr>
      <vt:lpstr>the trace</vt:lpstr>
      <vt:lpstr>Second Continuation representation part 1 (using define-datatype)</vt:lpstr>
      <vt:lpstr>Second Continuation representation part 2 (using define-datatype)</vt:lpstr>
      <vt:lpstr>Beginning of a trace (you can generate the rest yourself, using the on-line files)</vt:lpstr>
      <vt:lpstr>End of the trace (you can generate the whole trace yourself using the on-line files)</vt:lpstr>
      <vt:lpstr>What do we have now?</vt:lpstr>
      <vt:lpstr>Transform to Imperative form</vt:lpstr>
    </vt:vector>
  </TitlesOfParts>
  <Company>Honeywell Project Operations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CSSE 304 slides</dc:title>
  <dc:creator>nshastry</dc:creator>
  <cp:lastModifiedBy>Hewner, Mike</cp:lastModifiedBy>
  <cp:revision>211</cp:revision>
  <cp:lastPrinted>2021-02-04T13:12:06Z</cp:lastPrinted>
  <dcterms:created xsi:type="dcterms:W3CDTF">2001-03-11T15:54:35Z</dcterms:created>
  <dcterms:modified xsi:type="dcterms:W3CDTF">2021-10-29T14:58:33Z</dcterms:modified>
</cp:coreProperties>
</file>