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84" r:id="rId2"/>
    <p:sldId id="381" r:id="rId3"/>
    <p:sldId id="331" r:id="rId4"/>
    <p:sldId id="337" r:id="rId5"/>
    <p:sldId id="334" r:id="rId6"/>
    <p:sldId id="335" r:id="rId7"/>
    <p:sldId id="338" r:id="rId8"/>
    <p:sldId id="339" r:id="rId9"/>
    <p:sldId id="385" r:id="rId10"/>
    <p:sldId id="386" r:id="rId11"/>
    <p:sldId id="387" r:id="rId12"/>
    <p:sldId id="38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EE5F"/>
    <a:srgbClr val="FF0000"/>
    <a:srgbClr val="E4E4E4"/>
    <a:srgbClr val="66FF66"/>
    <a:srgbClr val="00001A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127" d="100"/>
          <a:sy n="127" d="100"/>
        </p:scale>
        <p:origin x="26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defTabSz="965044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71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5044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defTabSz="965044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71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5044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>
            <a:lvl1pPr defTabSz="974842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71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>
            <a:lvl1pPr algn="r" defTabSz="974842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5" y="4559721"/>
            <a:ext cx="5850194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b" anchorCtr="0" compatLnSpc="1">
            <a:prstTxWarp prst="textNoShape">
              <a:avLst/>
            </a:prstTxWarp>
          </a:bodyPr>
          <a:lstStyle>
            <a:lvl1pPr defTabSz="974842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71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b" anchorCtr="0" compatLnSpc="1">
            <a:prstTxWarp prst="textNoShape">
              <a:avLst/>
            </a:prstTxWarp>
          </a:bodyPr>
          <a:lstStyle>
            <a:lvl1pPr algn="r" defTabSz="974842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2DD2-1C07-07BD-6A23-4994F045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0F4F-7BD1-6743-BBEB-59AFF91B1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5ED0-1DDF-FECA-C07B-C4FFE9CE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A02C-64A6-8B82-4E56-B75FFD0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394B-7E82-28D5-F69D-D649E2DD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0635-9AF7-4B12-80AD-B315EFD7E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7FD6-A5A3-3A22-C743-59243134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2AB65-62D4-D7EC-E5BD-B7F2337F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BA27-BFDE-2E1F-CB5D-0266E9FE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B3D7-19F4-8218-9DC4-B6DE1C6C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E3C1-5FFE-5B53-D1A7-5C25FF9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0800-40E4-4362-A8B5-E43239E54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9F96-F8DF-29BC-7CFC-71FE63947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CACC-11A0-8A77-1DC2-77BE7997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166-A54F-6E26-9684-B2451B8C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0175-1B6A-5986-E343-C0BAE558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050D-6FFC-D409-FCF9-E1781ACE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4EE3-B0D1-4210-BE56-81079799E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3669-9953-BA08-9E33-BC6771F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6DB4-A885-EA12-6E44-52C8D9D7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98F4-ECE4-29A0-E827-E706332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0627-C160-6D19-EC58-378DD2B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DB0F-F754-D930-8BE1-4B301E21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C5CC-665B-4A78-AAE1-650D20797E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F325-1D72-8B86-8CCF-514A5520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4990-B144-2A0F-20A3-876EF9AB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C2FA-004F-38AB-ED3D-075B654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9A78-D5BD-7975-E3C0-B5A8F9D4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227A-E47A-417A-4971-9804EC7C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99E-AE4C-4F82-AE13-BE4B816298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E65F-9654-EDF2-1059-572D920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B6E7-0966-3954-8977-33747D81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6DBA-B38F-3783-9BBF-397B30D2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D6C8-273D-0515-1643-95D256EB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8DC0D-6B76-F56A-544B-C5F39754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010D1-AEAE-66C1-F2A6-A64ABD80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E9C9-CCAF-412F-ABB5-88DBAF5D4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3753-DF9B-5F13-272F-44BFDB9F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EEF7-495C-FD57-F071-D1D70E9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A5DB3-6F6F-07AC-2745-38035690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DBE0-33A1-B3BD-8382-5C45043A8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6C98-2632-37CD-21D5-C8FC9D85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7BC73-F180-034F-20A9-2BA47F1E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1281-9F40-8012-AEC3-657D7072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8EA01-141B-0DB3-E633-8B3266E5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B08D-D3D3-4049-BA40-3E3C9EEF7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2893-2500-A22B-2F0A-78B7B0A8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5756C-D168-B45E-A660-AD20F0AF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E509B-B9FB-E0A5-10ED-D24C3C0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01ECC-1CCD-C5C9-230B-BF3A9E1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BEE-5A14-4296-ABF1-9FCD2AF8E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120ED-7051-CAAA-FE98-DDD74DA6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88D4-2807-BC1B-2626-3EEDFDC6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25C3-3E49-3F81-A5DF-D95C20F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B4F4-2FF0-43E1-881A-0B8D555ED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994-C092-A66A-4AED-499B39C8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75AB-0536-359B-386D-FD4026EC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A895-13FB-B805-78E6-2B890C80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899B-FE66-E1D3-EA87-1EBC37E8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E7A0-FE25-2930-6D80-406F5E29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FAAD-1981-E022-CF52-C72BB05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5B7-53FC-4EC8-9A3F-C87D4EB42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C1A6-541E-BA51-BB97-F34F68A9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0BE4B-2B41-514D-9754-921FB96F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46B1-6067-CE7E-1778-EA5EAC7A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25A4-8C1B-5D35-3708-63226762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EB14-B065-7E62-6CB6-C7E8ACAD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5767-C822-EEAA-02E1-E8023DF3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E9F2-3F11-428E-A4DD-E05A7C2E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6FAB3-8E0A-8E34-3413-EE5D0D0D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8E737-F58B-8880-77F8-D35AB687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A81F-E695-9A07-57C3-6459D16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BDA5-76B3-3883-9824-57DD18878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4F15-FB51-A966-71DA-ED9E1825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DA980-8C42-45CE-8EF6-AA35A98E0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8EF6-50E1-2282-408B-CEF1A49E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Scheme Continuations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477975-1091-A133-F661-1F380F66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Part1 of Many</a:t>
            </a:r>
          </a:p>
        </p:txBody>
      </p:sp>
    </p:spTree>
    <p:extLst>
      <p:ext uri="{BB962C8B-B14F-4D97-AF65-F5344CB8AC3E}">
        <p14:creationId xmlns:p14="http://schemas.microsoft.com/office/powerpoint/2010/main" val="402557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DDCD-D93D-3806-AD43-06539BFD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1"/>
            <a:ext cx="7886700" cy="4652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user-defined procedures</a:t>
            </a:r>
          </a:p>
          <a:p>
            <a:r>
              <a:rPr lang="en-US" dirty="0"/>
              <a:t>All variables are global</a:t>
            </a:r>
          </a:p>
          <a:p>
            <a:r>
              <a:rPr lang="en-US" dirty="0"/>
              <a:t>All lines are numbered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c := SQRT a</a:t>
            </a:r>
          </a:p>
          <a:p>
            <a:pPr marL="0" indent="0">
              <a:buNone/>
            </a:pPr>
            <a:r>
              <a:rPr lang="en-US" dirty="0"/>
              <a:t>20 PRINT c</a:t>
            </a:r>
          </a:p>
          <a:p>
            <a:pPr marL="0" indent="0">
              <a:buNone/>
            </a:pPr>
            <a:r>
              <a:rPr lang="en-US" dirty="0"/>
              <a:t>30 IF c &gt; 5 GOTO 70 ELSE GOTO 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imagine we have a special instruction GET_LINE that retrieves the number of the current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 </a:t>
            </a:r>
            <a:r>
              <a:rPr lang="en-US" dirty="0" err="1"/>
              <a:t>oldLine</a:t>
            </a:r>
            <a:r>
              <a:rPr lang="en-US" dirty="0"/>
              <a:t> := GET_LINE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150 GOTO </a:t>
            </a:r>
            <a:r>
              <a:rPr lang="en-US" dirty="0" err="1"/>
              <a:t>oldLine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136A8-8EF9-182F-6C4D-2EAB943F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 very simple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62437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5EE1-F51E-1B05-C916-72D1B36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say we want to add that capability to a language like Scheme.  What stops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7687-5EFE-2C05-8113-D7EB0BFB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myCoolProc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(</a:t>
            </a:r>
            <a:r>
              <a:rPr lang="en-US" dirty="0" err="1"/>
              <a:t>otherProc</a:t>
            </a:r>
            <a:r>
              <a:rPr lang="en-US" dirty="0"/>
              <a:t> a b)</a:t>
            </a:r>
          </a:p>
          <a:p>
            <a:pPr marL="0" indent="0">
              <a:buNone/>
            </a:pPr>
            <a:r>
              <a:rPr lang="en-US" dirty="0"/>
              <a:t>                 (set! c (GET_LINE))</a:t>
            </a:r>
          </a:p>
          <a:p>
            <a:pPr marL="0" indent="0">
              <a:buNone/>
            </a:pPr>
            <a:r>
              <a:rPr lang="en-US" dirty="0"/>
              <a:t>                 (otherProc2 d 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…elsewhere </a:t>
            </a:r>
          </a:p>
          <a:p>
            <a:pPr marL="0" indent="0">
              <a:buNone/>
            </a:pPr>
            <a:r>
              <a:rPr lang="en-US" dirty="0"/>
              <a:t>(GOTO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big issue: a question of what is *before* and what is *after*</a:t>
            </a:r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3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(apply-k k v),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>
                <a:ea typeface="+mn-ea"/>
                <a:cs typeface="+mn-cs"/>
              </a:rPr>
              <a:t>v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6002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9144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/>
              <a:t>eval</a:t>
            </a:r>
            <a:r>
              <a:rPr lang="en-US" dirty="0"/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00B0F0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</a:rPr>
              <a:t>-exp (id) (apply-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id </a:t>
            </a:r>
            <a:r>
              <a:rPr lang="en-US" sz="2100" b="1" dirty="0">
                <a:solidFill>
                  <a:srgbClr val="00B0F0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 fail-proc))]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00B0F0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00B0F0"/>
                </a:solidFill>
                <a:latin typeface="Courier New" pitchFamily="49" charset="0"/>
              </a:rPr>
              <a:t>(test-k rands env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DEB64A9-3A30-FCF4-8101-E6428904E56B}"/>
              </a:ext>
            </a:extLst>
          </p:cNvPr>
          <p:cNvSpPr/>
          <p:nvPr/>
        </p:nvSpPr>
        <p:spPr>
          <a:xfrm>
            <a:off x="594014" y="6324600"/>
            <a:ext cx="7406986" cy="457200"/>
          </a:xfrm>
          <a:prstGeom prst="wedgeRoundRectCallout">
            <a:avLst>
              <a:gd name="adj1" fmla="val 4775"/>
              <a:gd name="adj2" fmla="val -912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would be called </a:t>
            </a:r>
            <a:r>
              <a:rPr lang="en-US" dirty="0" err="1"/>
              <a:t>stepX</a:t>
            </a:r>
            <a:r>
              <a:rPr lang="en-US" dirty="0"/>
              <a:t> or similar in our usual CPS style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(apply-k k datum)]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/>
              <a:t>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test-k then-exp else-exp env k))]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/>
              <a:t>; </a:t>
            </a:r>
            <a:r>
              <a:rPr lang="en-US" sz="2200" b="1" dirty="0"/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; we will add other continuation variants.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)</a:t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(define apply-k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(lambda (k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(cases continuation k</a:t>
            </a:r>
            <a:r>
              <a:rPr lang="en-US" sz="1600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[test-k (then-exp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(if </a:t>
            </a:r>
            <a:r>
              <a:rPr lang="en-US" sz="1600" b="1" dirty="0" err="1">
                <a:latin typeface="Courier New" pitchFamily="49" charset="0"/>
              </a:rPr>
              <a:t>val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then-exp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k))]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; we will add other continuation variants.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)))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534400" cy="3886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(list-of? 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 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0"/>
            <a:ext cx="87630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D16-DBDF-2E64-E7DA-1F3C309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procedures are substantial?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AB57-865A-DC53-67AD-BD681154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procedure that calls and is called by eval-exp</a:t>
            </a:r>
          </a:p>
          <a:p>
            <a:r>
              <a:rPr lang="en-US" dirty="0"/>
              <a:t>Beware in particular of eval-rands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2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20582</TotalTime>
  <Words>787</Words>
  <Application>Microsoft Office PowerPoint</Application>
  <PresentationFormat>On-screen Show (4:3)</PresentationFormat>
  <Paragraphs>127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Times New Roman</vt:lpstr>
      <vt:lpstr>Office Theme</vt:lpstr>
      <vt:lpstr>Interpreter in CPS </vt:lpstr>
      <vt:lpstr>Convert our Interpreter to CPS</vt:lpstr>
      <vt:lpstr>Convert our Interpreter to CPS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What procedures are substantial?</vt:lpstr>
      <vt:lpstr>Understanding Scheme Continuations</vt:lpstr>
      <vt:lpstr>A very simple programming language</vt:lpstr>
      <vt:lpstr>Now let’s say we want to add that capability to a language like Scheme.  What stops us?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Hewner, Mike</cp:lastModifiedBy>
  <cp:revision>171</cp:revision>
  <cp:lastPrinted>2018-10-29T12:35:21Z</cp:lastPrinted>
  <dcterms:created xsi:type="dcterms:W3CDTF">2001-03-11T15:54:35Z</dcterms:created>
  <dcterms:modified xsi:type="dcterms:W3CDTF">2024-10-25T13:38:45Z</dcterms:modified>
</cp:coreProperties>
</file>