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04" r:id="rId2"/>
    <p:sldId id="459" r:id="rId3"/>
    <p:sldId id="458" r:id="rId4"/>
    <p:sldId id="412" r:id="rId5"/>
    <p:sldId id="457" r:id="rId6"/>
    <p:sldId id="455" r:id="rId7"/>
    <p:sldId id="456" r:id="rId8"/>
    <p:sldId id="330" r:id="rId9"/>
    <p:sldId id="331" r:id="rId10"/>
    <p:sldId id="332" r:id="rId11"/>
    <p:sldId id="333" r:id="rId12"/>
    <p:sldId id="453" r:id="rId13"/>
    <p:sldId id="367" r:id="rId14"/>
    <p:sldId id="366" r:id="rId15"/>
    <p:sldId id="446" r:id="rId16"/>
    <p:sldId id="447" r:id="rId17"/>
    <p:sldId id="335" r:id="rId18"/>
    <p:sldId id="336" r:id="rId19"/>
    <p:sldId id="338" r:id="rId20"/>
    <p:sldId id="339" r:id="rId21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75FFFF"/>
    <a:srgbClr val="D2C1A2"/>
    <a:srgbClr val="0033CC"/>
    <a:srgbClr val="99CCFF"/>
    <a:srgbClr val="CC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26" autoAdjust="0"/>
    <p:restoredTop sz="86410" autoAdjust="0"/>
  </p:normalViewPr>
  <p:slideViewPr>
    <p:cSldViewPr>
      <p:cViewPr varScale="1">
        <p:scale>
          <a:sx n="76" d="100"/>
          <a:sy n="76" d="100"/>
        </p:scale>
        <p:origin x="666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14FC7E2B-0F04-4A10-B901-1DBC3B72BF4A}"/>
    <pc:docChg chg="addSld modSld">
      <pc:chgData name="Hewner, Mike" userId="7f3f83dd-6dfb-4127-a87f-c1714bd4fac9" providerId="ADAL" clId="{14FC7E2B-0F04-4A10-B901-1DBC3B72BF4A}" dt="2021-11-08T15:21:41.823" v="51"/>
      <pc:docMkLst>
        <pc:docMk/>
      </pc:docMkLst>
      <pc:sldChg chg="modSp mod">
        <pc:chgData name="Hewner, Mike" userId="7f3f83dd-6dfb-4127-a87f-c1714bd4fac9" providerId="ADAL" clId="{14FC7E2B-0F04-4A10-B901-1DBC3B72BF4A}" dt="2021-11-05T14:47:17.938" v="1" actId="6549"/>
        <pc:sldMkLst>
          <pc:docMk/>
          <pc:sldMk cId="0" sldId="304"/>
        </pc:sldMkLst>
        <pc:spChg chg="mod">
          <ac:chgData name="Hewner, Mike" userId="7f3f83dd-6dfb-4127-a87f-c1714bd4fac9" providerId="ADAL" clId="{14FC7E2B-0F04-4A10-B901-1DBC3B72BF4A}" dt="2021-11-05T14:47:17.938" v="1" actId="6549"/>
          <ac:spMkLst>
            <pc:docMk/>
            <pc:sldMk cId="0" sldId="304"/>
            <ac:spMk id="61443" creationId="{00000000-0000-0000-0000-000000000000}"/>
          </ac:spMkLst>
        </pc:spChg>
      </pc:sldChg>
      <pc:sldChg chg="mod modShow">
        <pc:chgData name="Hewner, Mike" userId="7f3f83dd-6dfb-4127-a87f-c1714bd4fac9" providerId="ADAL" clId="{14FC7E2B-0F04-4A10-B901-1DBC3B72BF4A}" dt="2021-11-05T14:47:06.394" v="0" actId="729"/>
        <pc:sldMkLst>
          <pc:docMk/>
          <pc:sldMk cId="2789957542" sldId="412"/>
        </pc:sldMkLst>
      </pc:sldChg>
      <pc:sldChg chg="modNotesTx">
        <pc:chgData name="Hewner, Mike" userId="7f3f83dd-6dfb-4127-a87f-c1714bd4fac9" providerId="ADAL" clId="{14FC7E2B-0F04-4A10-B901-1DBC3B72BF4A}" dt="2021-11-08T15:21:41.823" v="51"/>
        <pc:sldMkLst>
          <pc:docMk/>
          <pc:sldMk cId="4072322918" sldId="447"/>
        </pc:sldMkLst>
      </pc:sldChg>
      <pc:sldChg chg="mod modShow">
        <pc:chgData name="Hewner, Mike" userId="7f3f83dd-6dfb-4127-a87f-c1714bd4fac9" providerId="ADAL" clId="{14FC7E2B-0F04-4A10-B901-1DBC3B72BF4A}" dt="2021-11-05T14:47:06.394" v="0" actId="729"/>
        <pc:sldMkLst>
          <pc:docMk/>
          <pc:sldMk cId="1404268453" sldId="455"/>
        </pc:sldMkLst>
      </pc:sldChg>
      <pc:sldChg chg="mod modShow">
        <pc:chgData name="Hewner, Mike" userId="7f3f83dd-6dfb-4127-a87f-c1714bd4fac9" providerId="ADAL" clId="{14FC7E2B-0F04-4A10-B901-1DBC3B72BF4A}" dt="2021-11-05T14:47:06.394" v="0" actId="729"/>
        <pc:sldMkLst>
          <pc:docMk/>
          <pc:sldMk cId="3721513751" sldId="456"/>
        </pc:sldMkLst>
      </pc:sldChg>
      <pc:sldChg chg="mod modShow">
        <pc:chgData name="Hewner, Mike" userId="7f3f83dd-6dfb-4127-a87f-c1714bd4fac9" providerId="ADAL" clId="{14FC7E2B-0F04-4A10-B901-1DBC3B72BF4A}" dt="2021-11-05T14:47:06.394" v="0" actId="729"/>
        <pc:sldMkLst>
          <pc:docMk/>
          <pc:sldMk cId="2670320858" sldId="457"/>
        </pc:sldMkLst>
      </pc:sldChg>
      <pc:sldChg chg="mod modShow">
        <pc:chgData name="Hewner, Mike" userId="7f3f83dd-6dfb-4127-a87f-c1714bd4fac9" providerId="ADAL" clId="{14FC7E2B-0F04-4A10-B901-1DBC3B72BF4A}" dt="2021-11-05T14:47:06.394" v="0" actId="729"/>
        <pc:sldMkLst>
          <pc:docMk/>
          <pc:sldMk cId="751260803" sldId="458"/>
        </pc:sldMkLst>
      </pc:sldChg>
      <pc:sldChg chg="modSp new mod">
        <pc:chgData name="Hewner, Mike" userId="7f3f83dd-6dfb-4127-a87f-c1714bd4fac9" providerId="ADAL" clId="{14FC7E2B-0F04-4A10-B901-1DBC3B72BF4A}" dt="2021-11-05T14:48:29.802" v="48" actId="20577"/>
        <pc:sldMkLst>
          <pc:docMk/>
          <pc:sldMk cId="1355269295" sldId="459"/>
        </pc:sldMkLst>
        <pc:spChg chg="mod">
          <ac:chgData name="Hewner, Mike" userId="7f3f83dd-6dfb-4127-a87f-c1714bd4fac9" providerId="ADAL" clId="{14FC7E2B-0F04-4A10-B901-1DBC3B72BF4A}" dt="2021-11-05T14:48:29.802" v="48" actId="20577"/>
          <ac:spMkLst>
            <pc:docMk/>
            <pc:sldMk cId="1355269295" sldId="459"/>
            <ac:spMk id="2" creationId="{06B1618C-4E9B-45A2-B805-3ED885604A25}"/>
          </ac:spMkLst>
        </pc:spChg>
        <pc:spChg chg="mod">
          <ac:chgData name="Hewner, Mike" userId="7f3f83dd-6dfb-4127-a87f-c1714bd4fac9" providerId="ADAL" clId="{14FC7E2B-0F04-4A10-B901-1DBC3B72BF4A}" dt="2021-11-05T14:47:55.656" v="4"/>
          <ac:spMkLst>
            <pc:docMk/>
            <pc:sldMk cId="1355269295" sldId="459"/>
            <ac:spMk id="3" creationId="{576371E3-F8F5-49C0-B187-07C29BCA2BA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6" tIns="47938" rIns="95876" bIns="47938" numCol="1" anchor="t" anchorCtr="0" compatLnSpc="1">
            <a:prstTxWarp prst="textNoShape">
              <a:avLst/>
            </a:prstTxWarp>
          </a:bodyPr>
          <a:lstStyle>
            <a:lvl1pPr defTabSz="958204">
              <a:defRPr sz="1200"/>
            </a:lvl1pPr>
          </a:lstStyle>
          <a:p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3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6" tIns="47938" rIns="95876" bIns="47938" numCol="1" anchor="t" anchorCtr="0" compatLnSpc="1">
            <a:prstTxWarp prst="textNoShape">
              <a:avLst/>
            </a:prstTxWarp>
          </a:bodyPr>
          <a:lstStyle>
            <a:lvl1pPr algn="r" defTabSz="958204">
              <a:defRPr sz="1200"/>
            </a:lvl1pPr>
          </a:lstStyle>
          <a:p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118373"/>
            <a:ext cx="3170420" cy="48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6" tIns="47938" rIns="95876" bIns="47938" numCol="1" anchor="b" anchorCtr="0" compatLnSpc="1">
            <a:prstTxWarp prst="textNoShape">
              <a:avLst/>
            </a:prstTxWarp>
          </a:bodyPr>
          <a:lstStyle>
            <a:lvl1pPr defTabSz="958204">
              <a:defRPr sz="1200"/>
            </a:lvl1pPr>
          </a:lstStyle>
          <a:p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3" y="9118373"/>
            <a:ext cx="3170420" cy="48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6" tIns="47938" rIns="95876" bIns="47938" numCol="1" anchor="b" anchorCtr="0" compatLnSpc="1">
            <a:prstTxWarp prst="textNoShape">
              <a:avLst/>
            </a:prstTxWarp>
          </a:bodyPr>
          <a:lstStyle>
            <a:lvl1pPr algn="r" defTabSz="958204">
              <a:defRPr sz="1200"/>
            </a:lvl1pPr>
          </a:lstStyle>
          <a:p>
            <a:fld id="{4373B16D-12ED-4DB1-8581-0161186C89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54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3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4"/>
            <a:ext cx="5851160" cy="4321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118373"/>
            <a:ext cx="3170420" cy="48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3" y="9118373"/>
            <a:ext cx="3170420" cy="48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265C54-799C-4F9B-B21B-5E9FC6A826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52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not include</a:t>
            </a:r>
            <a:r>
              <a:rPr lang="en-US" baseline="0" dirty="0"/>
              <a:t> second round-robin slide in PDF.</a:t>
            </a:r>
          </a:p>
          <a:p>
            <a:endParaRPr lang="en-US" baseline="0" dirty="0"/>
          </a:p>
          <a:p>
            <a:r>
              <a:rPr lang="en-US" baseline="0" dirty="0"/>
              <a:t>Find an interlude?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78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63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7E1B6-3FB4-4DF8-9A15-D0ECDAE2F8F0}" type="slidenum">
              <a:rPr lang="en-US"/>
              <a:pPr/>
              <a:t>10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9212" cy="360045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 and expire are similar to succeed and fail continuations</a:t>
            </a:r>
          </a:p>
        </p:txBody>
      </p:sp>
    </p:spTree>
    <p:extLst>
      <p:ext uri="{BB962C8B-B14F-4D97-AF65-F5344CB8AC3E}">
        <p14:creationId xmlns:p14="http://schemas.microsoft.com/office/powerpoint/2010/main" val="995215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</a:t>
            </a:r>
            <a:r>
              <a:rPr lang="en-US" baseline="0" dirty="0"/>
              <a:t> many ticks were needed to complete the computation?</a:t>
            </a:r>
          </a:p>
          <a:p>
            <a:r>
              <a:rPr lang="en-US" baseline="0" dirty="0"/>
              <a:t>Answer 300 – 9 = 293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1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45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Engines from Continuations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R. Kent </a:t>
            </a:r>
            <a:r>
              <a:rPr lang="en-US" dirty="0" err="1">
                <a:effectLst/>
                <a:latin typeface="Arial" panose="020B0604020202020204" pitchFamily="34" charset="0"/>
              </a:rPr>
              <a:t>Dybvig</a:t>
            </a:r>
            <a:r>
              <a:rPr lang="en-US" dirty="0">
                <a:effectLst/>
                <a:latin typeface="Arial" panose="020B0604020202020204" pitchFamily="34" charset="0"/>
              </a:rPr>
              <a:t> and Robert </a:t>
            </a:r>
            <a:r>
              <a:rPr lang="en-US" dirty="0" err="1">
                <a:effectLst/>
                <a:latin typeface="Arial" panose="020B0604020202020204" pitchFamily="34" charset="0"/>
              </a:rPr>
              <a:t>Hieb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dirty="0"/>
              <a:t>https://legacy.cs.indiana.edu/~dyb/pubs/engines.pdf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34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3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100000">
              <a:srgbClr val="99CC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52400"/>
            <a:ext cx="6477000" cy="2438400"/>
          </a:xfrm>
        </p:spPr>
        <p:txBody>
          <a:bodyPr/>
          <a:lstStyle/>
          <a:p>
            <a:r>
              <a:rPr lang="en-US" dirty="0"/>
              <a:t>CSSE 304   Day 35</a:t>
            </a:r>
            <a:br>
              <a:rPr lang="en-US" dirty="0"/>
            </a:b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485900"/>
            <a:ext cx="5562600" cy="3886200"/>
          </a:xfrm>
        </p:spPr>
        <p:txBody>
          <a:bodyPr/>
          <a:lstStyle/>
          <a:p>
            <a:pPr algn="r"/>
            <a:r>
              <a:rPr lang="en-US" dirty="0"/>
              <a:t>Engines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br>
              <a:rPr lang="en-US" dirty="0"/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915400" y="609600"/>
            <a:ext cx="236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What questions do you have?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471739" y="1"/>
            <a:ext cx="5737225" cy="930275"/>
          </a:xfrm>
        </p:spPr>
        <p:txBody>
          <a:bodyPr/>
          <a:lstStyle/>
          <a:p>
            <a:r>
              <a:rPr lang="en-US" sz="4000" dirty="0"/>
              <a:t>How Engines work 2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14400"/>
            <a:ext cx="890905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 three arguments passed  to an engine are: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ticks:</a:t>
            </a:r>
            <a:r>
              <a:rPr lang="en-US" sz="2800" dirty="0"/>
              <a:t>   a positive integer specifying the amount of "fuel" given to the engine.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complete:</a:t>
            </a:r>
            <a:r>
              <a:rPr lang="en-US" sz="2800" dirty="0"/>
              <a:t>  a procedure that specifies what to do if the evaluation of </a:t>
            </a:r>
            <a:r>
              <a:rPr lang="en-US" sz="2800" dirty="0">
                <a:latin typeface="Courier New" pitchFamily="49" charset="0"/>
              </a:rPr>
              <a:t>thunk</a:t>
            </a:r>
            <a:r>
              <a:rPr lang="en-US" sz="2800" dirty="0"/>
              <a:t> finishes before the fuel expires. 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complete</a:t>
            </a:r>
            <a:r>
              <a:rPr lang="en-US" dirty="0"/>
              <a:t> is a procedure of two arguments: amount of fuel "left over" and the result of the computation.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expire:</a:t>
            </a:r>
            <a:r>
              <a:rPr lang="en-US" sz="2800" dirty="0"/>
              <a:t>  a one-argument procedure to be executed if the computation runs out of fuel before it completes. 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argument that will be passed to </a:t>
            </a:r>
            <a:r>
              <a:rPr lang="en-US" dirty="0">
                <a:latin typeface="Courier New" pitchFamily="49" charset="0"/>
              </a:rPr>
              <a:t>expire</a:t>
            </a:r>
            <a:r>
              <a:rPr lang="en-US" dirty="0"/>
              <a:t> is a new engine that can finish the computation from where it left off.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35012"/>
          </a:xfrm>
        </p:spPr>
        <p:txBody>
          <a:bodyPr/>
          <a:lstStyle/>
          <a:p>
            <a:r>
              <a:rPr lang="en-US" sz="4000" dirty="0"/>
              <a:t>Example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066800"/>
            <a:ext cx="8686800" cy="5791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(define fib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(lambda (n)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(cond [(zero? n) 0]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[(= n 1) 1]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[else (+ (fib (- n 1))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(fib (- n 2)))])))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(define engine-fib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(lambda (n)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(make-engine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  (lambda () (fib n)))))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(define eng (engine-fib 7))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new-eng)))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new-eng)))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new-eng)))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new-eng)))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</a:t>
            </a:r>
            <a:r>
              <a:rPr lang="en-US" sz="2000" b="1" dirty="0" err="1">
                <a:latin typeface="Courier New" pitchFamily="49" charset="0"/>
              </a:rPr>
              <a:t>eng</a:t>
            </a:r>
            <a:r>
              <a:rPr lang="en-US" sz="2000" b="1" dirty="0">
                <a:latin typeface="Courier New" pitchFamily="49" charset="0"/>
              </a:rPr>
              <a:t>)))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eng</a:t>
            </a:r>
            <a:r>
              <a:rPr lang="en-US" sz="2000" b="1" dirty="0">
                <a:latin typeface="Courier New" pitchFamily="49" charset="0"/>
              </a:rPr>
              <a:t> 50 cons (lambda (new-</a:t>
            </a:r>
            <a:r>
              <a:rPr lang="en-US" sz="2000" b="1" dirty="0" err="1">
                <a:latin typeface="Courier New" pitchFamily="49" charset="0"/>
              </a:rPr>
              <a:t>eng</a:t>
            </a:r>
            <a:r>
              <a:rPr lang="en-US" sz="2000" b="1" dirty="0">
                <a:latin typeface="Courier New" pitchFamily="49" charset="0"/>
              </a:rPr>
              <a:t>) (set! </a:t>
            </a:r>
            <a:r>
              <a:rPr lang="en-US" sz="2000" b="1" dirty="0" err="1">
                <a:latin typeface="Courier New" pitchFamily="49" charset="0"/>
              </a:rPr>
              <a:t>eng</a:t>
            </a:r>
            <a:r>
              <a:rPr lang="en-US" sz="2000" b="1" dirty="0">
                <a:latin typeface="Courier New" pitchFamily="49" charset="0"/>
              </a:rPr>
              <a:t> new-</a:t>
            </a:r>
            <a:r>
              <a:rPr lang="en-US" sz="2000" b="1" dirty="0" err="1">
                <a:latin typeface="Courier New" pitchFamily="49" charset="0"/>
              </a:rPr>
              <a:t>eng</a:t>
            </a:r>
            <a:r>
              <a:rPr lang="en-US" sz="2000" b="1" dirty="0">
                <a:latin typeface="Courier New" pitchFamily="49" charset="0"/>
              </a:rPr>
              <a:t>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(9 . 13)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7600" y="838200"/>
            <a:ext cx="2819400" cy="341632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Engine arguments:</a:t>
            </a:r>
          </a:p>
          <a:p>
            <a:r>
              <a:rPr lang="en-US" b="1" dirty="0">
                <a:solidFill>
                  <a:srgbClr val="FF0000"/>
                </a:solidFill>
              </a:rPr>
              <a:t>ticks </a:t>
            </a:r>
            <a:r>
              <a:rPr lang="en-US" dirty="0"/>
              <a:t>(initial  amount of fuel)</a:t>
            </a:r>
          </a:p>
          <a:p>
            <a:r>
              <a:rPr lang="en-US" dirty="0">
                <a:solidFill>
                  <a:srgbClr val="FF0000"/>
                </a:solidFill>
              </a:rPr>
              <a:t>complete</a:t>
            </a:r>
            <a:r>
              <a:rPr lang="en-US" dirty="0"/>
              <a:t> (receives # remaining ticks and answer if computation finishes)</a:t>
            </a:r>
          </a:p>
          <a:p>
            <a:r>
              <a:rPr lang="en-US" b="1" dirty="0">
                <a:solidFill>
                  <a:srgbClr val="FF0000"/>
                </a:solidFill>
              </a:rPr>
              <a:t>expire</a:t>
            </a:r>
            <a:r>
              <a:rPr lang="en-US" dirty="0"/>
              <a:t> (receives engine capable of completing the computation if fuel expires before computation finishes)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805C5-81D4-4537-BB64-EB323A47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304800"/>
            <a:ext cx="10972800" cy="1143000"/>
          </a:xfrm>
        </p:spPr>
        <p:txBody>
          <a:bodyPr/>
          <a:lstStyle/>
          <a:p>
            <a:r>
              <a:rPr lang="en-US" dirty="0"/>
              <a:t>mileage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3D5E-066D-4FAF-9D9D-2B9458FF9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1097280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mileage   ; count the ticks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(lambda (thunk)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(let loop ([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(make-engine thunk)]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[total-ticks 0])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50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(lambda (ticks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(+ total-ticks (- 50 ticks)))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(lambda (new-engine)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(loop new-engine (+ 50 total-ticks)))))))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B86FE4-3A8B-4972-AA82-39388B8A03F8}"/>
              </a:ext>
            </a:extLst>
          </p:cNvPr>
          <p:cNvSpPr txBox="1"/>
          <p:nvPr/>
        </p:nvSpPr>
        <p:spPr>
          <a:xfrm>
            <a:off x="228600" y="4572000"/>
            <a:ext cx="975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10)))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1259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11)))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12)))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3309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41A5A5-B049-4F11-97B9-5603F65889BC}"/>
              </a:ext>
            </a:extLst>
          </p:cNvPr>
          <p:cNvSpPr txBox="1"/>
          <p:nvPr/>
        </p:nvSpPr>
        <p:spPr>
          <a:xfrm>
            <a:off x="6248400" y="4570274"/>
            <a:ext cx="487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13)))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5359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14)))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8676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15)))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14043</a:t>
            </a:r>
          </a:p>
        </p:txBody>
      </p:sp>
    </p:spTree>
    <p:extLst>
      <p:ext uri="{BB962C8B-B14F-4D97-AF65-F5344CB8AC3E}">
        <p14:creationId xmlns:p14="http://schemas.microsoft.com/office/powerpoint/2010/main" val="3639713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28600"/>
            <a:ext cx="8229600" cy="1143000"/>
          </a:xfrm>
        </p:spPr>
        <p:txBody>
          <a:bodyPr/>
          <a:lstStyle/>
          <a:p>
            <a:r>
              <a:rPr lang="en-US" dirty="0"/>
              <a:t>Interlude</a:t>
            </a:r>
          </a:p>
        </p:txBody>
      </p:sp>
      <p:pic>
        <p:nvPicPr>
          <p:cNvPr id="4" name="Content Placeholder 3" descr="milk-squirter-imag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1" y="1524001"/>
            <a:ext cx="3236777" cy="4525963"/>
          </a:xfrm>
        </p:spPr>
      </p:pic>
      <p:pic>
        <p:nvPicPr>
          <p:cNvPr id="5" name="Picture 4" descr="milk-squirter-tex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826" y="685801"/>
            <a:ext cx="5743575" cy="6162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2600" y="381001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Note: It's </a:t>
            </a:r>
            <a:r>
              <a:rPr lang="en-US" sz="2800" i="1" dirty="0" err="1"/>
              <a:t>ilker</a:t>
            </a:r>
            <a:r>
              <a:rPr lang="en-US" sz="2800" dirty="0"/>
              <a:t>, not </a:t>
            </a:r>
            <a:r>
              <a:rPr lang="en-US" sz="2800" i="1" dirty="0"/>
              <a:t>liker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103809"/>
            <a:ext cx="5334000" cy="381000"/>
          </a:xfrm>
        </p:spPr>
        <p:txBody>
          <a:bodyPr/>
          <a:lstStyle/>
          <a:p>
            <a:r>
              <a:rPr lang="en-US" sz="4000" dirty="0"/>
              <a:t>Round Robin Example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" y="558800"/>
            <a:ext cx="97155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(define round-robin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(lambda (queue-of-engines)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(if (queue-of-engines 'empty?)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'()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(let ([first-engine (queue-of-engines 'dequeue!)])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      (first-engine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1 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 it's only allowed to run for one tick each time.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(lambda (ticks value)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 complete procedure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(cons value (round-robin queue-of-engines)))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(lambda (new-engine)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 expire procedure</a:t>
            </a: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(queue-of-engines 'enqueue! new-engine)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(round-robin queue-of-engines)))))))</a:t>
            </a:r>
            <a:r>
              <a:rPr lang="en-US" sz="1800" dirty="0">
                <a:latin typeface="Courier New" pitchFamily="49" charset="0"/>
              </a:rPr>
              <a:t>            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&gt; </a:t>
            </a:r>
            <a:r>
              <a:rPr lang="en-US" sz="1800" b="1" dirty="0">
                <a:latin typeface="Courier New" pitchFamily="49" charset="0"/>
              </a:rPr>
              <a:t>(let* ([q (make-queue)]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[nums '(3 7 11 4 12 9 2 6 10 8 1 5)]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[engine-list (map engine-fib nums)])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(for-each (lambda (</a:t>
            </a:r>
            <a:r>
              <a:rPr lang="en-US" sz="1800" b="1" dirty="0" err="1">
                <a:latin typeface="Courier New" pitchFamily="49" charset="0"/>
              </a:rPr>
              <a:t>eng</a:t>
            </a:r>
            <a:r>
              <a:rPr lang="en-US" sz="1800" b="1" dirty="0">
                <a:latin typeface="Courier New" pitchFamily="49" charset="0"/>
              </a:rPr>
              <a:t>) (q 'enqueue! </a:t>
            </a:r>
            <a:r>
              <a:rPr lang="en-US" sz="1800" b="1" dirty="0" err="1">
                <a:latin typeface="Courier New" pitchFamily="49" charset="0"/>
              </a:rPr>
              <a:t>eng</a:t>
            </a:r>
            <a:r>
              <a:rPr lang="en-US" sz="1800" b="1" dirty="0">
                <a:latin typeface="Courier New" pitchFamily="49" charset="0"/>
              </a:rPr>
              <a:t>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            engine-list)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(round-robin q))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 what will the output be?</a:t>
            </a:r>
            <a:endParaRPr lang="en-US" sz="20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20300" y="294309"/>
            <a:ext cx="1524000" cy="1477328"/>
          </a:xfrm>
          <a:prstGeom prst="rect">
            <a:avLst/>
          </a:prstGeom>
          <a:noFill/>
          <a:ln w="3492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Engine arguments:</a:t>
            </a:r>
          </a:p>
          <a:p>
            <a:r>
              <a:rPr lang="en-US" b="1" dirty="0">
                <a:solidFill>
                  <a:srgbClr val="FF0000"/>
                </a:solidFill>
              </a:rPr>
              <a:t>ticks complete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expire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00B327-213C-46BD-9A55-2F0919D69386}"/>
              </a:ext>
            </a:extLst>
          </p:cNvPr>
          <p:cNvSpPr txBox="1"/>
          <p:nvPr/>
        </p:nvSpPr>
        <p:spPr>
          <a:xfrm>
            <a:off x="8085483" y="2546310"/>
            <a:ext cx="3602935" cy="923330"/>
          </a:xfrm>
          <a:prstGeom prst="rect">
            <a:avLst/>
          </a:prstGeom>
          <a:noFill/>
          <a:ln w="3492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What if we change the number of ticks from 1 to 150? </a:t>
            </a:r>
          </a:p>
          <a:p>
            <a:r>
              <a:rPr lang="en-US" b="1" dirty="0">
                <a:solidFill>
                  <a:srgbClr val="FF0000"/>
                </a:solidFill>
              </a:rPr>
              <a:t>What will the output be?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61D90F-EC29-4910-80A5-EFF84978CF74}"/>
              </a:ext>
            </a:extLst>
          </p:cNvPr>
          <p:cNvSpPr txBox="1"/>
          <p:nvPr/>
        </p:nvSpPr>
        <p:spPr>
          <a:xfrm>
            <a:off x="5257800" y="559976"/>
            <a:ext cx="4267200" cy="992579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(define engine-fib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(lambda (n)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  (make-engine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     (lambda () (fib n)))))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6917-163F-461D-BEE3-A7E3F0F7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304800"/>
            <a:ext cx="9144000" cy="1143000"/>
          </a:xfrm>
        </p:spPr>
        <p:txBody>
          <a:bodyPr/>
          <a:lstStyle/>
          <a:p>
            <a:r>
              <a:rPr lang="en-US" sz="4000" dirty="0"/>
              <a:t>Implement  make-engine using call/cc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3064BB-B749-44C8-886F-8CEC51A93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7239000" cy="62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54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6917-163F-461D-BEE3-A7E3F0F7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304800"/>
            <a:ext cx="9144000" cy="1143000"/>
          </a:xfrm>
        </p:spPr>
        <p:txBody>
          <a:bodyPr/>
          <a:lstStyle/>
          <a:p>
            <a:r>
              <a:rPr lang="en-US" sz="4000" dirty="0"/>
              <a:t>Implement  make-engine using call/cc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4D38EA-9649-49F5-894E-C16AA1DC0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685800"/>
            <a:ext cx="7162800" cy="60114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8E7B1EF-140E-481D-9FCA-22C440FEB504}"/>
              </a:ext>
            </a:extLst>
          </p:cNvPr>
          <p:cNvSpPr/>
          <p:nvPr/>
        </p:nvSpPr>
        <p:spPr>
          <a:xfrm>
            <a:off x="4191000" y="1752600"/>
            <a:ext cx="838200" cy="228600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EB394F-39DB-4F93-9E5F-4127D872014F}"/>
              </a:ext>
            </a:extLst>
          </p:cNvPr>
          <p:cNvSpPr/>
          <p:nvPr/>
        </p:nvSpPr>
        <p:spPr>
          <a:xfrm>
            <a:off x="3124200" y="2667000"/>
            <a:ext cx="838200" cy="228600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22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complex example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Simulate a multi-tasking operating system.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152400" y="209080"/>
            <a:ext cx="8763000" cy="6030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(load “</a:t>
            </a:r>
            <a:r>
              <a:rPr lang="en-US" sz="1400" b="1" dirty="0" err="1">
                <a:latin typeface="Courier New" pitchFamily="49" charset="0"/>
              </a:rPr>
              <a:t>ooq</a:t>
            </a:r>
            <a:r>
              <a:rPr lang="en-US" sz="1400" b="1" dirty="0">
                <a:latin typeface="Courier New" pitchFamily="49" charset="0"/>
              </a:rPr>
              <a:t>")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(define time-slice (lambda () (add1 (random 100))))</a:t>
            </a:r>
          </a:p>
          <a:p>
            <a:pPr>
              <a:lnSpc>
                <a:spcPct val="95000"/>
              </a:lnSpc>
            </a:pP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(define kernel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(lambda (proc)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(define ready-queue (make-queue))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(define start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(lambda (proc)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(</a:t>
            </a:r>
            <a:r>
              <a:rPr lang="en-US" sz="1400" b="1" dirty="0" err="1">
                <a:latin typeface="Courier New" pitchFamily="49" charset="0"/>
              </a:rPr>
              <a:t>enqueue</a:t>
            </a:r>
            <a:r>
              <a:rPr lang="en-US" sz="1400" b="1" dirty="0">
                <a:latin typeface="Courier New" pitchFamily="49" charset="0"/>
              </a:rPr>
              <a:t> (make-engine (lambda () (proc trap)))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ready-queue)))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(define restart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(lambda (k v)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(</a:t>
            </a:r>
            <a:r>
              <a:rPr lang="en-US" sz="1400" b="1" dirty="0" err="1">
                <a:latin typeface="Courier New" pitchFamily="49" charset="0"/>
              </a:rPr>
              <a:t>enqueue</a:t>
            </a:r>
            <a:r>
              <a:rPr lang="en-US" sz="1400" b="1" dirty="0">
                <a:latin typeface="Courier New" pitchFamily="49" charset="0"/>
              </a:rPr>
              <a:t> (make-engine (lambda () (k v))) 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ready-queue)))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(define trap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(lambda (</a:t>
            </a:r>
            <a:r>
              <a:rPr lang="en-US" sz="1400" b="1" dirty="0" err="1">
                <a:latin typeface="Courier New" pitchFamily="49" charset="0"/>
              </a:rPr>
              <a:t>msg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</a:t>
            </a:r>
            <a:r>
              <a:rPr lang="en-US" sz="1400" b="1" dirty="0">
                <a:latin typeface="Courier New" pitchFamily="49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(call/cc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(lambda (k)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(engine-return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(lambda ()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(case </a:t>
            </a:r>
            <a:r>
              <a:rPr lang="en-US" sz="1400" b="1" dirty="0" err="1">
                <a:latin typeface="Courier New" pitchFamily="49" charset="0"/>
              </a:rPr>
              <a:t>msg</a:t>
            </a: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(uninterruptible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 (restart k (</a:t>
            </a:r>
            <a:r>
              <a:rPr lang="en-US" sz="1400" b="1" dirty="0" err="1">
                <a:latin typeface="Courier New" pitchFamily="49" charset="0"/>
              </a:rPr>
              <a:t>arg</a:t>
            </a:r>
            <a:r>
              <a:rPr lang="en-US" sz="1400" b="1" dirty="0">
                <a:latin typeface="Courier New" pitchFamily="49" charset="0"/>
              </a:rPr>
              <a:t>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(start-process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 (start </a:t>
            </a:r>
            <a:r>
              <a:rPr lang="en-US" sz="1400" b="1" dirty="0" err="1">
                <a:latin typeface="Courier New" pitchFamily="49" charset="0"/>
              </a:rPr>
              <a:t>arg</a:t>
            </a:r>
            <a:r>
              <a:rPr lang="en-US" sz="1400" b="1" dirty="0">
                <a:latin typeface="Courier New" pitchFamily="49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 (restart k #f))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(stop-process #f))))))))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F07B2E6B-B003-4B02-85D5-7D38478B6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403600"/>
            <a:ext cx="6096000" cy="307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</a:rPr>
              <a:t>(start proc)</a:t>
            </a:r>
          </a:p>
          <a:p>
            <a:r>
              <a:rPr lang="en-US" sz="1600" b="1" dirty="0">
                <a:latin typeface="Courier New" pitchFamily="49" charset="0"/>
              </a:rPr>
              <a:t>     (let dispatch ()</a:t>
            </a:r>
          </a:p>
          <a:p>
            <a:r>
              <a:rPr lang="en-US" sz="1600" b="1" dirty="0">
                <a:latin typeface="Courier New" pitchFamily="49" charset="0"/>
              </a:rPr>
              <a:t>        (if (empty-queue?  ready-queue)</a:t>
            </a:r>
          </a:p>
          <a:p>
            <a:r>
              <a:rPr lang="en-US" sz="1600" b="1" dirty="0">
                <a:latin typeface="Courier New" pitchFamily="49" charset="0"/>
              </a:rPr>
              <a:t>            'finished</a:t>
            </a:r>
          </a:p>
          <a:p>
            <a:r>
              <a:rPr lang="en-US" sz="1600" b="1" dirty="0">
                <a:latin typeface="Courier New" pitchFamily="49" charset="0"/>
              </a:rPr>
              <a:t>            ((dequeue ready-queue)</a:t>
            </a:r>
          </a:p>
          <a:p>
            <a:r>
              <a:rPr lang="en-US" sz="1600" b="1" dirty="0">
                <a:latin typeface="Courier New" pitchFamily="49" charset="0"/>
              </a:rPr>
              <a:t>             (time-slice)</a:t>
            </a:r>
          </a:p>
          <a:p>
            <a:r>
              <a:rPr lang="en-US" sz="1600" b="1" dirty="0">
                <a:latin typeface="Courier New" pitchFamily="49" charset="0"/>
              </a:rPr>
              <a:t>             (lambda (ticks trap-handler)</a:t>
            </a:r>
          </a:p>
          <a:p>
            <a:r>
              <a:rPr lang="en-US" sz="1600" b="1" dirty="0">
                <a:latin typeface="Courier New" pitchFamily="49" charset="0"/>
              </a:rPr>
              <a:t>               (trap-handler)</a:t>
            </a:r>
          </a:p>
          <a:p>
            <a:r>
              <a:rPr lang="en-US" sz="1600" b="1" dirty="0">
                <a:latin typeface="Courier New" pitchFamily="49" charset="0"/>
              </a:rPr>
              <a:t>               (dispatch))</a:t>
            </a:r>
          </a:p>
          <a:p>
            <a:r>
              <a:rPr lang="en-US" sz="1600" b="1" dirty="0">
                <a:latin typeface="Courier New" pitchFamily="49" charset="0"/>
              </a:rPr>
              <a:t>            (lambda (engine)</a:t>
            </a:r>
          </a:p>
          <a:p>
            <a:r>
              <a:rPr lang="en-US" sz="1600" b="1" dirty="0">
                <a:latin typeface="Courier New" pitchFamily="49" charset="0"/>
              </a:rPr>
              <a:t>               (enqueue engine ready-queue)</a:t>
            </a:r>
          </a:p>
          <a:p>
            <a:r>
              <a:rPr lang="en-US" sz="1600" b="1" dirty="0">
                <a:latin typeface="Courier New" pitchFamily="49" charset="0"/>
              </a:rPr>
              <a:t>               (dispatch)))))))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64CF0-F8E5-41B0-96AC-F6330BEBFCEE}"/>
              </a:ext>
            </a:extLst>
          </p:cNvPr>
          <p:cNvSpPr txBox="1"/>
          <p:nvPr/>
        </p:nvSpPr>
        <p:spPr>
          <a:xfrm>
            <a:off x="6934200" y="209080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j-lt"/>
              </a:rPr>
              <a:t>Simulate a multi-tasking operating system</a:t>
            </a:r>
          </a:p>
          <a:p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1524000" y="228601"/>
            <a:ext cx="91440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; An example that uses this multi-tasking simulator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(define amoeba</a:t>
            </a:r>
          </a:p>
          <a:p>
            <a:r>
              <a:rPr lang="en-US" b="1" dirty="0">
                <a:latin typeface="Courier New" pitchFamily="49" charset="0"/>
              </a:rPr>
              <a:t>  (lambda (generation final)</a:t>
            </a:r>
          </a:p>
          <a:p>
            <a:r>
              <a:rPr lang="en-US" b="1" dirty="0">
                <a:latin typeface="Courier New" pitchFamily="49" charset="0"/>
              </a:rPr>
              <a:t>    (lambda (trap)</a:t>
            </a:r>
          </a:p>
          <a:p>
            <a:r>
              <a:rPr lang="en-US" b="1" dirty="0">
                <a:latin typeface="Courier New" pitchFamily="49" charset="0"/>
              </a:rPr>
              <a:t>      (when (&lt; generation final)</a:t>
            </a:r>
          </a:p>
          <a:p>
            <a:r>
              <a:rPr lang="en-US" b="1" dirty="0">
                <a:latin typeface="Courier New" pitchFamily="49" charset="0"/>
              </a:rPr>
              <a:t>            (trap 'uninterruptible</a:t>
            </a:r>
          </a:p>
          <a:p>
            <a:r>
              <a:rPr lang="en-US" b="1" dirty="0">
                <a:latin typeface="Courier New" pitchFamily="49" charset="0"/>
              </a:rPr>
              <a:t>                  (lambda ()</a:t>
            </a:r>
          </a:p>
          <a:p>
            <a:r>
              <a:rPr lang="en-US" b="1" dirty="0">
                <a:latin typeface="Courier New" pitchFamily="49" charset="0"/>
              </a:rPr>
              <a:t>                    (</a:t>
            </a:r>
            <a:r>
              <a:rPr lang="en-US" b="1" dirty="0" err="1">
                <a:latin typeface="Courier New" pitchFamily="49" charset="0"/>
              </a:rPr>
              <a:t>writeout</a:t>
            </a:r>
            <a:r>
              <a:rPr lang="en-US" b="1" dirty="0">
                <a:latin typeface="Courier New" pitchFamily="49" charset="0"/>
              </a:rPr>
              <a:t> generation)))</a:t>
            </a:r>
          </a:p>
          <a:p>
            <a:r>
              <a:rPr lang="en-US" b="1" dirty="0">
                <a:latin typeface="Courier New" pitchFamily="49" charset="0"/>
              </a:rPr>
              <a:t>            (trap 'start-process (amoeba (+ generation 1) final))</a:t>
            </a:r>
          </a:p>
          <a:p>
            <a:r>
              <a:rPr lang="en-US" b="1" dirty="0">
                <a:latin typeface="Courier New" pitchFamily="49" charset="0"/>
              </a:rPr>
              <a:t>            (trap 'start-process (amoeba (+ generation 1)                 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                                      final)))</a:t>
            </a:r>
          </a:p>
          <a:p>
            <a:r>
              <a:rPr lang="en-US" b="1" dirty="0">
                <a:latin typeface="Courier New" pitchFamily="49" charset="0"/>
              </a:rPr>
              <a:t>      (trap 'stop-process #f))))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(define </a:t>
            </a:r>
            <a:r>
              <a:rPr lang="en-US" b="1" dirty="0" err="1">
                <a:latin typeface="Courier New" pitchFamily="49" charset="0"/>
              </a:rPr>
              <a:t>writeln</a:t>
            </a:r>
            <a:r>
              <a:rPr lang="en-US" b="1" dirty="0">
                <a:latin typeface="Courier New" pitchFamily="49" charset="0"/>
              </a:rPr>
              <a:t> (lambda x (for-each display x) (newline)))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(define </a:t>
            </a:r>
            <a:r>
              <a:rPr lang="en-US" b="1" dirty="0" err="1">
                <a:latin typeface="Courier New" pitchFamily="49" charset="0"/>
              </a:rPr>
              <a:t>writeout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  (let ([count 0])</a:t>
            </a:r>
          </a:p>
          <a:p>
            <a:r>
              <a:rPr lang="en-US" b="1" dirty="0">
                <a:latin typeface="Courier New" pitchFamily="49" charset="0"/>
              </a:rPr>
              <a:t>    (lambda (n)</a:t>
            </a:r>
          </a:p>
          <a:p>
            <a:r>
              <a:rPr lang="en-US" b="1" dirty="0">
                <a:latin typeface="Courier New" pitchFamily="49" charset="0"/>
              </a:rPr>
              <a:t>      (</a:t>
            </a:r>
            <a:r>
              <a:rPr lang="en-US" b="1" dirty="0" err="1">
                <a:latin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</a:rPr>
              <a:t> "~s " n)</a:t>
            </a:r>
          </a:p>
          <a:p>
            <a:r>
              <a:rPr lang="en-US" b="1" dirty="0">
                <a:latin typeface="Courier New" pitchFamily="49" charset="0"/>
              </a:rPr>
              <a:t>      (set! count (+ count (if (&lt; n 10) 2 3)))</a:t>
            </a:r>
          </a:p>
          <a:p>
            <a:r>
              <a:rPr lang="en-US" b="1" dirty="0">
                <a:latin typeface="Courier New" pitchFamily="49" charset="0"/>
              </a:rPr>
              <a:t>      (when (&gt;= count 77) (newline) (set! count 0)))))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618C-4E9B-45A2-B805-3ED88560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implement this? (hint: call/cc)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371E3-F8F5-49C0-B187-07C29BCA2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(run-</a:t>
            </a:r>
            <a:r>
              <a:rPr lang="en-US" dirty="0" err="1"/>
              <a:t>pausable</a:t>
            </a:r>
            <a:r>
              <a:rPr lang="en-US" dirty="0"/>
              <a:t> (lambda (pause-me)</a:t>
            </a:r>
          </a:p>
          <a:p>
            <a:pPr marL="0" indent="0">
              <a:buNone/>
            </a:pPr>
            <a:r>
              <a:rPr lang="en-US" dirty="0"/>
              <a:t>                (display "1")</a:t>
            </a:r>
          </a:p>
          <a:p>
            <a:pPr marL="0" indent="0">
              <a:buNone/>
            </a:pPr>
            <a:r>
              <a:rPr lang="en-US" dirty="0"/>
              <a:t>                (newline)</a:t>
            </a:r>
          </a:p>
          <a:p>
            <a:pPr marL="0" indent="0">
              <a:buNone/>
            </a:pPr>
            <a:r>
              <a:rPr lang="en-US" dirty="0"/>
              <a:t>                (pause-me)</a:t>
            </a:r>
          </a:p>
          <a:p>
            <a:pPr marL="0" indent="0">
              <a:buNone/>
            </a:pPr>
            <a:r>
              <a:rPr lang="en-US" dirty="0"/>
              <a:t>                (display "2")</a:t>
            </a:r>
          </a:p>
          <a:p>
            <a:pPr marL="0" indent="0">
              <a:buNone/>
            </a:pPr>
            <a:r>
              <a:rPr lang="en-US" dirty="0"/>
              <a:t>                (newline)</a:t>
            </a:r>
          </a:p>
          <a:p>
            <a:pPr marL="0" indent="0">
              <a:buNone/>
            </a:pPr>
            <a:r>
              <a:rPr lang="en-US" dirty="0"/>
              <a:t>                (display "3")))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69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600200" y="228600"/>
            <a:ext cx="91440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&gt; (kernel (amoeba 0 9))</a:t>
            </a:r>
          </a:p>
          <a:p>
            <a:r>
              <a:rPr lang="en-US" dirty="0">
                <a:latin typeface="Courier New" pitchFamily="49" charset="0"/>
              </a:rPr>
              <a:t>0 1 2 1 3 2 2 2 4 3 4 3 3 3 3 5 4 3 4 3 5 4 4 6 5 5 5 4 4 4 4 5 6 </a:t>
            </a:r>
          </a:p>
          <a:p>
            <a:r>
              <a:rPr lang="en-US" dirty="0">
                <a:latin typeface="Courier New" pitchFamily="49" charset="0"/>
              </a:rPr>
              <a:t>4 4 5 4 5 4 7 6 6 6 5 5 5 5 4 6 5 4 6 5 6 5 5 5 5 8 7 7 7 6 7 7 5 </a:t>
            </a:r>
          </a:p>
          <a:p>
            <a:r>
              <a:rPr lang="en-US" dirty="0">
                <a:latin typeface="Courier New" pitchFamily="49" charset="0"/>
              </a:rPr>
              <a:t>5 6 6 6 5 6 6 5 5 6 5 5 5 8 7 7 7 6 6 5 7 6 6 6 5 6 6 5 7 7 6 6 5 </a:t>
            </a:r>
          </a:p>
          <a:p>
            <a:r>
              <a:rPr lang="en-US" dirty="0">
                <a:latin typeface="Courier New" pitchFamily="49" charset="0"/>
              </a:rPr>
              <a:t>5 8 8 7 7 7 8 8 7 6 6 7 7 7 6 6 6 7 6 6 6 6 6 6 6 6 6 6 8 8 8 7 8 </a:t>
            </a:r>
          </a:p>
          <a:p>
            <a:r>
              <a:rPr lang="en-US" dirty="0">
                <a:latin typeface="Courier New" pitchFamily="49" charset="0"/>
              </a:rPr>
              <a:t>8 8 8 7 6 7 7 7 7 6 7 7 7 6 7 7 6 6 6 6 8 7 7 7 6 6 8 8 8 8 7 7 6 </a:t>
            </a:r>
          </a:p>
          <a:p>
            <a:r>
              <a:rPr lang="en-US" dirty="0">
                <a:latin typeface="Courier New" pitchFamily="49" charset="0"/>
              </a:rPr>
              <a:t>7 6 7 6 8 8 8 8 7 7 7 7 6 6 7 5 7 6 8 8 7 7 7 7 7 6 7 6 8 8 8 8 7 </a:t>
            </a:r>
          </a:p>
          <a:p>
            <a:r>
              <a:rPr lang="en-US" dirty="0">
                <a:latin typeface="Courier New" pitchFamily="49" charset="0"/>
              </a:rPr>
              <a:t>7 6 8 8 8 8 8 7 7 7 8 7 7 8 7 8 7 7 7 7 6 8 7 8 7 7 7 7 7 8 7 8 7 </a:t>
            </a:r>
          </a:p>
          <a:p>
            <a:r>
              <a:rPr lang="en-US" dirty="0">
                <a:latin typeface="Courier New" pitchFamily="49" charset="0"/>
              </a:rPr>
              <a:t>8 7 6 6 6 6 7 7 8 8 8 8 8 8 7 8 7 7 7 8 8 8 8 8 8 7 7 7 8 8 8 8 8 </a:t>
            </a:r>
          </a:p>
          <a:p>
            <a:r>
              <a:rPr lang="en-US" dirty="0">
                <a:latin typeface="Courier New" pitchFamily="49" charset="0"/>
              </a:rPr>
              <a:t>7 8 7 8 7 8 7 7 7 7 8 8 8 8 7 8 7 8 7 7 7 8 8 8 8 8 7 8 8 7 8 8 7 </a:t>
            </a:r>
          </a:p>
          <a:p>
            <a:r>
              <a:rPr lang="en-US" dirty="0">
                <a:latin typeface="Courier New" pitchFamily="49" charset="0"/>
              </a:rPr>
              <a:t>7 8 8 8 8 8 8 7 8 8 7 8 7 8 8 7 7 6 6 8 8 8 7 8 8 8 8 8 8 8 8 8 8 </a:t>
            </a:r>
          </a:p>
          <a:p>
            <a:r>
              <a:rPr lang="en-US" dirty="0">
                <a:latin typeface="Courier New" pitchFamily="49" charset="0"/>
              </a:rPr>
              <a:t>8 7 7 7 8 8 7 8 7 8 8 8 8 8 7 8 8 8 7 8 8 8 8 8 8 8 8 7 8 8 8 7 7 </a:t>
            </a:r>
          </a:p>
          <a:p>
            <a:r>
              <a:rPr lang="en-US" dirty="0">
                <a:latin typeface="Courier New" pitchFamily="49" charset="0"/>
              </a:rPr>
              <a:t>7 8 8 8 8 7 8 8 8 7 8 8 8 8 8 8 7 7 7 7 7 8 8 8 7 8 8 8 8 8 8 8 8 </a:t>
            </a:r>
          </a:p>
          <a:p>
            <a:r>
              <a:rPr lang="en-US" dirty="0">
                <a:latin typeface="Courier New" pitchFamily="49" charset="0"/>
              </a:rPr>
              <a:t>8 7 8 8 8 8 8 8 8 8 8 8 7 8 8 7 8 8 8 8 8 8 8 8 8 8 8 8 8 8 8 8 8 </a:t>
            </a:r>
          </a:p>
          <a:p>
            <a:r>
              <a:rPr lang="en-US" dirty="0">
                <a:latin typeface="Courier New" pitchFamily="49" charset="0"/>
              </a:rPr>
              <a:t>8 8 8 8 8 8 8 8 8 8 8 8 8 8 8 8 8 7 7 8 8 8 8 8 8 8 8 7 8 8 8 8 8 </a:t>
            </a:r>
          </a:p>
          <a:p>
            <a:r>
              <a:rPr lang="en-US" dirty="0">
                <a:latin typeface="Courier New" pitchFamily="49" charset="0"/>
              </a:rPr>
              <a:t>8 8 8 8 8 8 8 8 8 8 8 8 8 8 8 8 8 8 7 8 8 8 8 8 8 8 8 8 8 8 8 8 8 </a:t>
            </a:r>
          </a:p>
          <a:p>
            <a:r>
              <a:rPr lang="en-US" dirty="0">
                <a:latin typeface="Courier New" pitchFamily="49" charset="0"/>
              </a:rPr>
              <a:t>8 8 8 8 8 8 8 8 8 8 8 8 8 8 8 8 finished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9EDB-65E4-4659-944C-841BB3E0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 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6E2D-025C-4EBC-91A6-7F4628565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(define f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(lambda (x y)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(let ([z (g x (+ x y) y (- x y))]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(list z x y))))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(define g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(lambda (a b (ref c) (ref d))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(set! a (add1 a))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(set! b (add1 b)) 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(set! c (add1 c)) 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(set! d (add1 d))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(+ a b c d)))</a:t>
            </a:r>
          </a:p>
        </p:txBody>
      </p:sp>
    </p:spTree>
    <p:extLst>
      <p:ext uri="{BB962C8B-B14F-4D97-AF65-F5344CB8AC3E}">
        <p14:creationId xmlns:p14="http://schemas.microsoft.com/office/powerpoint/2010/main" val="75126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29AC-66BE-4808-92B5-077A002B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E0F90-BE9C-4C26-BEE7-F2194128A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/>
          <a:lstStyle/>
          <a:p>
            <a:r>
              <a:rPr lang="en-US" dirty="0"/>
              <a:t>Moodle part (a lot of it will be about call/cc and continuations)  </a:t>
            </a:r>
            <a:r>
              <a:rPr lang="en-US" sz="2800" dirty="0">
                <a:solidFill>
                  <a:srgbClr val="FF0000"/>
                </a:solidFill>
              </a:rPr>
              <a:t>60-90 points</a:t>
            </a:r>
          </a:p>
          <a:p>
            <a:r>
              <a:rPr lang="en-US" dirty="0"/>
              <a:t>Computer part – Write and debug code</a:t>
            </a:r>
            <a:br>
              <a:rPr lang="en-US" dirty="0"/>
            </a:br>
            <a:r>
              <a:rPr lang="en-US" sz="2800" dirty="0">
                <a:solidFill>
                  <a:srgbClr val="FF0000"/>
                </a:solidFill>
              </a:rPr>
              <a:t>60-90 points</a:t>
            </a:r>
          </a:p>
          <a:p>
            <a:r>
              <a:rPr lang="en-US" dirty="0"/>
              <a:t>Total – </a:t>
            </a:r>
            <a:r>
              <a:rPr lang="en-US" sz="2800" dirty="0">
                <a:solidFill>
                  <a:srgbClr val="FF0000"/>
                </a:solidFill>
              </a:rPr>
              <a:t>150 points</a:t>
            </a:r>
          </a:p>
          <a:p>
            <a:r>
              <a:rPr lang="en-US" sz="2800" dirty="0"/>
              <a:t>Exam 1 was 90 points, Exam 2 was 120 points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95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8615-5962-4B4F-96EE-C800B27D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8A4E3-923E-4CAE-9E43-C2A257E33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cover the entire course</a:t>
            </a:r>
          </a:p>
          <a:p>
            <a:r>
              <a:rPr lang="en-US" dirty="0"/>
              <a:t>But more emphasis from things after Exam 2:</a:t>
            </a:r>
          </a:p>
          <a:p>
            <a:pPr lvl="1"/>
            <a:r>
              <a:rPr lang="en-US" dirty="0"/>
              <a:t>Interpreter</a:t>
            </a:r>
          </a:p>
          <a:p>
            <a:pPr lvl="2"/>
            <a:r>
              <a:rPr lang="en-US" dirty="0"/>
              <a:t>How did your team do this?</a:t>
            </a:r>
          </a:p>
          <a:p>
            <a:pPr lvl="2"/>
            <a:r>
              <a:rPr lang="en-US" dirty="0"/>
              <a:t>Add new features to the interpreted language.</a:t>
            </a:r>
          </a:p>
          <a:p>
            <a:pPr lvl="1"/>
            <a:r>
              <a:rPr lang="en-US" dirty="0"/>
              <a:t>CPS, call/cc, imperative form</a:t>
            </a:r>
          </a:p>
          <a:p>
            <a:pPr lvl="2"/>
            <a:r>
              <a:rPr lang="en-US" dirty="0"/>
              <a:t>Everyone should know the what and why of imperative form.</a:t>
            </a:r>
          </a:p>
          <a:p>
            <a:pPr lvl="2"/>
            <a:r>
              <a:rPr lang="en-US" dirty="0"/>
              <a:t>Writing code in imperative form will be an extra-credit problem.</a:t>
            </a:r>
          </a:p>
          <a:p>
            <a:pPr lvl="1"/>
            <a:r>
              <a:rPr lang="en-US" dirty="0"/>
              <a:t>Engines and coroutines</a:t>
            </a:r>
          </a:p>
        </p:txBody>
      </p:sp>
    </p:spTree>
    <p:extLst>
      <p:ext uri="{BB962C8B-B14F-4D97-AF65-F5344CB8AC3E}">
        <p14:creationId xmlns:p14="http://schemas.microsoft.com/office/powerpoint/2010/main" val="267032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78BD-EA5A-4840-84D3-56BC36A4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415A7-B7FB-4E93-81A6-3FBA4E5C2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5169B-937D-493D-B5BC-4AE2B37A5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257175"/>
            <a:ext cx="902970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6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B120-CDED-4115-BDD3-D670787C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9DC3-5BC6-466B-A76C-8248AC889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1CFABF-F6B0-40F0-8BC9-4F5AA1059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480" y="0"/>
            <a:ext cx="9245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13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7086600" cy="762000"/>
          </a:xfrm>
        </p:spPr>
        <p:txBody>
          <a:bodyPr/>
          <a:lstStyle/>
          <a:p>
            <a:r>
              <a:rPr lang="en-US" dirty="0"/>
              <a:t>Engines intro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14400"/>
            <a:ext cx="8915400" cy="5257800"/>
          </a:xfrm>
        </p:spPr>
        <p:txBody>
          <a:bodyPr/>
          <a:lstStyle/>
          <a:p>
            <a:r>
              <a:rPr lang="en-US" dirty="0"/>
              <a:t>See the engine-intro.ss file</a:t>
            </a:r>
          </a:p>
          <a:p>
            <a:r>
              <a:rPr lang="en-US" b="1" dirty="0"/>
              <a:t>Engines</a:t>
            </a:r>
            <a:r>
              <a:rPr lang="en-US" dirty="0"/>
              <a:t> abstract </a:t>
            </a:r>
            <a:r>
              <a:rPr lang="en-US" b="1" dirty="0">
                <a:solidFill>
                  <a:srgbClr val="FF3300"/>
                </a:solidFill>
              </a:rPr>
              <a:t>timed pre-emption</a:t>
            </a:r>
            <a:r>
              <a:rPr lang="en-US" dirty="0"/>
              <a:t>. </a:t>
            </a:r>
          </a:p>
          <a:p>
            <a:r>
              <a:rPr lang="en-US" dirty="0"/>
              <a:t>Introduced to Scheme by Haynes and Friedman </a:t>
            </a:r>
          </a:p>
          <a:p>
            <a:pPr lvl="1"/>
            <a:r>
              <a:rPr lang="en-US" dirty="0"/>
              <a:t>A simpler implementation by Dybvig and Hieb is built into </a:t>
            </a:r>
            <a:r>
              <a:rPr lang="en-US" i="1" dirty="0"/>
              <a:t>Chez</a:t>
            </a:r>
            <a:r>
              <a:rPr lang="en-US" dirty="0"/>
              <a:t> Scheme.</a:t>
            </a:r>
          </a:p>
          <a:p>
            <a:pPr lvl="2"/>
            <a:r>
              <a:rPr lang="en-US" dirty="0"/>
              <a:t>engines do not have to be Scheme built-ins, but can be  built on top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call/cc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 Documented in TSPL.  You should be able to use that code to make engines work in other Scheme environments.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Engines work 1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(make-engine thunk)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creates an engine that will, when applied to  three arguments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activate a timer-interrupt mechanism and then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evaluate the body of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thunk</a:t>
            </a:r>
            <a:r>
              <a:rPr lang="en-US" dirty="0"/>
              <a:t>.  </a:t>
            </a:r>
          </a:p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i="1" dirty="0"/>
              <a:t>thunk</a:t>
            </a:r>
            <a:r>
              <a:rPr lang="en-US" dirty="0"/>
              <a:t> is simply a procedure that takes no arguments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17082</TotalTime>
  <Words>2031</Words>
  <Application>Microsoft Office PowerPoint</Application>
  <PresentationFormat>Widescreen</PresentationFormat>
  <Paragraphs>227</Paragraphs>
  <Slides>20</Slides>
  <Notes>7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Consolas</vt:lpstr>
      <vt:lpstr>Courier New</vt:lpstr>
      <vt:lpstr>Default Design</vt:lpstr>
      <vt:lpstr>CSSE 304   Day 35 </vt:lpstr>
      <vt:lpstr>How can we implement this? (hint: call/cc)</vt:lpstr>
      <vt:lpstr>Ref params</vt:lpstr>
      <vt:lpstr>Final exam format</vt:lpstr>
      <vt:lpstr>Final exam material</vt:lpstr>
      <vt:lpstr>PowerPoint Presentation</vt:lpstr>
      <vt:lpstr>PowerPoint Presentation</vt:lpstr>
      <vt:lpstr>Engines intro</vt:lpstr>
      <vt:lpstr>How Engines work 1</vt:lpstr>
      <vt:lpstr>How Engines work 2</vt:lpstr>
      <vt:lpstr>Example</vt:lpstr>
      <vt:lpstr>mileage</vt:lpstr>
      <vt:lpstr>Interlude</vt:lpstr>
      <vt:lpstr>Round Robin Example</vt:lpstr>
      <vt:lpstr>Implement  make-engine using call/cc 1</vt:lpstr>
      <vt:lpstr>Implement  make-engine using call/cc 2</vt:lpstr>
      <vt:lpstr>A more complex example</vt:lpstr>
      <vt:lpstr>PowerPoint Presentation</vt:lpstr>
      <vt:lpstr>PowerPoint Presentation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Claude Anderson</dc:creator>
  <cp:lastModifiedBy>Hewner, Mike</cp:lastModifiedBy>
  <cp:revision>99</cp:revision>
  <cp:lastPrinted>2021-02-11T12:25:20Z</cp:lastPrinted>
  <dcterms:created xsi:type="dcterms:W3CDTF">2003-10-20T17:10:23Z</dcterms:created>
  <dcterms:modified xsi:type="dcterms:W3CDTF">2021-11-08T15:22:37Z</dcterms:modified>
</cp:coreProperties>
</file>