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3" r:id="rId2"/>
    <p:sldId id="469" r:id="rId3"/>
    <p:sldId id="395" r:id="rId4"/>
    <p:sldId id="396" r:id="rId5"/>
    <p:sldId id="397" r:id="rId6"/>
    <p:sldId id="398" r:id="rId7"/>
    <p:sldId id="399" r:id="rId8"/>
    <p:sldId id="400" r:id="rId9"/>
    <p:sldId id="404" r:id="rId10"/>
    <p:sldId id="473" r:id="rId11"/>
    <p:sldId id="474" r:id="rId1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3300"/>
    <a:srgbClr val="0033CC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2" autoAdjust="0"/>
    <p:restoredTop sz="78707" autoAdjust="0"/>
  </p:normalViewPr>
  <p:slideViewPr>
    <p:cSldViewPr>
      <p:cViewPr varScale="1">
        <p:scale>
          <a:sx n="125" d="100"/>
          <a:sy n="125" d="100"/>
        </p:scale>
        <p:origin x="115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r">
              <a:defRPr sz="1100"/>
            </a:lvl1pPr>
          </a:lstStyle>
          <a:p>
            <a:fld id="{10D10769-02B4-4A39-A509-B85B96050F21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2388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2" tIns="46320" rIns="92642" bIns="46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8" y="4559720"/>
            <a:ext cx="5852651" cy="4320965"/>
          </a:xfrm>
          <a:prstGeom prst="rect">
            <a:avLst/>
          </a:prstGeom>
        </p:spPr>
        <p:txBody>
          <a:bodyPr vert="horz" lIns="92642" tIns="46320" rIns="92642" bIns="46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435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r">
              <a:defRPr sz="11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</a:t>
            </a:r>
            <a:r>
              <a:rPr lang="en-US" baseline="0" dirty="0"/>
              <a:t> cell (lambda (</a:t>
            </a:r>
            <a:r>
              <a:rPr lang="en-US" baseline="0" dirty="0" err="1"/>
              <a:t>val</a:t>
            </a:r>
            <a:r>
              <a:rPr lang="en-US" baseline="0" dirty="0"/>
              <a:t>) (cons </a:t>
            </a:r>
            <a:r>
              <a:rPr lang="en-US" baseline="0" dirty="0" err="1"/>
              <a:t>val</a:t>
            </a:r>
            <a:r>
              <a:rPr lang="en-US" baseline="0" dirty="0"/>
              <a:t> 'this-is-a-cell)))</a:t>
            </a:r>
          </a:p>
          <a:p>
            <a:r>
              <a:rPr lang="en-US" baseline="0" dirty="0"/>
              <a:t>(define cell-ref car)</a:t>
            </a:r>
          </a:p>
          <a:p>
            <a:r>
              <a:rPr lang="en-US" baseline="0" dirty="0"/>
              <a:t>(define cell-set! set-cdr!)</a:t>
            </a:r>
          </a:p>
          <a:p>
            <a:r>
              <a:rPr lang="en-US" baseline="0" dirty="0"/>
              <a:t>(define cell? (lambda (c) (and (pair? c) (</a:t>
            </a:r>
            <a:r>
              <a:rPr lang="en-US" baseline="0" dirty="0" err="1"/>
              <a:t>eq</a:t>
            </a:r>
            <a:r>
              <a:rPr lang="en-US" baseline="0" dirty="0"/>
              <a:t>? (cdr c) 'this-is-a-cell))))))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62001"/>
            <a:ext cx="7772400" cy="944563"/>
          </a:xfrm>
        </p:spPr>
        <p:txBody>
          <a:bodyPr/>
          <a:lstStyle/>
          <a:p>
            <a:r>
              <a:rPr lang="en-US" dirty="0"/>
              <a:t>CSSE 304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8686800" cy="37338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dirty="0"/>
              <a:t>About next week’s exam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Add set! to our interpreter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More CPS practice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CPS super-returns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62B3-B4F6-EB7E-0DEE-14E9A7F8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708D-F2DC-4BC9-C657-45F761B94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problem in </a:t>
            </a:r>
            <a:r>
              <a:rPr lang="en-US" dirty="0" err="1"/>
              <a:t>exercise.rkt</a:t>
            </a:r>
            <a:r>
              <a:rPr lang="en-US" dirty="0"/>
              <a:t> </a:t>
            </a:r>
          </a:p>
          <a:p>
            <a:r>
              <a:rPr lang="en-US" dirty="0"/>
              <a:t>Only combine-</a:t>
            </a:r>
            <a:r>
              <a:rPr lang="en-US" dirty="0" err="1"/>
              <a:t>consec</a:t>
            </a:r>
            <a:r>
              <a:rPr lang="en-US" dirty="0"/>
              <a:t>-helper-cps needs to be converted.  Make combine-</a:t>
            </a:r>
            <a:r>
              <a:rPr lang="en-US" dirty="0" err="1"/>
              <a:t>consec</a:t>
            </a:r>
            <a:r>
              <a:rPr lang="en-US" dirty="0"/>
              <a:t> call it with (</a:t>
            </a:r>
            <a:r>
              <a:rPr lang="en-US" dirty="0" err="1"/>
              <a:t>init</a:t>
            </a:r>
            <a:r>
              <a:rPr lang="en-US" dirty="0"/>
              <a:t>-k)</a:t>
            </a:r>
          </a:p>
          <a:p>
            <a:r>
              <a:rPr lang="en-US" dirty="0"/>
              <a:t>Should be fast</a:t>
            </a:r>
          </a:p>
        </p:txBody>
      </p:sp>
    </p:spTree>
    <p:extLst>
      <p:ext uri="{BB962C8B-B14F-4D97-AF65-F5344CB8AC3E}">
        <p14:creationId xmlns:p14="http://schemas.microsoft.com/office/powerpoint/2010/main" val="219220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EAD7-D6FF-D2EE-306A-DE257226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Return with 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6404-5CB4-54AC-2E9C-E6E66D1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CPS procedures can be better than regular procedures – if we violate the rules</a:t>
            </a:r>
          </a:p>
          <a:p>
            <a:r>
              <a:rPr lang="en-US" dirty="0"/>
              <a:t>Watch me add it in super-</a:t>
            </a:r>
            <a:r>
              <a:rPr lang="en-US" dirty="0" err="1"/>
              <a:t>return.rkt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6D5-D8C4-4651-A4E6-7B2B5D5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2845-D2A5-466C-A4C3-E76E01EE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Exam 2 is Tuesday, week 8</a:t>
            </a:r>
          </a:p>
          <a:p>
            <a:r>
              <a:rPr lang="en-US" dirty="0"/>
              <a:t>Three parts:</a:t>
            </a:r>
          </a:p>
          <a:p>
            <a:pPr lvl="1"/>
            <a:r>
              <a:rPr lang="en-US" dirty="0"/>
              <a:t>E&amp;C – already done (20 points)</a:t>
            </a:r>
          </a:p>
          <a:p>
            <a:pPr lvl="1"/>
            <a:r>
              <a:rPr lang="en-US" dirty="0"/>
              <a:t>4 Computer part questions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Next Step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set! to the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101386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Add references.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12115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 and a new datatype: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apply-env-ref</a:t>
            </a:r>
            <a:r>
              <a:rPr lang="en-US" sz="2400" dirty="0"/>
              <a:t>, then </a:t>
            </a:r>
            <a:r>
              <a:rPr lang="en-US" sz="2400" b="1" i="1" dirty="0"/>
              <a:t>apply-env</a:t>
            </a:r>
            <a:r>
              <a:rPr lang="en-US" sz="2400" b="1" dirty="0"/>
              <a:t> </a:t>
            </a:r>
            <a:r>
              <a:rPr lang="en-US" sz="2400" dirty="0"/>
              <a:t>does not have to be </a:t>
            </a:r>
            <a:br>
              <a:rPr lang="en-US" sz="2400" dirty="0"/>
            </a:br>
            <a:r>
              <a:rPr lang="en-US" sz="2400" dirty="0"/>
              <a:t>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apply-env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(lambda (env var)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  (deref (apply-env-ref env var))))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7433-0D0E-4478-A074-84E26EE77F33}"/>
              </a:ext>
            </a:extLst>
          </p:cNvPr>
          <p:cNvSpPr txBox="1"/>
          <p:nvPr/>
        </p:nvSpPr>
        <p:spPr>
          <a:xfrm>
            <a:off x="6233746" y="4038600"/>
            <a:ext cx="2895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code is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representation-</a:t>
            </a:r>
            <a:r>
              <a:rPr lang="en-US" dirty="0" err="1">
                <a:solidFill>
                  <a:srgbClr val="FF0000"/>
                </a:solidFill>
              </a:rPr>
              <a:t>indepedent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8527"/>
            <a:ext cx="10972800" cy="1143000"/>
          </a:xfrm>
        </p:spPr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/>
              <a:t>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7B4AA-BD46-4B4F-9660-D9F4FD1FCC75}"/>
              </a:ext>
            </a:extLst>
          </p:cNvPr>
          <p:cNvSpPr txBox="1"/>
          <p:nvPr/>
        </p:nvSpPr>
        <p:spPr>
          <a:xfrm>
            <a:off x="8458200" y="1295400"/>
            <a:ext cx="3352800" cy="535839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(deref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sz="4000" dirty="0"/>
              <a:t>Implementing apply-env-ref, deref, set-ref!, extend-env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7696200" cy="4114800"/>
          </a:xfrm>
        </p:spPr>
        <p:txBody>
          <a:bodyPr/>
          <a:lstStyle/>
          <a:p>
            <a:r>
              <a:rPr lang="en-US" sz="2800" dirty="0"/>
              <a:t>You can use boxes to make references</a:t>
            </a:r>
          </a:p>
          <a:p>
            <a:pPr marL="0" indent="0">
              <a:buNone/>
            </a:pPr>
            <a:r>
              <a:rPr lang="en-US" sz="2800" dirty="0"/>
              <a:t>https://docs.racket-lang.org/guide/boxes.html</a:t>
            </a:r>
          </a:p>
          <a:p>
            <a:r>
              <a:rPr lang="en-US" sz="2800" dirty="0"/>
              <a:t>If you use boxes, you must wrap your values in boxes as the environment is created</a:t>
            </a:r>
          </a:p>
          <a:p>
            <a:r>
              <a:rPr lang="en-US" sz="2800" dirty="0"/>
              <a:t>You can also make your own references as a combination of a vector plus an index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Let apply-env-ref return your reference type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95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 do very different things</a:t>
            </a:r>
          </a:p>
          <a:p>
            <a:r>
              <a:rPr lang="en-US" dirty="0"/>
              <a:t>Reference types let us modify the values of existing bindings – they don’t let us create bindings that don’t exist</a:t>
            </a:r>
          </a:p>
          <a:p>
            <a:r>
              <a:rPr lang="en-US" dirty="0"/>
              <a:t>If your local environments </a:t>
            </a:r>
            <a:r>
              <a:rPr lang="en-US" b="1" dirty="0"/>
              <a:t>don’t</a:t>
            </a:r>
            <a:r>
              <a:rPr lang="en-US" dirty="0"/>
              <a:t> inherit from the global, all you need is to extend that global environment and then make the global </a:t>
            </a:r>
            <a:r>
              <a:rPr lang="en-US" dirty="0" err="1"/>
              <a:t>global</a:t>
            </a:r>
            <a:r>
              <a:rPr lang="en-US" dirty="0"/>
              <a:t> point to that new environment</a:t>
            </a:r>
          </a:p>
          <a:p>
            <a:r>
              <a:rPr lang="en-US" dirty="0"/>
              <a:t>Otherwise you’ll either need to fix that or make environments insertable</a:t>
            </a:r>
          </a:p>
        </p:txBody>
      </p:sp>
    </p:spTree>
    <p:extLst>
      <p:ext uri="{BB962C8B-B14F-4D97-AF65-F5344CB8AC3E}">
        <p14:creationId xmlns:p14="http://schemas.microsoft.com/office/powerpoint/2010/main" val="35748149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7796</TotalTime>
  <Words>649</Words>
  <Application>Microsoft Office PowerPoint</Application>
  <PresentationFormat>Widescreen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Default Design</vt:lpstr>
      <vt:lpstr>CSSE 304</vt:lpstr>
      <vt:lpstr>Exam 2 format</vt:lpstr>
      <vt:lpstr>Interpreter Next Step</vt:lpstr>
      <vt:lpstr>Binding vs. Assignment </vt:lpstr>
      <vt:lpstr>Add set! to the interpreter</vt:lpstr>
      <vt:lpstr>Add set! to the interpreter</vt:lpstr>
      <vt:lpstr>Implementing set!</vt:lpstr>
      <vt:lpstr>Implementing apply-env-ref, deref, set-ref!, extend-env</vt:lpstr>
      <vt:lpstr>Top-level define</vt:lpstr>
      <vt:lpstr>One more practice</vt:lpstr>
      <vt:lpstr>Super Return with CPS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135</cp:revision>
  <cp:lastPrinted>2020-01-28T15:46:23Z</cp:lastPrinted>
  <dcterms:created xsi:type="dcterms:W3CDTF">2003-10-20T17:10:23Z</dcterms:created>
  <dcterms:modified xsi:type="dcterms:W3CDTF">2024-10-22T13:43:47Z</dcterms:modified>
</cp:coreProperties>
</file>