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62" r:id="rId2"/>
    <p:sldId id="438" r:id="rId3"/>
    <p:sldId id="403" r:id="rId4"/>
    <p:sldId id="352" r:id="rId5"/>
    <p:sldId id="353" r:id="rId6"/>
    <p:sldId id="354" r:id="rId7"/>
    <p:sldId id="436" r:id="rId8"/>
    <p:sldId id="355" r:id="rId9"/>
    <p:sldId id="356" r:id="rId10"/>
    <p:sldId id="437" r:id="rId11"/>
    <p:sldId id="404" r:id="rId12"/>
    <p:sldId id="357" r:id="rId13"/>
    <p:sldId id="358" r:id="rId14"/>
    <p:sldId id="359" r:id="rId15"/>
    <p:sldId id="360" r:id="rId16"/>
    <p:sldId id="342" r:id="rId17"/>
    <p:sldId id="363" r:id="rId18"/>
    <p:sldId id="364" r:id="rId19"/>
    <p:sldId id="365" r:id="rId20"/>
    <p:sldId id="366" r:id="rId21"/>
    <p:sldId id="368" r:id="rId22"/>
    <p:sldId id="369" r:id="rId23"/>
    <p:sldId id="370" r:id="rId24"/>
    <p:sldId id="405" r:id="rId25"/>
    <p:sldId id="371" r:id="rId26"/>
    <p:sldId id="383" r:id="rId27"/>
    <p:sldId id="406" r:id="rId28"/>
    <p:sldId id="384" r:id="rId29"/>
    <p:sldId id="385" r:id="rId30"/>
    <p:sldId id="386" r:id="rId31"/>
    <p:sldId id="435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427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381" r:id="rId50"/>
    <p:sldId id="382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08" r:id="rId59"/>
    <p:sldId id="409" r:id="rId60"/>
    <p:sldId id="410" r:id="rId61"/>
    <p:sldId id="411" r:id="rId6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A0A"/>
    <a:srgbClr val="000065"/>
    <a:srgbClr val="0066FF"/>
    <a:srgbClr val="FF0000"/>
    <a:srgbClr val="33CC33"/>
    <a:srgbClr val="2D835E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8" autoAdjust="0"/>
    <p:restoredTop sz="80435" autoAdjust="0"/>
  </p:normalViewPr>
  <p:slideViewPr>
    <p:cSldViewPr>
      <p:cViewPr varScale="1">
        <p:scale>
          <a:sx n="72" d="100"/>
          <a:sy n="72" d="100"/>
        </p:scale>
        <p:origin x="4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EAA1C6B-6367-4BF5-9E8C-A0C5E1BADC66}"/>
    <pc:docChg chg="custSel addSld modSld">
      <pc:chgData name="Hewner, Mike" userId="7f3f83dd-6dfb-4127-a87f-c1714bd4fac9" providerId="ADAL" clId="{EEAA1C6B-6367-4BF5-9E8C-A0C5E1BADC66}" dt="2021-09-27T14:29:36.750" v="561" actId="20577"/>
      <pc:docMkLst>
        <pc:docMk/>
      </pc:docMkLst>
      <pc:sldChg chg="modSp new mod">
        <pc:chgData name="Hewner, Mike" userId="7f3f83dd-6dfb-4127-a87f-c1714bd4fac9" providerId="ADAL" clId="{EEAA1C6B-6367-4BF5-9E8C-A0C5E1BADC66}" dt="2021-09-27T14:29:36.750" v="561" actId="20577"/>
        <pc:sldMkLst>
          <pc:docMk/>
          <pc:sldMk cId="1335901485" sldId="438"/>
        </pc:sldMkLst>
        <pc:spChg chg="mod">
          <ac:chgData name="Hewner, Mike" userId="7f3f83dd-6dfb-4127-a87f-c1714bd4fac9" providerId="ADAL" clId="{EEAA1C6B-6367-4BF5-9E8C-A0C5E1BADC66}" dt="2021-09-27T14:00:12.016" v="29" actId="20577"/>
          <ac:spMkLst>
            <pc:docMk/>
            <pc:sldMk cId="1335901485" sldId="438"/>
            <ac:spMk id="2" creationId="{F7D10C4B-357A-4D90-B132-63CD5815BA29}"/>
          </ac:spMkLst>
        </pc:spChg>
        <pc:spChg chg="mod">
          <ac:chgData name="Hewner, Mike" userId="7f3f83dd-6dfb-4127-a87f-c1714bd4fac9" providerId="ADAL" clId="{EEAA1C6B-6367-4BF5-9E8C-A0C5E1BADC66}" dt="2021-09-27T14:29:36.750" v="561" actId="20577"/>
          <ac:spMkLst>
            <pc:docMk/>
            <pc:sldMk cId="1335901485" sldId="438"/>
            <ac:spMk id="3" creationId="{B000FFC8-9A56-4400-8E26-709315136A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8T14:55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408 143 1664,'6'7'387,"0"1"0,-1 0 0,0 0 0,0 0 0,-1 1 0,4 10 0,-6 4-363,-2-23-23,0 1 1,0-1-1,0 1 1,0-1 0,0 1-1,0 0 1,0-1-1,0 1 1,0-1-1,0 1 1,0-1 0,0 1-1,-1-1 1,1 1-1,0-1 1,-1 1 0,1-1-1,0 1 1,0-1-1,-1 1 1,1-1-1,-1 1 1,1-1 0,0 0-1,-1 1 1,1-1-1,-1 0 1,0 1 0,-5-1 199,-1 0 0,1 1 0,0-1 0,0 1 0,0 1 0,-8 2 0,8-2-86,-1 0-1,1 0 0,0-1 0,-1 0 0,1 0 1,-1 0-1,1-1 0,-1 0 0,1 0 0,-1-1 1,1 0-1,-1 0 0,1 0 0,-1-1 0,1 0 1,-11-5-1,-35-23-88,51 30-10,0 0 0,0-1 0,0 1 0,0-1 0,1 1 0,-1 0 0,0 0 0,0 0 0,0 0 0,0-1 0,0 1 0,0 0 0,0 0 0,-1 1 0,-4-2 16,4-11-234,0 2 202,1-1 0,-1 1 0,-1 0 0,0 0 0,0 1-1,-1-1 1,-6-11 0,-9-26 81,17 41-92,0 1 0,0 0 1,-1-1-1,0 1 0,0 0 0,0 0 1,0 1-1,-8-9 0,10 12 15,0 0 1,-1 0-1,1 0 0,0 0 0,0 0 0,0 0 1,-1 0-1,1 0 0,-1 1 0,1-1 0,0 0 1,-1 1-1,1 0 0,-1-1 0,1 1 0,-1 0 1,1-1-1,-1 1 0,0 0 0,1 0 0,-1 0 1,1 1-1,-1-1 0,1 0 0,-1 0 0,1 1 0,-1-1 1,1 1-1,-1 0 0,1-1 0,0 1 0,-1 0 1,1 0-1,0 0 0,0-1 0,-2 3 0,-3 3-58,1 0-1,0 0 1,0 0-1,1 0 1,0 1-1,0 0 0,1 0 1,-1 0-1,1 0 1,1 0-1,0 1 1,-3 13-1,2-5-932,-6-1-831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8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print for students:</a:t>
            </a:r>
          </a:p>
          <a:p>
            <a:r>
              <a:rPr lang="en-US" baseline="0" dirty="0"/>
              <a:t>    Interlude</a:t>
            </a:r>
          </a:p>
          <a:p>
            <a:r>
              <a:rPr lang="en-US" baseline="0" dirty="0"/>
              <a:t>    Solution to </a:t>
            </a:r>
            <a:r>
              <a:rPr lang="en-US" baseline="0" dirty="0" err="1"/>
              <a:t>bintree</a:t>
            </a:r>
            <a:r>
              <a:rPr lang="en-US" baseline="0" dirty="0"/>
              <a:t>-inorder.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0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BCDCB-104E-4995-B352-47CB3AC801FB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Java. question:  Yes, but they may be</a:t>
            </a:r>
            <a:r>
              <a:rPr lang="en-US" baseline="0" dirty="0"/>
              <a:t> subtypes (extensions of a class, implementations of an interface).  And everything is an extension of object!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BFAE4-9331-4D41-949C-0F703B700E5C}" type="slidenum">
              <a:rPr lang="en-US"/>
              <a:pPr/>
              <a:t>19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BEABF-27CD-4CA1-A625-314329A79481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1st sub-bullet, say  (instead of containing a collection of fields from several other types)</a:t>
            </a:r>
          </a:p>
          <a:p>
            <a:endParaRPr lang="en-US" dirty="0"/>
          </a:p>
          <a:p>
            <a:r>
              <a:rPr lang="en-US" dirty="0"/>
              <a:t>Answer to question in last bullet: interfaces</a:t>
            </a:r>
          </a:p>
        </p:txBody>
      </p:sp>
    </p:spTree>
    <p:extLst>
      <p:ext uri="{BB962C8B-B14F-4D97-AF65-F5344CB8AC3E}">
        <p14:creationId xmlns:p14="http://schemas.microsoft.com/office/powerpoint/2010/main" val="15054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E50EB-1F55-4A5C-8847-69778556AFDE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47C92-0AFF-4275-B96A-0BF10E19941D}" type="slidenum">
              <a:rPr lang="en-US"/>
              <a:pPr/>
              <a:t>26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this live.</a:t>
            </a:r>
          </a:p>
          <a:p>
            <a:endParaRPr lang="en-US" baseline="0" dirty="0"/>
          </a:p>
          <a:p>
            <a:r>
              <a:rPr lang="en-US" baseline="0" dirty="0"/>
              <a:t>Why these records are transparent.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2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put this slide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E4217-174C-44FA-8CA5-F817CA61549F}" type="slidenum">
              <a:rPr lang="en-US"/>
              <a:pPr/>
              <a:t>30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4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hardware and/or</a:t>
            </a:r>
            <a:r>
              <a:rPr lang="en-US" baseline="0" dirty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0B3C9-24C6-480C-BBFD-4C50FC7C93CB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8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CF1FD-37F9-472B-AF89-DF609A54A7A4}" type="slidenum">
              <a:rPr lang="en-US"/>
              <a:pPr/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1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0D903-EC7E-4D3C-BC5F-E65DE184E6F7}" type="slidenum">
              <a:rPr lang="en-US"/>
              <a:pPr/>
              <a:t>35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  <a:r>
              <a:rPr lang="en-US" baseline="0" dirty="0"/>
              <a:t>  In the second case, why don't we call parse-exp on (</a:t>
            </a:r>
            <a:r>
              <a:rPr lang="en-US" baseline="0" dirty="0" err="1"/>
              <a:t>caadr</a:t>
            </a:r>
            <a:r>
              <a:rPr lang="en-US" baseline="0" dirty="0"/>
              <a:t> datum)?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869-7C3F-42B9-84A7-4890E8D62701}" type="slidenum">
              <a:rPr lang="en-US"/>
              <a:pPr/>
              <a:t>36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simpler?</a:t>
            </a:r>
          </a:p>
          <a:p>
            <a:r>
              <a:rPr lang="en-US" dirty="0"/>
              <a:t>Because</a:t>
            </a:r>
            <a:r>
              <a:rPr lang="en-US" baseline="0" dirty="0"/>
              <a:t> parsed expressions have a regular structure without so many cases.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might this be useful?</a:t>
            </a:r>
          </a:p>
          <a:p>
            <a:r>
              <a:rPr lang="en-US" dirty="0"/>
              <a:t>A</a:t>
            </a:r>
            <a:r>
              <a:rPr lang="en-US" baseline="0" dirty="0"/>
              <a:t> sanity check that you have written parse correctly.</a:t>
            </a:r>
          </a:p>
          <a:p>
            <a:r>
              <a:rPr lang="en-US" baseline="0" dirty="0"/>
              <a:t>If you can't </a:t>
            </a:r>
            <a:r>
              <a:rPr lang="en-US" baseline="0" dirty="0" err="1"/>
              <a:t>unparse</a:t>
            </a:r>
            <a:r>
              <a:rPr lang="en-US" baseline="0" dirty="0"/>
              <a:t> and get back the original code, then you may have lost some info when you did parse.</a:t>
            </a:r>
          </a:p>
          <a:p>
            <a:r>
              <a:rPr lang="en-US" baseline="0" dirty="0"/>
              <a:t>A debugging tool when writing the interpreter.  </a:t>
            </a:r>
          </a:p>
          <a:p>
            <a:r>
              <a:rPr lang="en-US" baseline="0" dirty="0"/>
              <a:t>   Abstract syntax is easier for a computer to process; not easier for a human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2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r>
              <a:rPr lang="en-US" baseline="0" dirty="0"/>
              <a:t>  Because it would be possible to write something trivial that gives points on one or the other without really parsing successfully.</a:t>
            </a:r>
          </a:p>
          <a:p>
            <a:endParaRPr lang="en-US" baseline="0" dirty="0"/>
          </a:p>
          <a:p>
            <a:r>
              <a:rPr lang="en-US" baseline="0" dirty="0"/>
              <a:t>Why won't I simply call parse-</a:t>
            </a:r>
            <a:r>
              <a:rPr lang="en-US" baseline="0" dirty="0" err="1"/>
              <a:t>exp</a:t>
            </a:r>
            <a:r>
              <a:rPr lang="en-US" baseline="0" dirty="0"/>
              <a:t> and compare it to my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6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F508-BCFF-45D3-ACD1-41AB7A918C27}" type="slidenum">
              <a:rPr lang="en-US"/>
              <a:pPr/>
              <a:t>39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Clearer than old version that uses car, cdr, etc to pick out parts of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266384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students that they don't have to know the details of any of this; it is just a little "cultural foray" in to language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should be a review of material from</a:t>
            </a:r>
            <a:r>
              <a:rPr lang="en-US" baseline="0" dirty="0"/>
              <a:t> CSSE 220 or 230</a:t>
            </a:r>
          </a:p>
          <a:p>
            <a:endParaRPr lang="en-US" baseline="0" dirty="0"/>
          </a:p>
          <a:p>
            <a:r>
              <a:rPr lang="en-US" baseline="0" dirty="0"/>
              <a:t>01000001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0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define, no </a:t>
            </a:r>
            <a:r>
              <a:rPr lang="en-US" dirty="0" err="1"/>
              <a:t>letrec</a:t>
            </a:r>
            <a:r>
              <a:rPr lang="en-US" dirty="0"/>
              <a:t>.  It's truly an anonymous recursive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8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3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4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A281A-0C08-4CCA-A259-14099FBBAA93}" type="slidenum">
              <a:rPr lang="en-US"/>
              <a:pPr/>
              <a:t>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0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B3EA3-8C16-4FB4-8D2F-B9B9A0392814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 an example:</a:t>
            </a:r>
            <a:r>
              <a:rPr lang="en-US" b="1" baseline="0" dirty="0"/>
              <a:t>  </a:t>
            </a:r>
            <a:r>
              <a:rPr lang="en-US" baseline="0" dirty="0"/>
              <a:t>(add 3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25639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423041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DDA4-5BBB-4069-A4AA-58EED012735B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r>
              <a:rPr lang="en-US" dirty="0">
                <a:solidFill>
                  <a:srgbClr val="00FF00"/>
                </a:solidFill>
              </a:rPr>
              <a:t>I typically give this exercise as a CSE 220 programming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C36F3-AB90-4342-9DF9-B36E716B5C51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4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on_(computer_science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mbda_calculus#Arithmetic_in_lambda_calculu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falra.com/science/lambda-calculus/integer-arithmetic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xed-point_combinator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dirty="0"/>
              <a:t>CSSE 304   Day 15 and 16</a:t>
            </a:r>
            <a:br>
              <a:rPr lang="en-US" dirty="0"/>
            </a:b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8064"/>
            <a:ext cx="10668000" cy="304353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4000" dirty="0"/>
              <a:t>Review of abstract datatypes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Standard aggregate datatypes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4000" dirty="0">
                <a:cs typeface="Courier New" panose="02070309020205020404" pitchFamily="49" charset="0"/>
              </a:rPr>
              <a:t> and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Parsing lambda-calculus expressions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Global environment and local environments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(Execution of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4000" dirty="0"/>
              <a:t>, applications)</a:t>
            </a:r>
          </a:p>
          <a:p>
            <a:pPr>
              <a:lnSpc>
                <a:spcPct val="80000"/>
              </a:lnSpc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4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There is a (slightly) more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efficient implementation of </a:t>
            </a:r>
            <a:r>
              <a:rPr lang="en-US" sz="2800" b="1" dirty="0">
                <a:solidFill>
                  <a:srgbClr val="00FF00"/>
                </a:solidFill>
                <a:sym typeface="Symbol" pitchFamily="18" charset="2"/>
              </a:rPr>
              <a:t>add</a:t>
            </a:r>
            <a:r>
              <a:rPr lang="en-US" sz="2800" b="1" dirty="0">
                <a:sym typeface="Symbol" pitchFamily="18" charset="2"/>
              </a:rPr>
              <a:t> </a:t>
            </a:r>
            <a:br>
              <a:rPr lang="en-US" sz="2800" b="1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(than the one from the non-negative-integer interface slide) if we base it on this representation instead of the ADT. 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Can you see what it is?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That implementation is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representation-dependent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35096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B42D1-B44D-4985-B4D2-07BD098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representations of non-negative integers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33EE02-250C-42B1-B391-46E38970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online only slides that present other possible representations of non-negative integers.</a:t>
            </a:r>
          </a:p>
          <a:p>
            <a:r>
              <a:rPr lang="en-US" dirty="0"/>
              <a:t>The main point is that for any ADT specification, there can be many different representations/implementations.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13271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FF00"/>
                </a:solidFill>
              </a:rPr>
              <a:t>Representation 2: </a:t>
            </a:r>
            <a:r>
              <a:rPr lang="en-US" sz="3600" dirty="0"/>
              <a:t>Another representation of non-negative integers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915400" cy="48006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a binary string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Base Cases:</a:t>
            </a:r>
            <a:r>
              <a:rPr lang="en-US" sz="2400" dirty="0">
                <a:sym typeface="Symbol" pitchFamily="18" charset="2"/>
              </a:rPr>
              <a:t> 0  = “0”         1  = “1” 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Other case:</a:t>
            </a:r>
            <a:r>
              <a:rPr lang="en-US" sz="2400" dirty="0">
                <a:sym typeface="Symbol" pitchFamily="18" charset="2"/>
              </a:rPr>
              <a:t> If n&gt;0, there are unique integers q and r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such that r is 0 or 1, and n = 2*q + 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Then n is the string concatenation of  q  with  r .</a:t>
            </a:r>
          </a:p>
          <a:p>
            <a:r>
              <a:rPr lang="en-US" sz="2800" dirty="0">
                <a:sym typeface="Symbol" pitchFamily="18" charset="2"/>
              </a:rPr>
              <a:t>Example  13 = “1101”</a:t>
            </a:r>
          </a:p>
          <a:p>
            <a:r>
              <a:rPr lang="en-US" sz="2800" b="1" dirty="0" err="1">
                <a:sym typeface="Symbol" pitchFamily="18" charset="2"/>
              </a:rPr>
              <a:t>succ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b="1" dirty="0" err="1">
                <a:sym typeface="Symbol" pitchFamily="18" charset="2"/>
              </a:rPr>
              <a:t>pred</a:t>
            </a:r>
            <a:r>
              <a:rPr lang="en-US" sz="2800" dirty="0">
                <a:sym typeface="Symbol" pitchFamily="18" charset="2"/>
              </a:rPr>
              <a:t> are more complex than in the unary representation ( easier if bits in number are reversed)</a:t>
            </a:r>
          </a:p>
          <a:p>
            <a:r>
              <a:rPr lang="en-US" sz="2800" dirty="0">
                <a:sym typeface="Symbol" pitchFamily="18" charset="2"/>
              </a:rPr>
              <a:t>but </a:t>
            </a:r>
            <a:r>
              <a:rPr lang="en-US" sz="2800" b="1" dirty="0">
                <a:sym typeface="Symbol" pitchFamily="18" charset="2"/>
              </a:rPr>
              <a:t>add</a:t>
            </a:r>
            <a:r>
              <a:rPr lang="en-US" sz="2800" dirty="0">
                <a:sym typeface="Symbol" pitchFamily="18" charset="2"/>
              </a:rPr>
              <a:t> is faster than in the unary representation!  Can you write it?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3:</a:t>
            </a:r>
            <a:r>
              <a:rPr lang="en-US" sz="4000" dirty="0"/>
              <a:t> Another representation of non-negative integers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458200" cy="45720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the corresponding Scheme integer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0  = 0    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zero?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(+ x 1))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= (lambda (x) (- x 1))</a:t>
            </a:r>
            <a:br>
              <a:rPr lang="en-US" sz="2400" dirty="0">
                <a:sym typeface="Symbol" pitchFamily="18" charset="2"/>
              </a:rPr>
            </a:br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A more efficient (representation-dependent) implementation of </a:t>
            </a:r>
            <a:r>
              <a:rPr lang="en-US" sz="2800" b="1" dirty="0">
                <a:sym typeface="Symbol" pitchFamily="18" charset="2"/>
              </a:rPr>
              <a:t>add</a:t>
            </a:r>
            <a:endParaRPr lang="en-US" sz="28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(define add  +)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7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Representation 4:</a:t>
            </a:r>
            <a:r>
              <a:rPr lang="en-US" sz="3200" dirty="0"/>
              <a:t> Another representation </a:t>
            </a:r>
            <a:br>
              <a:rPr lang="en-US" sz="3200" dirty="0"/>
            </a:br>
            <a:r>
              <a:rPr lang="en-US" sz="3200" dirty="0"/>
              <a:t>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18" charset="2"/>
              </a:rPr>
              <a:t>Represent numbers by lambda calculus expressions:</a:t>
            </a:r>
            <a:br>
              <a:rPr lang="en-US" sz="2400" b="1" dirty="0">
                <a:sym typeface="Symbol" pitchFamily="18" charset="2"/>
              </a:rPr>
            </a:br>
            <a:endParaRPr lang="en-US" sz="24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0 = (lambda (x) (lambda (y) y))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1 = (lambda (x) (lambda (y)(x y)))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2 = (lambda (x) (lambda (y)(x (x y))))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3 = (lambda (x) (lambda (y)(x (x (x y)))))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(lambda (y) (lambda (z) (y ((x y) z))))) 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skip the details of how this works.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 (lambda (k) (k ((true false) true))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where</a:t>
            </a:r>
            <a:r>
              <a:rPr lang="en-US" sz="2400" dirty="0">
                <a:solidFill>
                  <a:srgbClr val="00FF0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is (lambda (x) (lambda (y) x))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and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false</a:t>
            </a:r>
            <a:r>
              <a:rPr lang="en-US" sz="2400" dirty="0">
                <a:sym typeface="Symbol" pitchFamily="18" charset="2"/>
              </a:rPr>
              <a:t> is (lambda (x) (lambda (y) y))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not look at the details of this today.</a:t>
            </a:r>
          </a:p>
        </p:txBody>
      </p:sp>
    </p:spTree>
    <p:extLst>
      <p:ext uri="{BB962C8B-B14F-4D97-AF65-F5344CB8AC3E}">
        <p14:creationId xmlns:p14="http://schemas.microsoft.com/office/powerpoint/2010/main" val="2998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</a:rPr>
              <a:t>Representations 5 and 6:</a:t>
            </a:r>
            <a:r>
              <a:rPr lang="en-US" sz="3600" dirty="0"/>
              <a:t> Two more  representations 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ym typeface="Symbol" pitchFamily="18" charset="2"/>
              </a:rPr>
              <a:t>Bignums</a:t>
            </a:r>
            <a:endParaRPr lang="en-US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Diff-trees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See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Pages 34-35 of EoPL</a:t>
            </a:r>
            <a:r>
              <a:rPr lang="en-US" b="1" dirty="0">
                <a:sym typeface="Symbol" pitchFamily="18" charset="2"/>
              </a:rPr>
              <a:t> . and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In the past I have assigned programming problems related to these.  </a:t>
            </a:r>
            <a:br>
              <a:rPr lang="en-US" b="1" dirty="0">
                <a:sym typeface="Symbol" pitchFamily="18" charset="2"/>
              </a:rPr>
            </a:b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Not required this term, but in case you are interested, there is a link to the old assignment on the schedule page.</a:t>
            </a:r>
            <a:br>
              <a:rPr lang="en-US" b="1" dirty="0">
                <a:sym typeface="Symbol" pitchFamily="18" charset="2"/>
              </a:rPr>
            </a:br>
            <a:endParaRPr 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7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4582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FF00"/>
                </a:solidFill>
              </a:rPr>
              <a:t>From </a:t>
            </a:r>
            <a:r>
              <a:rPr lang="en-US" b="1" dirty="0" err="1">
                <a:solidFill>
                  <a:srgbClr val="00FF00"/>
                </a:solidFill>
              </a:rPr>
              <a:t>rec.humor.funny</a:t>
            </a:r>
            <a:r>
              <a:rPr lang="en-US" b="1" dirty="0">
                <a:solidFill>
                  <a:srgbClr val="00FF00"/>
                </a:solidFill>
              </a:rPr>
              <a:t> (</a:t>
            </a:r>
            <a:r>
              <a:rPr lang="en-US" b="1" i="1" dirty="0">
                <a:solidFill>
                  <a:srgbClr val="00FF00"/>
                </a:solidFill>
              </a:rPr>
              <a:t>circa</a:t>
            </a:r>
            <a:r>
              <a:rPr lang="en-US" b="1" dirty="0">
                <a:solidFill>
                  <a:srgbClr val="00FF00"/>
                </a:solidFill>
              </a:rPr>
              <a:t> 1995):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We were discussing how to pronounce certain computer names.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Is "Linux" pronounced "Lin-</a:t>
            </a:r>
            <a:r>
              <a:rPr lang="en-US" sz="3000" dirty="0" err="1"/>
              <a:t>ucks</a:t>
            </a:r>
            <a:r>
              <a:rPr lang="en-US" sz="3000" dirty="0"/>
              <a:t>" or "Lie-</a:t>
            </a:r>
            <a:r>
              <a:rPr lang="en-US" sz="3000" dirty="0" err="1"/>
              <a:t>nucks</a:t>
            </a:r>
            <a:r>
              <a:rPr lang="en-US" sz="3000" dirty="0"/>
              <a:t>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And is the editor "vi" called "</a:t>
            </a:r>
            <a:r>
              <a:rPr lang="en-US" sz="3000" dirty="0" err="1"/>
              <a:t>veye</a:t>
            </a:r>
            <a:r>
              <a:rPr lang="en-US" sz="3000" dirty="0"/>
              <a:t>" or "</a:t>
            </a:r>
            <a:r>
              <a:rPr lang="en-US" sz="3000" dirty="0" err="1"/>
              <a:t>Vee</a:t>
            </a:r>
            <a:r>
              <a:rPr lang="en-US" sz="3000" dirty="0"/>
              <a:t>-Eye"?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So we tapped them into our friendly Mac, and asked its verdict on pronunciation: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"Linux" is pronounced "Lin-</a:t>
            </a:r>
            <a:r>
              <a:rPr lang="en-US" sz="3000" dirty="0" err="1"/>
              <a:t>uks</a:t>
            </a:r>
            <a:r>
              <a:rPr lang="en-US" sz="30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"vi" is pronounced "Six". </a:t>
            </a:r>
          </a:p>
        </p:txBody>
      </p:sp>
    </p:spTree>
    <p:extLst>
      <p:ext uri="{BB962C8B-B14F-4D97-AF65-F5344CB8AC3E}">
        <p14:creationId xmlns:p14="http://schemas.microsoft.com/office/powerpoint/2010/main" val="326709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Aggregate</a:t>
            </a:r>
            <a:r>
              <a:rPr lang="en-US" dirty="0"/>
              <a:t> 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590801"/>
            <a:ext cx="7772400" cy="1500187"/>
          </a:xfrm>
        </p:spPr>
        <p:txBody>
          <a:bodyPr/>
          <a:lstStyle/>
          <a:p>
            <a:r>
              <a:rPr lang="en-US" sz="2800" dirty="0"/>
              <a:t>Arrays</a:t>
            </a:r>
          </a:p>
          <a:p>
            <a:r>
              <a:rPr lang="en-US" sz="2800" dirty="0"/>
              <a:t>Records (a.k.a. </a:t>
            </a:r>
            <a:r>
              <a:rPr lang="en-US" sz="2800" dirty="0" err="1"/>
              <a:t>structs</a:t>
            </a:r>
            <a:r>
              <a:rPr lang="en-US" sz="2800" dirty="0"/>
              <a:t>)</a:t>
            </a:r>
          </a:p>
          <a:p>
            <a:r>
              <a:rPr lang="en-US" sz="2800" dirty="0"/>
              <a:t>Union Types</a:t>
            </a:r>
          </a:p>
          <a:p>
            <a:r>
              <a:rPr lang="en-US" sz="2800" dirty="0"/>
              <a:t>Union types in Scheme </a:t>
            </a:r>
            <a:r>
              <a:rPr lang="en-US" sz="2800" i="1" dirty="0"/>
              <a:t>via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Aggregate data types  (arrays)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74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aggregate type can contain values of other types</a:t>
            </a:r>
          </a:p>
          <a:p>
            <a:pPr>
              <a:lnSpc>
                <a:spcPct val="90000"/>
              </a:lnSpc>
            </a:pPr>
            <a:r>
              <a:rPr lang="en-US" dirty="0"/>
              <a:t>Most common aggregate type example: </a:t>
            </a:r>
            <a:r>
              <a:rPr lang="en-US" b="1" dirty="0">
                <a:solidFill>
                  <a:srgbClr val="00FF00"/>
                </a:solidFill>
              </a:rPr>
              <a:t>array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Allocated consecutively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Elements accessed by position (in constant time)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many languages (not Scheme vectors), an array must be homogeneous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elements of the array must be of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that true in Java?</a:t>
            </a:r>
          </a:p>
        </p:txBody>
      </p:sp>
    </p:spTree>
    <p:extLst>
      <p:ext uri="{BB962C8B-B14F-4D97-AF65-F5344CB8AC3E}">
        <p14:creationId xmlns:p14="http://schemas.microsoft.com/office/powerpoint/2010/main" val="25912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 dirty="0"/>
              <a:t>Aggregate data types (records)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11506200" cy="5257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Another aggregate type is the </a:t>
            </a:r>
            <a:r>
              <a:rPr lang="en-US" b="1" dirty="0">
                <a:solidFill>
                  <a:srgbClr val="00FF00"/>
                </a:solidFill>
              </a:rPr>
              <a:t>record</a:t>
            </a:r>
            <a:r>
              <a:rPr lang="en-US" dirty="0"/>
              <a:t> type.  This allows heterogeneous types for the elements, which are called </a:t>
            </a:r>
            <a:r>
              <a:rPr lang="en-US" i="1" dirty="0"/>
              <a:t>fields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Fields are accessed by name.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C, record types are called </a:t>
            </a:r>
            <a:r>
              <a:rPr lang="en-US" b="1" dirty="0" err="1">
                <a:solidFill>
                  <a:srgbClr val="00FF00"/>
                </a:solidFill>
              </a:rPr>
              <a:t>struct</a:t>
            </a:r>
            <a:r>
              <a:rPr lang="en-US" dirty="0" err="1"/>
              <a:t>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Java, we create a new record type by declaring a ___________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</a:t>
            </a:r>
            <a:r>
              <a:rPr lang="en-US" baseline="30000" dirty="0"/>
              <a:t>6</a:t>
            </a:r>
            <a:r>
              <a:rPr lang="en-US" dirty="0"/>
              <a:t>RS standard has </a:t>
            </a:r>
            <a:r>
              <a:rPr lang="en-US" b="1" dirty="0">
                <a:solidFill>
                  <a:srgbClr val="00FF00"/>
                </a:solidFill>
              </a:rPr>
              <a:t>define-record-type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will instead use </a:t>
            </a:r>
            <a:r>
              <a:rPr lang="en-US" dirty="0">
                <a:solidFill>
                  <a:srgbClr val="00FF00"/>
                </a:solidFill>
              </a:rPr>
              <a:t>d</a:t>
            </a:r>
            <a:r>
              <a:rPr lang="en-US" b="1" dirty="0">
                <a:solidFill>
                  <a:srgbClr val="00FF00"/>
                </a:solidFill>
              </a:rPr>
              <a:t>efine-datatype</a:t>
            </a:r>
            <a:r>
              <a:rPr lang="en-US" dirty="0"/>
              <a:t>, as in EoPL</a:t>
            </a:r>
          </a:p>
        </p:txBody>
      </p:sp>
    </p:spTree>
    <p:extLst>
      <p:ext uri="{BB962C8B-B14F-4D97-AF65-F5344CB8AC3E}">
        <p14:creationId xmlns:p14="http://schemas.microsoft.com/office/powerpoint/2010/main" val="30299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C4B-357A-4D90-B132-63CD5815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FC8-9A56-4400-8E26-70931513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r>
              <a:rPr lang="en-US" dirty="0"/>
              <a:t>Large project that will last till the end of the term</a:t>
            </a:r>
          </a:p>
          <a:p>
            <a:r>
              <a:rPr lang="en-US" dirty="0"/>
              <a:t>Traditionally done in groups of 2</a:t>
            </a:r>
          </a:p>
          <a:p>
            <a:r>
              <a:rPr lang="en-US" dirty="0"/>
              <a:t>I strongly advise you to find a partner – student picked groups usually work better. Your partner can be in the other section if you want.</a:t>
            </a:r>
          </a:p>
          <a:p>
            <a:r>
              <a:rPr lang="en-US" dirty="0"/>
              <a:t>Mutually request your partner in the comments of the </a:t>
            </a:r>
            <a:r>
              <a:rPr lang="en-US" dirty="0" err="1"/>
              <a:t>catme</a:t>
            </a:r>
            <a:r>
              <a:rPr lang="en-US" dirty="0"/>
              <a:t> survey (should already </a:t>
            </a:r>
            <a:r>
              <a:rPr lang="en-US"/>
              <a:t>be sent)</a:t>
            </a:r>
            <a:endParaRPr lang="en-US" dirty="0"/>
          </a:p>
          <a:p>
            <a:r>
              <a:rPr lang="en-US" dirty="0"/>
              <a:t>Hope to have the groups formed Wednesday</a:t>
            </a:r>
          </a:p>
        </p:txBody>
      </p:sp>
    </p:spTree>
    <p:extLst>
      <p:ext uri="{BB962C8B-B14F-4D97-AF65-F5344CB8AC3E}">
        <p14:creationId xmlns:p14="http://schemas.microsoft.com/office/powerpoint/2010/main" val="133590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/>
          <a:lstStyle/>
          <a:p>
            <a:r>
              <a:rPr lang="en-US" sz="4000" dirty="0"/>
              <a:t>Aggregate types (unions)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10744200" cy="4419600"/>
          </a:xfrm>
        </p:spPr>
        <p:txBody>
          <a:bodyPr/>
          <a:lstStyle/>
          <a:p>
            <a:r>
              <a:rPr lang="en-US" sz="2800" dirty="0"/>
              <a:t>Another aggregate type: </a:t>
            </a:r>
            <a:r>
              <a:rPr lang="en-US" sz="2800" b="1" dirty="0">
                <a:solidFill>
                  <a:srgbClr val="00FF00"/>
                </a:solidFill>
              </a:rPr>
              <a:t>union</a:t>
            </a:r>
            <a:r>
              <a:rPr lang="en-US" sz="2800" dirty="0"/>
              <a:t>   </a:t>
            </a:r>
          </a:p>
          <a:p>
            <a:pPr lvl="1"/>
            <a:r>
              <a:rPr lang="en-US" sz="2400" dirty="0"/>
              <a:t>An element of a union type  contains </a:t>
            </a:r>
            <a:r>
              <a:rPr lang="en-US" sz="2400" b="1" dirty="0">
                <a:solidFill>
                  <a:srgbClr val="00FF00"/>
                </a:solidFill>
              </a:rPr>
              <a:t>one</a:t>
            </a:r>
            <a:r>
              <a:rPr lang="en-US" sz="2400" dirty="0"/>
              <a:t> type chosen from among several specified types (variants)</a:t>
            </a:r>
          </a:p>
          <a:p>
            <a:pPr lvl="1"/>
            <a:r>
              <a:rPr lang="en-US" sz="2400" dirty="0"/>
              <a:t>Usually those variants are record types</a:t>
            </a:r>
          </a:p>
          <a:p>
            <a:pPr lvl="1"/>
            <a:r>
              <a:rPr lang="en-US" sz="2400" dirty="0"/>
              <a:t>Typically, a union type includes a </a:t>
            </a:r>
            <a:r>
              <a:rPr lang="en-US" sz="2400" b="1" dirty="0">
                <a:solidFill>
                  <a:srgbClr val="00FF00"/>
                </a:solidFill>
              </a:rPr>
              <a:t>tag field</a:t>
            </a:r>
            <a:r>
              <a:rPr lang="en-US" sz="2400" dirty="0"/>
              <a:t> that indicates which variant a particular datum belongs to.  </a:t>
            </a:r>
          </a:p>
          <a:p>
            <a:pPr lvl="2"/>
            <a:r>
              <a:rPr lang="en-US" sz="2000" dirty="0"/>
              <a:t>This is called a </a:t>
            </a:r>
            <a:r>
              <a:rPr lang="en-US" sz="2000" b="1" dirty="0">
                <a:solidFill>
                  <a:srgbClr val="00FF00"/>
                </a:solidFill>
              </a:rPr>
              <a:t>discriminated union </a:t>
            </a:r>
            <a:r>
              <a:rPr lang="en-US" sz="2000" b="1" dirty="0"/>
              <a:t>type.</a:t>
            </a: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800" dirty="0"/>
              <a:t>C union types are indicated by the keyword ______________ 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Pascal union types are called </a:t>
            </a:r>
            <a:r>
              <a:rPr lang="en-US" sz="2800" b="1" dirty="0">
                <a:solidFill>
                  <a:srgbClr val="00FF00"/>
                </a:solidFill>
              </a:rPr>
              <a:t>variant records</a:t>
            </a:r>
            <a:endParaRPr lang="en-US" sz="2800" dirty="0"/>
          </a:p>
          <a:p>
            <a:pPr>
              <a:spcBef>
                <a:spcPct val="30000"/>
              </a:spcBef>
            </a:pPr>
            <a:r>
              <a:rPr lang="en-US" sz="2800" dirty="0"/>
              <a:t>In Java, we implement the union idea </a:t>
            </a:r>
            <a:r>
              <a:rPr lang="en-US" sz="2800" i="1" dirty="0"/>
              <a:t>via</a:t>
            </a:r>
            <a:r>
              <a:rPr lang="en-US" sz="2800" dirty="0"/>
              <a:t> _______________ 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5715001"/>
            <a:ext cx="7543800" cy="830997"/>
          </a:xfrm>
          <a:prstGeom prst="rect">
            <a:avLst/>
          </a:prstGeom>
          <a:noFill/>
          <a:ln w="22225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hlinkClick r:id="rId3"/>
              </a:rPr>
              <a:t>http://en.wikipedia.org/wiki/Union_(computer_science)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Primarily a description of unions in C</a:t>
            </a:r>
          </a:p>
        </p:txBody>
      </p:sp>
    </p:spTree>
    <p:extLst>
      <p:ext uri="{BB962C8B-B14F-4D97-AF65-F5344CB8AC3E}">
        <p14:creationId xmlns:p14="http://schemas.microsoft.com/office/powerpoint/2010/main" val="29278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Variant record datatypes in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2E2-8E5C-4220-A448-B06A90429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define-datatype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11658600" cy="4343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is a way of adding variant record types to Scheme  </a:t>
            </a:r>
          </a:p>
          <a:p>
            <a:pPr>
              <a:spcAft>
                <a:spcPts val="600"/>
              </a:spcAft>
            </a:pPr>
            <a:r>
              <a:rPr lang="en-US" dirty="0"/>
              <a:t>Provided by the authors of EoPL</a:t>
            </a:r>
          </a:p>
          <a:p>
            <a:pPr>
              <a:spcAft>
                <a:spcPts val="600"/>
              </a:spcAft>
            </a:pPr>
            <a:r>
              <a:rPr lang="en-US" dirty="0"/>
              <a:t>Implemented  as a </a:t>
            </a:r>
            <a:r>
              <a:rPr lang="en-US" i="1" dirty="0"/>
              <a:t>syntactic extension 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dirty="0"/>
              <a:t>(using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define-syntax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r>
              <a:rPr lang="en-US" dirty="0"/>
              <a:t>Instructions for getting set up to use </a:t>
            </a:r>
            <a:r>
              <a:rPr lang="en-US" b="1" dirty="0"/>
              <a:t>define-datatype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Next slide.</a:t>
            </a:r>
            <a:br>
              <a:rPr lang="en-US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714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define-datatype in your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572000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(linked from today's resources on schedule page) in the same folder as your code.</a:t>
            </a:r>
          </a:p>
          <a:p>
            <a:r>
              <a:rPr lang="en-US" dirty="0"/>
              <a:t>Begin your code with 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(load "chez-</a:t>
            </a:r>
            <a:r>
              <a:rPr lang="en-US" sz="28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2800" dirty="0"/>
              <a:t>You’ll need the full pathname if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file is not in the folder where Scheme starts.</a:t>
            </a:r>
            <a:endParaRPr lang="en-US" sz="2800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When you upload to the PLC server, you </a:t>
            </a:r>
            <a:r>
              <a:rPr lang="en-US" i="1" dirty="0"/>
              <a:t>do not </a:t>
            </a:r>
            <a:r>
              <a:rPr lang="en-US" dirty="0"/>
              <a:t>need to upload 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file.  </a:t>
            </a:r>
          </a:p>
          <a:p>
            <a:pPr lvl="1"/>
            <a:r>
              <a:rPr lang="en-US" dirty="0"/>
              <a:t>The PLC server loads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automatically before it runs your code, and it ignores your </a:t>
            </a:r>
            <a:br>
              <a:rPr lang="en-US" dirty="0"/>
            </a:b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(load "chez-</a:t>
            </a:r>
            <a:r>
              <a:rPr lang="en-US" sz="2600" b="1" dirty="0" err="1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init.ss</a:t>
            </a: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")</a:t>
            </a:r>
            <a:r>
              <a:rPr lang="en-US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dirty="0"/>
              <a:t>code.</a:t>
            </a:r>
            <a:br>
              <a:rPr lang="en-US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AC96-EA76-4C56-A0F9-D41A2B4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Uploading multiple files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EBE6-5A0D-4485-AFCD-B4A82A92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11125200" cy="4114800"/>
          </a:xfrm>
        </p:spPr>
        <p:txBody>
          <a:bodyPr/>
          <a:lstStyle/>
          <a:p>
            <a:r>
              <a:rPr lang="en-US" dirty="0"/>
              <a:t>All files in the same folder on your computer</a:t>
            </a:r>
          </a:p>
          <a:p>
            <a:r>
              <a:rPr lang="en-US" dirty="0"/>
              <a:t>One must be named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main.ss</a:t>
            </a:r>
            <a:r>
              <a:rPr lang="en-US" dirty="0"/>
              <a:t> </a:t>
            </a:r>
          </a:p>
          <a:p>
            <a:r>
              <a:rPr lang="en-US" dirty="0"/>
              <a:t>Code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should load the other files (no pathnames)</a:t>
            </a:r>
          </a:p>
          <a:p>
            <a:r>
              <a:rPr lang="en-US" dirty="0"/>
              <a:t>Make a </a:t>
            </a:r>
            <a:r>
              <a:rPr lang="en-US" b="1" dirty="0">
                <a:solidFill>
                  <a:srgbClr val="00FF00"/>
                </a:solidFill>
              </a:rPr>
              <a:t>.zip </a:t>
            </a:r>
            <a:r>
              <a:rPr lang="en-US" dirty="0"/>
              <a:t>file containing all of your relevant .ss files</a:t>
            </a:r>
          </a:p>
          <a:p>
            <a:r>
              <a:rPr lang="en-US" dirty="0"/>
              <a:t>Do not include any folders in your ZIP archive</a:t>
            </a:r>
          </a:p>
          <a:p>
            <a:r>
              <a:rPr lang="en-US" dirty="0"/>
              <a:t>It is not necessary to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ZIP file.</a:t>
            </a:r>
          </a:p>
          <a:p>
            <a:r>
              <a:rPr lang="en-US" dirty="0"/>
              <a:t>Upload the ZIP file to the 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 datatype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3733800"/>
            <a:ext cx="8153400" cy="2590800"/>
          </a:xfrm>
          <a:noFill/>
          <a:ln w="53975">
            <a:solidFill>
              <a:srgbClr val="00FF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&gt;(define leaf-sum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; assume that tree is a bintree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datum]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(+ (leaf-sum left)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(leaf-sum right))])))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1093788"/>
            <a:ext cx="5867400" cy="24876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(define-datatype bintree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  <a:endParaRPr lang="en-US" sz="2200" b="1" dirty="0">
              <a:solidFill>
                <a:srgbClr val="00FF00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(left bintree?)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(right bintree?)])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1905000"/>
            <a:ext cx="4267200" cy="1569660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This defines three procedures: constructors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interior-node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 and predicate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6C129-F9FD-4BE8-B6DE-6FC04309B06B}"/>
              </a:ext>
            </a:extLst>
          </p:cNvPr>
          <p:cNvSpPr txBox="1"/>
          <p:nvPr/>
        </p:nvSpPr>
        <p:spPr>
          <a:xfrm>
            <a:off x="228600" y="3905815"/>
            <a:ext cx="2819400" cy="2246769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new syntax, defined in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(it is not the same as </a:t>
            </a:r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14:cNvPr>
              <p14:cNvContentPartPr/>
              <p14:nvPr/>
            </p14:nvContentPartPr>
            <p14:xfrm>
              <a:off x="11382417" y="278617"/>
              <a:ext cx="162000" cy="9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3417" y="269617"/>
                <a:ext cx="17964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Parse: from list to bintree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5913"/>
            <a:ext cx="9296400" cy="4800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00FF00"/>
                </a:solidFill>
              </a:rPr>
              <a:t>Parsing the list form of a binary 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itchFamily="49" charset="0"/>
              </a:rPr>
              <a:t>(define t2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(list-&gt;bintree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pt-BR" sz="2000" b="1" dirty="0">
                <a:latin typeface="Courier New" pitchFamily="49" charset="0"/>
              </a:rPr>
              <a:t>'(a (b 1 2) (c (d  3 4) 5))))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[(number?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(leaf-node 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[(symbol? (car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(interior-node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(car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cadr</a:t>
            </a:r>
            <a:r>
              <a:rPr lang="en-US" sz="2000" b="1" dirty="0">
                <a:latin typeface="Courier New" pitchFamily="49" charset="0"/>
              </a:rPr>
              <a:t>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caddr</a:t>
            </a:r>
            <a:r>
              <a:rPr lang="en-US" sz="2000" b="1" dirty="0">
                <a:latin typeface="Courier New" pitchFamily="49" charset="0"/>
              </a:rPr>
              <a:t> t)))]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[else (</a:t>
            </a:r>
            <a:r>
              <a:rPr lang="en-US" sz="2000" b="1" dirty="0" err="1">
                <a:latin typeface="Courier New" pitchFamily="49" charset="0"/>
              </a:rPr>
              <a:t>eopl:error</a:t>
            </a:r>
            <a:r>
              <a:rPr lang="en-US" sz="2000" b="1" dirty="0">
                <a:latin typeface="Courier New" pitchFamily="49" charset="0"/>
              </a:rPr>
              <a:t> 'list-&gt;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"improper data format")]))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1600200"/>
            <a:ext cx="2895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FF00"/>
                </a:solidFill>
              </a:rPr>
              <a:t>Given the list representation of a binary tree,  produce a </a:t>
            </a:r>
            <a:r>
              <a:rPr lang="en-US" sz="3200" dirty="0">
                <a:solidFill>
                  <a:schemeClr val="bg1"/>
                </a:solidFill>
              </a:rPr>
              <a:t>bintree</a:t>
            </a:r>
            <a:r>
              <a:rPr lang="en-US" sz="3200" dirty="0">
                <a:solidFill>
                  <a:srgbClr val="00FF00"/>
                </a:solidFill>
              </a:rPr>
              <a:t> datatype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3300" y="4256853"/>
            <a:ext cx="29718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define-datatype automatically makes a constructor for each variant</a:t>
            </a:r>
          </a:p>
        </p:txBody>
      </p:sp>
    </p:spTree>
    <p:extLst>
      <p:ext uri="{BB962C8B-B14F-4D97-AF65-F5344CB8AC3E}">
        <p14:creationId xmlns:p14="http://schemas.microsoft.com/office/powerpoint/2010/main" val="7378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5460-3D21-4311-8457-44FD441B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bintree is an </a:t>
            </a:r>
            <a:r>
              <a:rPr lang="en-US" i="1" dirty="0"/>
              <a:t>abstract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3A4C-5A7D-46C9-A3CE-9CF60945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11201400" cy="4114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The </a:t>
            </a:r>
            <a:r>
              <a:rPr lang="en-US" i="1" dirty="0">
                <a:solidFill>
                  <a:srgbClr val="00FF00"/>
                </a:solidFill>
              </a:rPr>
              <a:t>Chez</a:t>
            </a:r>
            <a:r>
              <a:rPr lang="en-US" dirty="0">
                <a:solidFill>
                  <a:srgbClr val="00FF00"/>
                </a:solidFill>
              </a:rPr>
              <a:t>  Scheme implementation of ADTs defined by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>
                <a:solidFill>
                  <a:srgbClr val="00FF00"/>
                </a:solidFill>
              </a:rPr>
              <a:t> happens to be lists.</a:t>
            </a:r>
          </a:p>
          <a:p>
            <a:pPr lvl="1"/>
            <a:r>
              <a:rPr lang="en-US" dirty="0"/>
              <a:t>Makes debugging easier:</a:t>
            </a:r>
          </a:p>
          <a:p>
            <a:pPr lvl="1"/>
            <a:r>
              <a:rPr lang="en-US" dirty="0"/>
              <a:t>Danger: you may be tempted to write representation-dependent code.</a:t>
            </a:r>
          </a:p>
          <a:p>
            <a:r>
              <a:rPr lang="en-US" dirty="0">
                <a:solidFill>
                  <a:srgbClr val="00FF00"/>
                </a:solidFill>
              </a:rPr>
              <a:t>Write representation-independent code.</a:t>
            </a:r>
          </a:p>
          <a:p>
            <a:pPr lvl="1"/>
            <a:r>
              <a:rPr lang="en-US" dirty="0"/>
              <a:t>I.e.,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dirty="0"/>
              <a:t>, etc. to get the fields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8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define-datatype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inorder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'()]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(append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left)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(list key)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right))])))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676400" y="4419601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6172200" cy="571500"/>
          </a:xfrm>
        </p:spPr>
        <p:txBody>
          <a:bodyPr/>
          <a:lstStyle/>
          <a:p>
            <a:r>
              <a:rPr lang="en-US" dirty="0"/>
              <a:t>lexical address hint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'((lambda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(((lambda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(lambda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(+ x z w y)))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(list w x y z))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x y z)))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(y z)))</a:t>
            </a:r>
            <a:r>
              <a:rPr lang="en-US" sz="1800" b="1" dirty="0">
                <a:latin typeface="Courier New" pitchFamily="49" charset="0"/>
              </a:rPr>
              <a:t>          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br>
              <a:rPr lang="en-US" sz="1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</a:br>
            <a:endParaRPr lang="en-US" sz="18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</a:t>
            </a:r>
            <a:r>
              <a:rPr lang="en-US" sz="4400" b="1" dirty="0">
                <a:solidFill>
                  <a:srgbClr val="00FF00"/>
                </a:solidFill>
              </a:rPr>
              <a:t>Recursive helper should take an additional argument, a “lexical environment”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39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/>
          <a:lstStyle/>
          <a:p>
            <a:r>
              <a:rPr lang="en-US" sz="4000" dirty="0"/>
              <a:t>s-list datatype (for A11a)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[symbol-symbol-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[s-list-symbol-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s-list?)])</a:t>
            </a:r>
          </a:p>
          <a:p>
            <a:pPr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s-list </a:t>
            </a:r>
            <a:r>
              <a:rPr lang="en-US" sz="2400" b="1" dirty="0" err="1">
                <a:latin typeface="Courier New" pitchFamily="49" charset="0"/>
              </a:rPr>
              <a:t>s-list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[an-s-list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(list-of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?))])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list-of 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defined in chez-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init.ss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(or (null?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(and (pair?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((list-of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 (cdr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991601" y="990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924800" y="1447800"/>
            <a:ext cx="2590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What does the type of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list-of have to be?</a:t>
            </a:r>
            <a:endParaRPr lang="en-US" sz="2800" b="1" dirty="0">
              <a:solidFill>
                <a:srgbClr val="00FF00"/>
              </a:solidFill>
              <a:latin typeface="Arial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1A018B-BD0E-44F3-B003-EB365E2A1E86}"/>
              </a:ext>
            </a:extLst>
          </p:cNvPr>
          <p:cNvCxnSpPr/>
          <p:nvPr/>
        </p:nvCxnSpPr>
        <p:spPr>
          <a:xfrm>
            <a:off x="1295400" y="3886200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6AA32-25C3-4F6B-87B8-DDFE6714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sz="6600" dirty="0"/>
              <a:t>A datatype for </a:t>
            </a:r>
            <a:r>
              <a:rPr lang="el-GR" sz="6600" dirty="0"/>
              <a:t>λ</a:t>
            </a:r>
            <a:r>
              <a:rPr lang="en-US" sz="6600" dirty="0"/>
              <a:t>-calculus expressions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79A4F8-9F9E-4427-9FF3-6C5EECB3F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Parse a  </a:t>
            </a:r>
            <a:r>
              <a:rPr lang="el-GR" sz="4000" dirty="0"/>
              <a:t>λ-</a:t>
            </a:r>
            <a:r>
              <a:rPr lang="en-US" sz="4000" dirty="0"/>
              <a:t>calculus expression to produce an abstract syntax tree (AST)</a:t>
            </a:r>
          </a:p>
        </p:txBody>
      </p:sp>
    </p:spTree>
    <p:extLst>
      <p:ext uri="{BB962C8B-B14F-4D97-AF65-F5344CB8AC3E}">
        <p14:creationId xmlns:p14="http://schemas.microsoft.com/office/powerpoint/2010/main" val="4212688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125199" cy="3581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FF00"/>
                </a:solidFill>
              </a:rPr>
              <a:t>program</a:t>
            </a:r>
            <a:r>
              <a:rPr lang="en-US" dirty="0"/>
              <a:t> in any language really is </a:t>
            </a:r>
            <a:r>
              <a:rPr lang="en-US" dirty="0">
                <a:solidFill>
                  <a:srgbClr val="00FF00"/>
                </a:solidFill>
              </a:rPr>
              <a:t>data</a:t>
            </a:r>
          </a:p>
          <a:p>
            <a:pPr lvl="1"/>
            <a:r>
              <a:rPr lang="en-US" dirty="0"/>
              <a:t>to be interpreted by …</a:t>
            </a:r>
          </a:p>
          <a:p>
            <a:r>
              <a:rPr lang="en-US" dirty="0"/>
              <a:t>Scheme makes the relationship more explicit.</a:t>
            </a:r>
          </a:p>
          <a:p>
            <a:pPr lvl="1"/>
            <a:r>
              <a:rPr lang="en-US" dirty="0"/>
              <a:t>Same syntax for programs and data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(which you are not allowed to use in your interpreter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145" y="76200"/>
            <a:ext cx="7772400" cy="990600"/>
          </a:xfrm>
        </p:spPr>
        <p:txBody>
          <a:bodyPr/>
          <a:lstStyle/>
          <a:p>
            <a:r>
              <a:rPr lang="en-US" dirty="0"/>
              <a:t>Programs as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3962401"/>
            <a:ext cx="4913728" cy="2400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loop ()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(display "--&gt;")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(read)]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(eval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(pretty-print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(loop)))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5720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n-lt"/>
                <a:cs typeface="Consolas" panose="020B0609020204030204" pitchFamily="49" charset="0"/>
              </a:rPr>
              <a:t>Interpreter project solution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– not!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90800" y="5095906"/>
            <a:ext cx="1524000" cy="31429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EB94D-7694-441C-98D2-603DAF0DFFA6}"/>
              </a:ext>
            </a:extLst>
          </p:cNvPr>
          <p:cNvSpPr txBox="1"/>
          <p:nvPr/>
        </p:nvSpPr>
        <p:spPr>
          <a:xfrm>
            <a:off x="8686802" y="838200"/>
            <a:ext cx="3200398" cy="12003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beginning of the background for A11b. </a:t>
            </a:r>
          </a:p>
        </p:txBody>
      </p:sp>
    </p:spTree>
    <p:extLst>
      <p:ext uri="{BB962C8B-B14F-4D97-AF65-F5344CB8AC3E}">
        <p14:creationId xmlns:p14="http://schemas.microsoft.com/office/powerpoint/2010/main" val="11064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458200" cy="1066800"/>
          </a:xfrm>
        </p:spPr>
        <p:txBody>
          <a:bodyPr/>
          <a:lstStyle/>
          <a:p>
            <a:r>
              <a:rPr lang="en-US" sz="3600" dirty="0" err="1"/>
              <a:t>datatype</a:t>
            </a:r>
            <a:r>
              <a:rPr lang="en-US" sz="3600" dirty="0"/>
              <a:t> for </a:t>
            </a:r>
            <a:r>
              <a:rPr lang="el-GR" sz="3600" dirty="0"/>
              <a:t>λ</a:t>
            </a:r>
            <a:r>
              <a:rPr lang="en-US" sz="3600" dirty="0"/>
              <a:t>-calculus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0134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expression </a:t>
            </a:r>
            <a:r>
              <a:rPr lang="en-US" sz="2800" b="1" dirty="0" err="1">
                <a:latin typeface="Courier New" pitchFamily="49" charset="0"/>
              </a:rPr>
              <a:t>expression</a:t>
            </a:r>
            <a:r>
              <a:rPr lang="en-US" sz="28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(body expression?)]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expression?)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(rand expression?)])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304800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4321" y="838201"/>
            <a:ext cx="3309079" cy="28069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 use slightly different names than the  EoPL textbook, to be consistent with the homework documents and files.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304799" y="6273225"/>
            <a:ext cx="1171855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set!, multiple </a:t>
            </a:r>
            <a:r>
              <a:rPr lang="en-US" sz="3200" b="1" dirty="0" err="1">
                <a:solidFill>
                  <a:srgbClr val="FFFF00"/>
                </a:solidFill>
              </a:rPr>
              <a:t>rands</a:t>
            </a:r>
            <a:r>
              <a:rPr lang="en-US" sz="3200" b="1" dirty="0">
                <a:solidFill>
                  <a:srgbClr val="FFFF00"/>
                </a:solidFill>
              </a:rPr>
              <a:t>.         You'll add others in A11b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2800" y="3786885"/>
            <a:ext cx="4860559" cy="15696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 will enhance this datatype to include other expressions (such as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bg1"/>
                </a:solidFill>
              </a:rPr>
              <a:t>,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/>
                </a:solidFill>
              </a:rPr>
              <a:t>,  and multi-argument, multi-body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91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09600"/>
          </a:xfrm>
        </p:spPr>
        <p:txBody>
          <a:bodyPr/>
          <a:lstStyle/>
          <a:p>
            <a:r>
              <a:rPr lang="en-US" sz="4000" dirty="0"/>
              <a:t>concrete </a:t>
            </a:r>
            <a:r>
              <a:rPr lang="en-US" sz="4000" i="1" dirty="0"/>
              <a:t>vs</a:t>
            </a:r>
            <a:r>
              <a:rPr lang="en-US" sz="4000" dirty="0"/>
              <a:t>. abstract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2514600"/>
            <a:ext cx="3124200" cy="2514600"/>
          </a:xfrm>
          <a:noFill/>
          <a:ln w="28575">
            <a:solidFill>
              <a:srgbClr val="FF66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(</a:t>
            </a:r>
            <a:r>
              <a:rPr lang="es-ES" sz="2000" b="1" dirty="0" err="1">
                <a:latin typeface="Courier New" pitchFamily="49" charset="0"/>
              </a:rPr>
              <a:t>parse-exp</a:t>
            </a:r>
            <a:endParaRPr lang="es-E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'((lambda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(</a:t>
            </a:r>
            <a:r>
              <a:rPr lang="es-ES" sz="2000" b="1" dirty="0" err="1">
                <a:latin typeface="Courier New" pitchFamily="49" charset="0"/>
              </a:rPr>
              <a:t>if</a:t>
            </a:r>
            <a:r>
              <a:rPr lang="es-ES" sz="2000" b="1" dirty="0">
                <a:latin typeface="Courier New" pitchFamily="49" charset="0"/>
              </a:rPr>
              <a:t> x y 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((lambda (y 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(+ e 3))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2)))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447800"/>
            <a:ext cx="5029200" cy="4876800"/>
          </a:xfrm>
          <a:noFill/>
          <a:ln w="50800">
            <a:solidFill>
              <a:srgbClr val="00FF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((if-exp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z))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(y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(lit-exp 3)))))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((lit-exp 2)))))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429000" y="1600200"/>
            <a:ext cx="16764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52600" y="1524001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b="1" dirty="0">
                <a:solidFill>
                  <a:srgbClr val="FF5050"/>
                </a:solidFill>
              </a:rPr>
              <a:t>concrete syntax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514600" y="5715001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abstract syntax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248400" y="1447800"/>
            <a:ext cx="4076700" cy="2677656"/>
            <a:chOff x="4724400" y="1447800"/>
            <a:chExt cx="4076700" cy="2677656"/>
          </a:xfrm>
        </p:grpSpPr>
        <p:sp>
          <p:nvSpPr>
            <p:cNvPr id="8" name="TextBox 7"/>
            <p:cNvSpPr txBox="1"/>
            <p:nvPr/>
          </p:nvSpPr>
          <p:spPr>
            <a:xfrm>
              <a:off x="7048500" y="1447800"/>
              <a:ext cx="1752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</a:rPr>
                <a:t>Two </a:t>
              </a:r>
              <a:r>
                <a:rPr lang="en-US" dirty="0" err="1">
                  <a:solidFill>
                    <a:srgbClr val="00FF00"/>
                  </a:solidFill>
                </a:rPr>
                <a:t>parens</a:t>
              </a:r>
              <a:r>
                <a:rPr lang="en-US" dirty="0">
                  <a:solidFill>
                    <a:srgbClr val="00FF00"/>
                  </a:solidFill>
                </a:rPr>
                <a:t> because a </a:t>
              </a:r>
              <a:r>
                <a:rPr lang="en-US" dirty="0">
                  <a:solidFill>
                    <a:srgbClr val="00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lambda-exp</a:t>
              </a:r>
              <a:r>
                <a:rPr lang="en-US" dirty="0">
                  <a:solidFill>
                    <a:srgbClr val="00FF00"/>
                  </a:solidFill>
                </a:rPr>
                <a:t> can have more than one body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4724400" y="1828800"/>
              <a:ext cx="2324100" cy="53340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657600" y="12192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8472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nimBg="1"/>
      <p:bldP spid="24581" grpId="0" animBg="1"/>
      <p:bldP spid="24581" grpId="1" animBg="1"/>
      <p:bldP spid="24583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066800"/>
          </a:xfrm>
        </p:spPr>
        <p:txBody>
          <a:bodyPr/>
          <a:lstStyle/>
          <a:p>
            <a:r>
              <a:rPr lang="en-US" sz="3200" dirty="0"/>
              <a:t>Parse lambda-calculus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[(symbol? datum) (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datum)]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[(pair?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(cond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(car datum) 'lambda)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(lambda-exp (</a:t>
            </a:r>
            <a:r>
              <a:rPr lang="en-US" sz="2200" b="1" dirty="0" err="1">
                <a:latin typeface="Courier New" pitchFamily="49" charset="0"/>
              </a:rPr>
              <a:t>caadr</a:t>
            </a:r>
            <a:r>
              <a:rPr lang="en-US" sz="2200" b="1" dirty="0">
                <a:latin typeface="Courier New" pitchFamily="49" charset="0"/>
              </a:rPr>
              <a:t>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(parse-exp (</a:t>
            </a:r>
            <a:r>
              <a:rPr lang="en-US" sz="2200" b="1" dirty="0" err="1">
                <a:latin typeface="Courier New" pitchFamily="49" charset="0"/>
              </a:rPr>
              <a:t>caddr</a:t>
            </a:r>
            <a:r>
              <a:rPr lang="en-US" sz="2200" b="1" dirty="0">
                <a:latin typeface="Courier New" pitchFamily="49" charset="0"/>
              </a:rPr>
              <a:t> datum)))]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(app-exp (parse-exp (car datum))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(parse-exp (cadr datum)))])]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[else (</a:t>
            </a:r>
            <a:r>
              <a:rPr lang="en-US" sz="2200" b="1" dirty="0" err="1">
                <a:latin typeface="Courier New" pitchFamily="49" charset="0"/>
              </a:rPr>
              <a:t>eopl:error</a:t>
            </a:r>
            <a:r>
              <a:rPr lang="en-US" sz="2200" b="1" dirty="0">
                <a:latin typeface="Courier New" pitchFamily="49" charset="0"/>
              </a:rPr>
              <a:t> 'parse-exp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"Invalid concrete syntax ~s"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datum)])))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33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j-lt"/>
              </a:rPr>
              <a:t>I.e., translate concrete syntax to abstract syntax</a:t>
            </a:r>
            <a:endParaRPr lang="en-US" sz="28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5950803"/>
            <a:ext cx="3570514" cy="830997"/>
          </a:xfrm>
          <a:prstGeom prst="rect">
            <a:avLst/>
          </a:prstGeom>
          <a:solidFill>
            <a:srgbClr val="000065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FF00"/>
                </a:solidFill>
              </a:rPr>
              <a:t>You will add several other cases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FF00"/>
                </a:solidFill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rgbClr val="00FF00"/>
                </a:solidFill>
              </a:rPr>
              <a:t>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5638800"/>
            <a:ext cx="5410200" cy="1077218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200" b="1" dirty="0">
                <a:solidFill>
                  <a:srgbClr val="FFFF00"/>
                </a:solidFill>
              </a:rPr>
              <a:t>.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You'll add others in A11b</a:t>
            </a:r>
          </a:p>
        </p:txBody>
      </p:sp>
    </p:spTree>
    <p:extLst>
      <p:ext uri="{BB962C8B-B14F-4D97-AF65-F5344CB8AC3E}">
        <p14:creationId xmlns:p14="http://schemas.microsoft.com/office/powerpoint/2010/main" val="2670686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066800"/>
          </a:xfrm>
        </p:spPr>
        <p:txBody>
          <a:bodyPr/>
          <a:lstStyle/>
          <a:p>
            <a:r>
              <a:rPr lang="en-US" sz="3600" dirty="0"/>
              <a:t>Using Parsed Lambda-Calculus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3726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id]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'lambda (list 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rand)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610600" y="1828800"/>
            <a:ext cx="2590800" cy="224676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Note that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sz="2800" b="1" dirty="0">
                <a:solidFill>
                  <a:srgbClr val="00FF00"/>
                </a:solidFill>
              </a:rPr>
              <a:t> is simpler than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800" b="1" dirty="0">
                <a:solidFill>
                  <a:srgbClr val="00FF00"/>
                </a:solidFill>
              </a:rPr>
              <a:t>.  Why?</a:t>
            </a:r>
          </a:p>
        </p:txBody>
      </p:sp>
    </p:spTree>
    <p:extLst>
      <p:ext uri="{BB962C8B-B14F-4D97-AF65-F5344CB8AC3E}">
        <p14:creationId xmlns:p14="http://schemas.microsoft.com/office/powerpoint/2010/main" val="4123682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1143000"/>
          </a:xfrm>
        </p:spPr>
        <p:txBody>
          <a:bodyPr/>
          <a:lstStyle/>
          <a:p>
            <a:r>
              <a:rPr lang="en-US" dirty="0"/>
              <a:t>About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dirty="0"/>
              <a:t> problem in A11b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669" y="1143000"/>
            <a:ext cx="8610600" cy="4114800"/>
          </a:xfrm>
        </p:spPr>
        <p:txBody>
          <a:bodyPr/>
          <a:lstStyle/>
          <a:p>
            <a:pPr>
              <a:spcBef>
                <a:spcPts val="568"/>
              </a:spcBef>
            </a:pPr>
            <a:r>
              <a:rPr lang="en-US" dirty="0"/>
              <a:t>Add additional features to the </a:t>
            </a:r>
            <a:r>
              <a:rPr lang="en-US" dirty="0" err="1"/>
              <a:t>parseable</a:t>
            </a:r>
            <a:r>
              <a:rPr lang="en-US" dirty="0"/>
              <a:t> language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and modify the code for the basic features</a:t>
            </a:r>
          </a:p>
          <a:p>
            <a:pPr>
              <a:spcBef>
                <a:spcPts val="568"/>
              </a:spcBef>
            </a:pPr>
            <a:r>
              <a:rPr lang="en-US" dirty="0"/>
              <a:t>Add error checking.  </a:t>
            </a:r>
          </a:p>
          <a:p>
            <a:pPr lvl="1">
              <a:spcBef>
                <a:spcPts val="568"/>
              </a:spcBef>
            </a:pPr>
            <a:r>
              <a:rPr lang="en-US" b="1" dirty="0">
                <a:solidFill>
                  <a:srgbClr val="00FF00"/>
                </a:solidFill>
              </a:rPr>
              <a:t>Important:</a:t>
            </a:r>
            <a:r>
              <a:rPr lang="en-US" dirty="0"/>
              <a:t> To report an error:</a:t>
            </a:r>
          </a:p>
          <a:p>
            <a:pPr lvl="1">
              <a:spcBef>
                <a:spcPts val="568"/>
              </a:spcBef>
              <a:buNone/>
            </a:pPr>
            <a:r>
              <a:rPr lang="en-US" dirty="0"/>
              <a:t>  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'parse-exp "bad let*: ~s" exp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68"/>
              </a:spcBef>
            </a:pPr>
            <a:r>
              <a:rPr lang="en-US" dirty="0"/>
              <a:t>Figuring out all of the possible errors to check for is a major part of this assignment.  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Be sure to plan time for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399" y="3025889"/>
            <a:ext cx="2581761" cy="3046988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for the PLC server to recognize your error reports, you must use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'parse-exp</a:t>
            </a:r>
            <a:r>
              <a:rPr lang="en-US" dirty="0">
                <a:solidFill>
                  <a:schemeClr val="bg1"/>
                </a:solidFill>
              </a:rPr>
              <a:t> as the first argument to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43887-B98C-4417-A15C-654EDCBC5A89}"/>
              </a:ext>
            </a:extLst>
          </p:cNvPr>
          <p:cNvSpPr txBox="1"/>
          <p:nvPr/>
        </p:nvSpPr>
        <p:spPr>
          <a:xfrm>
            <a:off x="7467600" y="1747391"/>
            <a:ext cx="4572000" cy="104644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A11b is a team assignment.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Do not do it alone.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61E7-CB63-404C-867F-39D38286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71" y="5288340"/>
            <a:ext cx="3827767" cy="156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04342-B275-4D08-82D3-4C937B89D2E0}"/>
              </a:ext>
            </a:extLst>
          </p:cNvPr>
          <p:cNvSpPr txBox="1"/>
          <p:nvPr/>
        </p:nvSpPr>
        <p:spPr>
          <a:xfrm>
            <a:off x="313840" y="5288340"/>
            <a:ext cx="4410560" cy="1569660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team assignments,  one team member should submit.  Include other members’  usernames on the submission page.</a:t>
            </a:r>
            <a:endParaRPr lang="en-US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8458200" cy="1143000"/>
          </a:xfrm>
        </p:spPr>
        <p:txBody>
          <a:bodyPr/>
          <a:lstStyle/>
          <a:p>
            <a:r>
              <a:rPr lang="en-US" dirty="0"/>
              <a:t>How I will test your parse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01400" cy="4114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 some cases that should return an error  to make sure that your code actually detects the error  (and reports it according to the previous slide)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Test-cases that call </a:t>
            </a:r>
            <a:br>
              <a:rPr lang="en-US" dirty="0"/>
            </a:b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unparse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-exp (parse-exp 'some-legal-expression))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to see if your code returns the original expression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you get zero points from the PLC server on either </a:t>
            </a:r>
            <a:br>
              <a:rPr lang="en-US" dirty="0"/>
            </a:br>
            <a:r>
              <a:rPr lang="en-US" dirty="0"/>
              <a:t>1 or 2, you will also earn zero on the other part .</a:t>
            </a:r>
          </a:p>
        </p:txBody>
      </p:sp>
    </p:spTree>
    <p:extLst>
      <p:ext uri="{BB962C8B-B14F-4D97-AF65-F5344CB8AC3E}">
        <p14:creationId xmlns:p14="http://schemas.microsoft.com/office/powerpoint/2010/main" val="1470791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occurs-free?</a:t>
            </a:r>
            <a:r>
              <a:rPr lang="en-US" sz="3600" dirty="0"/>
              <a:t> for parsed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occurs-free?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(and (not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(or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rand))]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886326"/>
            <a:ext cx="7772400" cy="1362075"/>
          </a:xfrm>
        </p:spPr>
        <p:txBody>
          <a:bodyPr/>
          <a:lstStyle/>
          <a:p>
            <a:r>
              <a:rPr lang="en-US" sz="7200" dirty="0"/>
              <a:t>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67000" y="1622840"/>
            <a:ext cx="7772400" cy="30253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Definition</a:t>
            </a:r>
          </a:p>
          <a:p>
            <a:r>
              <a:rPr lang="en-US" sz="2800" dirty="0"/>
              <a:t>Basic and derived operations</a:t>
            </a:r>
          </a:p>
          <a:p>
            <a:r>
              <a:rPr lang="en-US" sz="2800" dirty="0"/>
              <a:t>Example: Non-negative integers</a:t>
            </a:r>
          </a:p>
          <a:p>
            <a:r>
              <a:rPr lang="en-US" sz="2800" dirty="0"/>
              <a:t>Implementation strategies</a:t>
            </a:r>
          </a:p>
          <a:p>
            <a:r>
              <a:rPr lang="en-US" sz="2800" dirty="0"/>
              <a:t>Standard Datatypes – arrays and records</a:t>
            </a:r>
          </a:p>
          <a:p>
            <a:r>
              <a:rPr lang="en-US" sz="2800" dirty="0"/>
              <a:t>Variant records</a:t>
            </a:r>
          </a:p>
          <a:p>
            <a:r>
              <a:rPr lang="en-US" sz="2800" dirty="0" err="1"/>
              <a:t>EoPL's</a:t>
            </a:r>
            <a:r>
              <a:rPr lang="en-US" sz="2800" dirty="0"/>
              <a:t> Scheme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r>
              <a:rPr lang="en-US" sz="2800" dirty="0"/>
              <a:t>Parsing lambda-calculus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3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FD3C6-CCD3-4218-9AD3-091B885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and combinators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AFA5C-8FDD-468A-A675-03A9848D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brief look at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2F2-4666-4485-A5EC-12B9209ABFB3}"/>
              </a:ext>
            </a:extLst>
          </p:cNvPr>
          <p:cNvSpPr txBox="1"/>
          <p:nvPr/>
        </p:nvSpPr>
        <p:spPr>
          <a:xfrm>
            <a:off x="5105400" y="1660217"/>
            <a:ext cx="6324600" cy="954107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there is time on Day 16. 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Otherwise I will postpone this until later.</a:t>
            </a:r>
          </a:p>
        </p:txBody>
      </p:sp>
    </p:spTree>
    <p:extLst>
      <p:ext uri="{BB962C8B-B14F-4D97-AF65-F5344CB8AC3E}">
        <p14:creationId xmlns:p14="http://schemas.microsoft.com/office/powerpoint/2010/main" val="1597230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066800"/>
          </a:xfrm>
        </p:spPr>
        <p:txBody>
          <a:bodyPr/>
          <a:lstStyle/>
          <a:p>
            <a:r>
              <a:rPr lang="en-US" dirty="0"/>
              <a:t>Computation in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7772400" cy="4953000"/>
          </a:xfrm>
        </p:spPr>
        <p:txBody>
          <a:bodyPr/>
          <a:lstStyle/>
          <a:p>
            <a:r>
              <a:rPr lang="en-US" dirty="0"/>
              <a:t>Number representation</a:t>
            </a:r>
            <a:br>
              <a:rPr lang="en-US" dirty="0"/>
            </a:br>
            <a:r>
              <a:rPr lang="el-GR" sz="2400" dirty="0"/>
              <a:t>0 := 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x</a:t>
            </a:r>
            <a:r>
              <a:rPr lang="en-US" sz="2400" dirty="0"/>
              <a:t>            1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     3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)) 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pt-BR" sz="2400" dirty="0"/>
              <a:t>SUCC := λ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PLUS := λ 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en-US" sz="2400" dirty="0"/>
              <a:t>MULT := </a:t>
            </a:r>
            <a:r>
              <a:rPr lang="el-GR" sz="2400" dirty="0"/>
              <a:t>λ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i="1" dirty="0"/>
              <a:t>m</a:t>
            </a:r>
            <a:r>
              <a:rPr lang="en-US" sz="2400" dirty="0"/>
              <a:t> (PLUS </a:t>
            </a:r>
            <a:r>
              <a:rPr lang="en-US" sz="2400" i="1" dirty="0"/>
              <a:t>n</a:t>
            </a:r>
            <a:r>
              <a:rPr lang="en-US" sz="2400" dirty="0"/>
              <a:t>) 0</a:t>
            </a:r>
          </a:p>
          <a:p>
            <a:pPr lvl="1"/>
            <a:r>
              <a:rPr lang="en-US" sz="2400" dirty="0"/>
              <a:t>AND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q p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</a:t>
            </a:r>
            <a:r>
              <a:rPr lang="en-US" sz="2400" i="1" dirty="0" err="1"/>
              <a:t>p</a:t>
            </a:r>
            <a:r>
              <a:rPr lang="en-US" sz="2400" i="1" dirty="0"/>
              <a:t> q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NOT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b 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IFTHENELSE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a b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76601"/>
            <a:ext cx="3048000" cy="2246769"/>
          </a:xfrm>
          <a:prstGeom prst="rect">
            <a:avLst/>
          </a:prstGeom>
          <a:solidFill>
            <a:srgbClr val="FFD9D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http://en.wikipedia.org/wiki/Lambda_calculus#Arithmetic_in_lambda_calculus</a:t>
            </a: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http://safalra.com/science/lambda-calculus/integer-arithmetic/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143001"/>
            <a:ext cx="2286000" cy="1384995"/>
          </a:xfrm>
          <a:prstGeom prst="rect">
            <a:avLst/>
          </a:prstGeom>
          <a:solidFill>
            <a:srgbClr val="A5C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Key ideas: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beta reduction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alpha conversion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eta reduction</a:t>
            </a:r>
          </a:p>
        </p:txBody>
      </p:sp>
    </p:spTree>
    <p:extLst>
      <p:ext uri="{BB962C8B-B14F-4D97-AF65-F5344CB8AC3E}">
        <p14:creationId xmlns:p14="http://schemas.microsoft.com/office/powerpoint/2010/main" val="3711922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458200" cy="1066800"/>
          </a:xfrm>
        </p:spPr>
        <p:txBody>
          <a:bodyPr/>
          <a:lstStyle/>
          <a:p>
            <a:r>
              <a:rPr lang="el-GR" sz="4000">
                <a:cs typeface="Arial" charset="0"/>
              </a:rPr>
              <a:t>λ</a:t>
            </a:r>
            <a:r>
              <a:rPr lang="en-US" sz="4000"/>
              <a:t>-calculus and Turing completeness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077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untyped</a:t>
            </a:r>
            <a:r>
              <a:rPr lang="en-US" dirty="0"/>
              <a:t> lambda-calculus is Turing complete (meaning that we can compute anything with it that we can compute with any other accepted formal model of computation)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http://en.wikipedia.org/wiki/Turing_completeness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This article may also be helpful: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http://en.wikipedia.org/wiki/Lambda_calculus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9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7814"/>
            <a:ext cx="8915400" cy="1139825"/>
          </a:xfrm>
        </p:spPr>
        <p:txBody>
          <a:bodyPr/>
          <a:lstStyle/>
          <a:p>
            <a:r>
              <a:rPr lang="en-US" sz="4000" dirty="0"/>
              <a:t>Expressions with no </a:t>
            </a:r>
            <a:br>
              <a:rPr lang="en-US" sz="4000" dirty="0"/>
            </a:br>
            <a:r>
              <a:rPr lang="en-US" sz="4000" dirty="0"/>
              <a:t>free variables …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263" y="2362201"/>
            <a:ext cx="7340600" cy="2830513"/>
          </a:xfrm>
        </p:spPr>
        <p:txBody>
          <a:bodyPr/>
          <a:lstStyle/>
          <a:p>
            <a:r>
              <a:rPr lang="en-US" dirty="0"/>
              <a:t>… are called combinators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(f g)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(x)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(f (g x))))</a:t>
            </a:r>
          </a:p>
          <a:p>
            <a:r>
              <a:rPr lang="en-US" dirty="0"/>
              <a:t>A famous combinator, Y, is the “recursion maker”. 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2971800" cy="1371600"/>
          </a:xfrm>
          <a:prstGeom prst="rect">
            <a:avLst/>
          </a:prstGeom>
          <a:solidFill>
            <a:srgbClr val="E8E8E8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What is a good name for this combinator?</a:t>
            </a:r>
          </a:p>
        </p:txBody>
      </p:sp>
    </p:spTree>
    <p:extLst>
      <p:ext uri="{BB962C8B-B14F-4D97-AF65-F5344CB8AC3E}">
        <p14:creationId xmlns:p14="http://schemas.microsoft.com/office/powerpoint/2010/main" val="2113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752601"/>
            <a:ext cx="9601200" cy="2654301"/>
          </a:xfrm>
        </p:spPr>
        <p:txBody>
          <a:bodyPr/>
          <a:lstStyle/>
          <a:p>
            <a:br>
              <a:rPr lang="en-US" sz="2800" dirty="0">
                <a:solidFill>
                  <a:srgbClr val="FFFF00"/>
                </a:solidFill>
                <a:hlinkClick r:id="" action="ppaction://noaction"/>
              </a:rPr>
            </a:br>
            <a:endParaRPr lang="en-US" sz="2800" dirty="0">
              <a:solidFill>
                <a:srgbClr val="FFFF00"/>
              </a:solidFill>
              <a:hlinkClick r:id="" action="ppaction://noaction"/>
            </a:endParaRPr>
          </a:p>
          <a:p>
            <a:r>
              <a:rPr lang="en-US" sz="2800" dirty="0">
                <a:solidFill>
                  <a:srgbClr val="FFFF00"/>
                </a:solidFill>
                <a:hlinkClick r:id="rId2"/>
              </a:rPr>
              <a:t>https://en.wikipedia.org/wiki/Fixed-point_combinator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9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("recursion maker")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(define Y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(lambda (f)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((lambda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3600" dirty="0"/>
            </a:br>
            <a:r>
              <a:rPr lang="en-US" sz="3600" dirty="0"/>
              <a:t>Note that while Y is unusual, </a:t>
            </a:r>
            <a:br>
              <a:rPr lang="en-US" sz="3600" dirty="0"/>
            </a:br>
            <a:r>
              <a:rPr lang="en-US" sz="3600" dirty="0"/>
              <a:t>there is nothing that looks recursive about it.</a:t>
            </a:r>
          </a:p>
        </p:txBody>
      </p:sp>
    </p:spTree>
    <p:extLst>
      <p:ext uri="{BB962C8B-B14F-4D97-AF65-F5344CB8AC3E}">
        <p14:creationId xmlns:p14="http://schemas.microsoft.com/office/powerpoint/2010/main" val="75161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620000" cy="498475"/>
          </a:xfrm>
        </p:spPr>
        <p:txBody>
          <a:bodyPr/>
          <a:lstStyle/>
          <a:p>
            <a:r>
              <a:rPr lang="en-US" sz="4000" dirty="0"/>
              <a:t>Y-combinator can be  applied to …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(define H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(lambda (g)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(lambda (n)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(if (zero?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(* n (g (- n 1)))))))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pt-BR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dirty="0"/>
              <a:t>Note that there is nothing recursive about H.  We simply pass in g and possibly call it.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b="1" dirty="0"/>
              <a:t>But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((Y H)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120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114801"/>
            <a:ext cx="6248400" cy="2400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FFFF00"/>
                </a:solidFill>
              </a:rPr>
              <a:t>Note: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the "applicative-order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 which works in Scheme.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pure lambda-calculus, in which parameters are passed "by name".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Y-combinator is slightly simpler.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23622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4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88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generates “recursion” without 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4000" dirty="0"/>
              <a:t> or other naming mechanisms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5105400" cy="45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05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107442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>
                <a:solidFill>
                  <a:srgbClr val="FFFF00"/>
                </a:solidFill>
              </a:rPr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>
                <a:solidFill>
                  <a:srgbClr val="FFFF00"/>
                </a:solidFill>
              </a:rPr>
              <a:t>First question:  How to represent the bindings of variables to data?  (environments)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827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5038725"/>
            <a:ext cx="8839200" cy="1362075"/>
          </a:xfrm>
        </p:spPr>
        <p:txBody>
          <a:bodyPr/>
          <a:lstStyle/>
          <a:p>
            <a:r>
              <a:rPr lang="en-US" dirty="0"/>
              <a:t> environments  and closures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10972800" cy="1817687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Some data structures behind Scheme's execution mechanism</a:t>
            </a:r>
            <a:br>
              <a:rPr lang="en-US" sz="2800" dirty="0">
                <a:solidFill>
                  <a:srgbClr val="00FF00"/>
                </a:solidFill>
              </a:rPr>
            </a:br>
            <a:endParaRPr lang="en-US" sz="2800" dirty="0">
              <a:solidFill>
                <a:srgbClr val="00FF00"/>
              </a:solidFill>
            </a:endParaRPr>
          </a:p>
          <a:p>
            <a:pPr algn="ctr"/>
            <a:r>
              <a:rPr lang="en-US" sz="3200" dirty="0"/>
              <a:t>Many students have found this to be a difficult topic.  </a:t>
            </a:r>
            <a:br>
              <a:rPr lang="en-US" sz="3200" dirty="0"/>
            </a:br>
            <a:r>
              <a:rPr lang="en-US" sz="3200" dirty="0"/>
              <a:t>We will spend  about 2 class days (17 and 18) on it. </a:t>
            </a:r>
          </a:p>
          <a:p>
            <a:pPr algn="ctr"/>
            <a:r>
              <a:rPr lang="en-US" sz="3200" b="1" dirty="0">
                <a:solidFill>
                  <a:srgbClr val="00FF00"/>
                </a:solidFill>
              </a:rPr>
              <a:t>Don't allow yourself to get lost during this discussion! 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4000" b="1" dirty="0">
                <a:solidFill>
                  <a:srgbClr val="FFFF00"/>
                </a:solidFill>
              </a:rPr>
              <a:t>Ask instead!</a:t>
            </a:r>
            <a:br>
              <a:rPr lang="en-US" sz="3200" b="1" dirty="0">
                <a:solidFill>
                  <a:srgbClr val="FFFF00"/>
                </a:solidFill>
              </a:rPr>
            </a:b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values.</a:t>
            </a:r>
          </a:p>
          <a:p>
            <a:r>
              <a:rPr lang="en-US" sz="2800" dirty="0"/>
              <a:t>My environment pictures look like arrays, but of course environments can be implemented in other ways, including lists and hash tables.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2041"/>
              </p:ext>
            </p:extLst>
          </p:nvPr>
        </p:nvGraphicFramePr>
        <p:xfrm>
          <a:off x="3886200" y="3630386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global</a:t>
            </a:r>
            <a:r>
              <a:rPr lang="en-US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is dynamic;  variables are added to the environment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variables are changed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048000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6705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6970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648200" y="3429000"/>
            <a:ext cx="2057400" cy="33528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648201" y="4038600"/>
            <a:ext cx="2321859" cy="10668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9448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TSPL section 2.9 says: </a:t>
            </a:r>
            <a:br>
              <a:rPr lang="en-US" dirty="0"/>
            </a:br>
            <a:r>
              <a:rPr lang="en-US" sz="2800" i="1" dirty="0"/>
              <a:t>Variables must be defined before they can be assigned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But in many Scheme </a:t>
            </a:r>
            <a:br>
              <a:rPr lang="en-US" dirty="0"/>
            </a:br>
            <a:r>
              <a:rPr lang="en-US" dirty="0"/>
              <a:t>versions (including </a:t>
            </a:r>
            <a:r>
              <a:rPr lang="en-US" i="1" dirty="0"/>
              <a:t>Chez</a:t>
            </a:r>
            <a:r>
              <a:rPr lang="en-US" dirty="0"/>
              <a:t>) 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 previously undefined</a:t>
            </a:r>
            <a:br>
              <a:rPr lang="en-US" dirty="0"/>
            </a:br>
            <a:r>
              <a:rPr lang="en-US" dirty="0"/>
              <a:t> variable actually defines it.</a:t>
            </a:r>
          </a:p>
          <a:p>
            <a:pPr>
              <a:lnSpc>
                <a:spcPct val="90000"/>
              </a:lnSpc>
            </a:pPr>
            <a:r>
              <a:rPr lang="en-US" dirty="0"/>
              <a:t>Thus at the top level,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/>
              <a:t> seem to be equivalent, although really they should be used for different things.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Your interpreter will only be required to implement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600" dirty="0"/>
              <a:t> for </a:t>
            </a:r>
            <a:r>
              <a:rPr lang="en-US" sz="3600" i="1" dirty="0"/>
              <a:t>defined</a:t>
            </a:r>
            <a:r>
              <a:rPr lang="en-US" sz="3600" dirty="0"/>
              <a:t> variables.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C3E2B-4140-4F28-846A-61B668EA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3" y="1905000"/>
            <a:ext cx="32088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9448800" cy="2209800"/>
          </a:xfrm>
        </p:spPr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800" dirty="0"/>
              <a:t>-defined procedure is applied to arguments (also 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800" dirty="0"/>
              <a:t>,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800" b="1" dirty="0"/>
              <a:t> </a:t>
            </a:r>
            <a:r>
              <a:rPr lang="en-US" sz="2800" dirty="0"/>
              <a:t>is executed), </a:t>
            </a:r>
            <a:br>
              <a:rPr lang="en-US" sz="2800" dirty="0"/>
            </a:br>
            <a:r>
              <a:rPr lang="en-US" sz="2800" dirty="0"/>
              <a:t>a new </a:t>
            </a:r>
            <a:r>
              <a:rPr lang="en-US" sz="2800" b="1" dirty="0">
                <a:solidFill>
                  <a:srgbClr val="00FF00"/>
                </a:solidFill>
              </a:rPr>
              <a:t>local environment</a:t>
            </a:r>
            <a:r>
              <a:rPr lang="en-US" sz="2800" dirty="0"/>
              <a:t> is created to hold the bindings of the variables that are defined at that level.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1" y="3463926"/>
            <a:ext cx="5648325" cy="3241675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4648200" y="5562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57496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762000"/>
            <a:ext cx="79248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br>
              <a:rPr lang="en-US" sz="2000" dirty="0"/>
            </a:br>
            <a:endParaRPr lang="en-US" sz="9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F2ABE-7AA7-403C-807D-56726B7D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04444"/>
              </p:ext>
            </p:extLst>
          </p:nvPr>
        </p:nvGraphicFramePr>
        <p:xfrm>
          <a:off x="6629400" y="4404244"/>
          <a:ext cx="16764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1">
            <a:extLst>
              <a:ext uri="{FF2B5EF4-FFF2-40B4-BE49-F238E27FC236}">
                <a16:creationId xmlns:a16="http://schemas.microsoft.com/office/drawing/2014/main" id="{F7A85D96-0309-4B50-9584-C0CB9913A50C}"/>
              </a:ext>
            </a:extLst>
          </p:cNvPr>
          <p:cNvSpPr/>
          <p:nvPr/>
        </p:nvSpPr>
        <p:spPr>
          <a:xfrm>
            <a:off x="9541328" y="4023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240CFDD-78B2-45E9-AE6B-8AB4E02B2C1F}"/>
              </a:ext>
            </a:extLst>
          </p:cNvPr>
          <p:cNvSpPr/>
          <p:nvPr/>
        </p:nvSpPr>
        <p:spPr>
          <a:xfrm>
            <a:off x="9677400" y="5547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7" name="Elbow Connector 4">
            <a:extLst>
              <a:ext uri="{FF2B5EF4-FFF2-40B4-BE49-F238E27FC236}">
                <a16:creationId xmlns:a16="http://schemas.microsoft.com/office/drawing/2014/main" id="{15BB453D-DAD0-442D-BD4F-1859525F9137}"/>
              </a:ext>
            </a:extLst>
          </p:cNvPr>
          <p:cNvCxnSpPr>
            <a:cxnSpLocks/>
          </p:cNvCxnSpPr>
          <p:nvPr/>
        </p:nvCxnSpPr>
        <p:spPr>
          <a:xfrm>
            <a:off x="7848600" y="4785244"/>
            <a:ext cx="1616528" cy="288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2CEF9825-4331-4FB4-AAC8-A1876147C029}"/>
              </a:ext>
            </a:extLst>
          </p:cNvPr>
          <p:cNvCxnSpPr>
            <a:cxnSpLocks/>
          </p:cNvCxnSpPr>
          <p:nvPr/>
        </p:nvCxnSpPr>
        <p:spPr>
          <a:xfrm>
            <a:off x="7848601" y="5394844"/>
            <a:ext cx="1824317" cy="91752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11201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552857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10210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1" y="2971801"/>
            <a:ext cx="8666163" cy="10699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7479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800" y="457200"/>
            <a:ext cx="3200400" cy="2665345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here and verbally describe what is going on.  Much of that verbal explanation also appears in writing on the  next two slides.  You should read them later.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C5C9-9500-44F5-9D1F-81E91202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80758"/>
              </p:ext>
            </p:extLst>
          </p:nvPr>
        </p:nvGraphicFramePr>
        <p:xfrm>
          <a:off x="40386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4" name="Star: 8 Points 3">
            <a:extLst>
              <a:ext uri="{FF2B5EF4-FFF2-40B4-BE49-F238E27FC236}">
                <a16:creationId xmlns:a16="http://schemas.microsoft.com/office/drawing/2014/main" id="{593ABAAA-A742-46A3-8C6A-7BC77D2A276C}"/>
              </a:ext>
            </a:extLst>
          </p:cNvPr>
          <p:cNvSpPr/>
          <p:nvPr/>
        </p:nvSpPr>
        <p:spPr>
          <a:xfrm>
            <a:off x="6019800" y="3962400"/>
            <a:ext cx="457200" cy="457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441A82E8-657D-4314-8031-887E33D038D8}"/>
              </a:ext>
            </a:extLst>
          </p:cNvPr>
          <p:cNvSpPr/>
          <p:nvPr/>
        </p:nvSpPr>
        <p:spPr>
          <a:xfrm>
            <a:off x="5791200" y="4572000"/>
            <a:ext cx="457200" cy="4572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70372-B022-4FFA-96E9-38AE2ECE04C4}"/>
              </a:ext>
            </a:extLst>
          </p:cNvPr>
          <p:cNvCxnSpPr/>
          <p:nvPr/>
        </p:nvCxnSpPr>
        <p:spPr>
          <a:xfrm flipV="1">
            <a:off x="5029200" y="4343400"/>
            <a:ext cx="914400" cy="228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95ACB-F5E3-4688-96D9-DD884AEE4543}"/>
              </a:ext>
            </a:extLst>
          </p:cNvPr>
          <p:cNvCxnSpPr>
            <a:cxnSpLocks/>
          </p:cNvCxnSpPr>
          <p:nvPr/>
        </p:nvCxnSpPr>
        <p:spPr>
          <a:xfrm flipV="1">
            <a:off x="5029200" y="4741164"/>
            <a:ext cx="762000" cy="1356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1826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76400" y="3124201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46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0972800" cy="4572000"/>
          </a:xfrm>
        </p:spPr>
        <p:txBody>
          <a:bodyPr/>
          <a:lstStyle/>
          <a:p>
            <a:r>
              <a:rPr lang="en-US" dirty="0"/>
              <a:t>What is an (abstract) data type?</a:t>
            </a:r>
          </a:p>
          <a:p>
            <a:pPr lvl="1"/>
            <a:r>
              <a:rPr lang="en-US" dirty="0"/>
              <a:t>Interface  (how the user sees it)</a:t>
            </a:r>
          </a:p>
          <a:p>
            <a:pPr lvl="1"/>
            <a:r>
              <a:rPr lang="en-US" dirty="0"/>
              <a:t>Representation (data structure used)</a:t>
            </a:r>
          </a:p>
          <a:p>
            <a:pPr lvl="1"/>
            <a:r>
              <a:rPr lang="en-US" dirty="0"/>
              <a:t>Implementation (provide the interface based on the representation)</a:t>
            </a:r>
          </a:p>
          <a:p>
            <a:r>
              <a:rPr lang="en-US" dirty="0"/>
              <a:t>In EoPL notation, </a:t>
            </a:r>
            <a:r>
              <a:rPr lang="en-US" dirty="0">
                <a:sym typeface="Symbol" pitchFamily="18" charset="2"/>
              </a:rPr>
              <a:t>x means “the current representation of x”.</a:t>
            </a:r>
          </a:p>
          <a:p>
            <a:r>
              <a:rPr lang="en-US" dirty="0">
                <a:sym typeface="Symbol" pitchFamily="18" charset="2"/>
              </a:rPr>
              <a:t>Example:  non-negative integers.</a:t>
            </a: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ym typeface="Symbol" pitchFamily="18" charset="2"/>
              </a:rPr>
              <a:t>n means “the representation of the integer </a:t>
            </a:r>
            <a:r>
              <a:rPr lang="en-US" i="1" dirty="0">
                <a:sym typeface="Symbol" pitchFamily="18" charset="2"/>
              </a:rPr>
              <a:t>n.”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439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First, the value of </a:t>
            </a:r>
            <a:r>
              <a:rPr lang="en-US" sz="2800" b="1" i="1" dirty="0">
                <a:solidFill>
                  <a:srgbClr val="00FF00"/>
                </a:solidFill>
              </a:rPr>
              <a:t>add2</a:t>
            </a:r>
            <a:r>
              <a:rPr lang="en-US" sz="2800" dirty="0"/>
              <a:t> is looked up in the (global) environment. The value of </a:t>
            </a:r>
            <a:r>
              <a:rPr lang="en-US" sz="2800" b="1" dirty="0">
                <a:solidFill>
                  <a:srgbClr val="00FF00"/>
                </a:solidFill>
              </a:rPr>
              <a:t>17</a:t>
            </a:r>
            <a:r>
              <a:rPr lang="en-US" sz="28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create a new local environment, binding the local variable </a:t>
            </a:r>
            <a:r>
              <a:rPr lang="en-US" sz="2800" b="1" i="1" dirty="0">
                <a:solidFill>
                  <a:srgbClr val="00FF00"/>
                </a:solidFill>
              </a:rPr>
              <a:t>car</a:t>
            </a:r>
            <a:r>
              <a:rPr lang="en-US" sz="2800" dirty="0"/>
              <a:t> to the value 17.</a:t>
            </a:r>
            <a:br>
              <a:rPr lang="en-US" sz="2800" dirty="0"/>
            </a:br>
            <a:r>
              <a:rPr lang="en-US" sz="28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There is no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local environment, and there is no enclosing environment, so we find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 value of </a:t>
            </a:r>
            <a:r>
              <a:rPr lang="en-US" i="1" dirty="0">
                <a:solidFill>
                  <a:srgbClr val="00FF00"/>
                </a:solidFill>
              </a:rPr>
              <a:t>car</a:t>
            </a:r>
            <a:r>
              <a:rPr lang="en-US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17 is added to 2 (primitive procedures such as </a:t>
            </a:r>
            <a:r>
              <a:rPr lang="en-US" i="1" dirty="0">
                <a:solidFill>
                  <a:schemeClr val="accent1"/>
                </a:solidFill>
              </a:rPr>
              <a:t>+</a:t>
            </a:r>
            <a:r>
              <a:rPr lang="en-US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23724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from when the closure was created.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2971800"/>
            <a:ext cx="3452062" cy="1981200"/>
          </a:xfrm>
          <a:prstGeom prst="rect">
            <a:avLst/>
          </a:prstGeom>
          <a:noFill/>
          <a:ln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125424" y="5468007"/>
            <a:ext cx="3856777" cy="1219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556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56D5-B82E-4B81-AE7C-C10275DE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“four”?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697E-67F2-4164-9B24-C7FDB7F7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3080"/>
            <a:ext cx="11049000" cy="41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(zero)                 =  </a:t>
            </a:r>
            <a:r>
              <a:rPr lang="en-US" sz="2400" dirty="0"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n )   =  #t  if  n  is the representation of zero,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 n+1 )  =  n      ( n  0)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These operations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define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 err="1">
                <a:sym typeface="Symbol" pitchFamily="18" charset="2"/>
              </a:rPr>
              <a:t>datatype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Other operations can be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from them</a:t>
            </a:r>
            <a:r>
              <a:rPr lang="en-US" sz="2400" b="1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 op example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  <a:sym typeface="Symbol" pitchFamily="18" charset="2"/>
              </a:rPr>
              <a:t>representation-independent</a:t>
            </a:r>
            <a:r>
              <a:rPr lang="en-US" sz="2400" dirty="0">
                <a:sym typeface="Symbol" pitchFamily="18" charset="2"/>
              </a:rPr>
              <a:t> code)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(define add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(lambda (m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(if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iszero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m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(add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succ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m)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pred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n)))))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686800" cy="685800"/>
          </a:xfrm>
        </p:spPr>
        <p:txBody>
          <a:bodyPr/>
          <a:lstStyle/>
          <a:p>
            <a:r>
              <a:rPr lang="en-US" sz="3200"/>
              <a:t>Interface for "non-negative integer" datatype</a:t>
            </a:r>
          </a:p>
        </p:txBody>
      </p:sp>
    </p:spTree>
    <p:extLst>
      <p:ext uri="{BB962C8B-B14F-4D97-AF65-F5344CB8AC3E}">
        <p14:creationId xmlns:p14="http://schemas.microsoft.com/office/powerpoint/2010/main" val="5247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Define the integer operations.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zero  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 </a:t>
            </a:r>
            <a:r>
              <a:rPr lang="en-US" sz="2400" dirty="0" err="1">
                <a:sym typeface="Symbol" pitchFamily="18" charset="2"/>
              </a:rPr>
              <a:t>pred</a:t>
            </a: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25498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20444</TotalTime>
  <Words>5136</Words>
  <Application>Microsoft Office PowerPoint</Application>
  <PresentationFormat>Widescreen</PresentationFormat>
  <Paragraphs>622</Paragraphs>
  <Slides>61</Slides>
  <Notes>41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Consolas</vt:lpstr>
      <vt:lpstr>Courier New</vt:lpstr>
      <vt:lpstr>Times New Roman</vt:lpstr>
      <vt:lpstr>Wingdings</vt:lpstr>
      <vt:lpstr>Default Design</vt:lpstr>
      <vt:lpstr>CSSE 304   Day 15 and 16 </vt:lpstr>
      <vt:lpstr>Interpreter Project</vt:lpstr>
      <vt:lpstr>lexical address hint</vt:lpstr>
      <vt:lpstr>Datatypes</vt:lpstr>
      <vt:lpstr>data</vt:lpstr>
      <vt:lpstr>datatype</vt:lpstr>
      <vt:lpstr>What is “four”?</vt:lpstr>
      <vt:lpstr>Interface for "non-negative integer" datatype</vt:lpstr>
      <vt:lpstr>Representation 1: Unary representation of non-negative integers</vt:lpstr>
      <vt:lpstr>Representation 1: Unary representation of non-negative integers</vt:lpstr>
      <vt:lpstr>Other representations of non-negative integers</vt:lpstr>
      <vt:lpstr>Representation 2: Another representation of non-negative integers</vt:lpstr>
      <vt:lpstr>Representation 3: Another representation of non-negative integers</vt:lpstr>
      <vt:lpstr>Representation 4: Another representation  of non-negative integers</vt:lpstr>
      <vt:lpstr>Representations 5 and 6: Two more  representations of non-negative integers</vt:lpstr>
      <vt:lpstr>Interlude</vt:lpstr>
      <vt:lpstr>Aggregate Datatypes</vt:lpstr>
      <vt:lpstr>Aggregate data types  (arrays)</vt:lpstr>
      <vt:lpstr>Aggregate data types (records)</vt:lpstr>
      <vt:lpstr>Aggregate types (unions)</vt:lpstr>
      <vt:lpstr>Defining Variant record datatypes in Scheme</vt:lpstr>
      <vt:lpstr>define-datatype</vt:lpstr>
      <vt:lpstr>Use define-datatype in your code</vt:lpstr>
      <vt:lpstr>Aside: Uploading multiple files to the server</vt:lpstr>
      <vt:lpstr>Use a bintree datatype object</vt:lpstr>
      <vt:lpstr>Parse: from list to bintree</vt:lpstr>
      <vt:lpstr>bintree is an abstract data type</vt:lpstr>
      <vt:lpstr>define-datatype example</vt:lpstr>
      <vt:lpstr>inorder solution</vt:lpstr>
      <vt:lpstr>s-list datatype (for A11a)</vt:lpstr>
      <vt:lpstr>A datatype for λ-calculus expressions</vt:lpstr>
      <vt:lpstr>Programs as data</vt:lpstr>
      <vt:lpstr>datatype for λ-calculus expressions</vt:lpstr>
      <vt:lpstr>concrete vs. abstract syntax</vt:lpstr>
      <vt:lpstr>Parse lambda-calculus Expressions</vt:lpstr>
      <vt:lpstr>Using Parsed Lambda-Calculus Expressions</vt:lpstr>
      <vt:lpstr>About the parse problem in A11b</vt:lpstr>
      <vt:lpstr>How I will test your parse procedure</vt:lpstr>
      <vt:lpstr> occurs-free? for parsed expressions</vt:lpstr>
      <vt:lpstr>Lambda-calculus and combinators</vt:lpstr>
      <vt:lpstr>Computation in lambda calculus</vt:lpstr>
      <vt:lpstr>λ-calculus and Turing completeness</vt:lpstr>
      <vt:lpstr>Combinators</vt:lpstr>
      <vt:lpstr>Expressions with no  free variables …</vt:lpstr>
      <vt:lpstr>The Y-combinator</vt:lpstr>
      <vt:lpstr>Y-combinator ("recursion maker")</vt:lpstr>
      <vt:lpstr>Y-combinator can be  applied to …</vt:lpstr>
      <vt:lpstr>Y-combinator generates “recursion” without using define or other naming mechanisms</vt:lpstr>
      <vt:lpstr>  Syntax  Semantics</vt:lpstr>
      <vt:lpstr> environments  and closures</vt:lpstr>
      <vt:lpstr>Variable bindings and environments</vt:lpstr>
      <vt:lpstr>Variable bindings and environments</vt:lpstr>
      <vt:lpstr>Variable bindings and environments</vt:lpstr>
      <vt:lpstr>local environments</vt:lpstr>
      <vt:lpstr>Evaluate a let expression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Hewner, Mike</cp:lastModifiedBy>
  <cp:revision>187</cp:revision>
  <cp:lastPrinted>2021-01-08T20:34:19Z</cp:lastPrinted>
  <dcterms:created xsi:type="dcterms:W3CDTF">2000-12-30T02:52:07Z</dcterms:created>
  <dcterms:modified xsi:type="dcterms:W3CDTF">2021-09-27T14:29:44Z</dcterms:modified>
</cp:coreProperties>
</file>