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60" r:id="rId2"/>
    <p:sldId id="381" r:id="rId3"/>
    <p:sldId id="382" r:id="rId4"/>
    <p:sldId id="459" r:id="rId5"/>
    <p:sldId id="393" r:id="rId6"/>
    <p:sldId id="431" r:id="rId7"/>
    <p:sldId id="432" r:id="rId8"/>
    <p:sldId id="433" r:id="rId9"/>
    <p:sldId id="434" r:id="rId10"/>
    <p:sldId id="408" r:id="rId11"/>
    <p:sldId id="409" r:id="rId12"/>
    <p:sldId id="410" r:id="rId13"/>
    <p:sldId id="411" r:id="rId14"/>
    <p:sldId id="396" r:id="rId15"/>
    <p:sldId id="399" r:id="rId16"/>
    <p:sldId id="422" r:id="rId17"/>
    <p:sldId id="400" r:id="rId18"/>
    <p:sldId id="404" r:id="rId19"/>
    <p:sldId id="458" r:id="rId20"/>
    <p:sldId id="401" r:id="rId21"/>
    <p:sldId id="402" r:id="rId22"/>
    <p:sldId id="403" r:id="rId2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3CC33"/>
    <a:srgbClr val="000066"/>
    <a:srgbClr val="FFFFFF"/>
    <a:srgbClr val="FF0000"/>
    <a:srgbClr val="2D835E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6F2F6-C7FE-4719-8D18-FBEE3A19C1A8}" v="1" dt="2021-09-30T13:39:48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7" autoAdjust="0"/>
    <p:restoredTop sz="80435" autoAdjust="0"/>
  </p:normalViewPr>
  <p:slideViewPr>
    <p:cSldViewPr>
      <p:cViewPr varScale="1">
        <p:scale>
          <a:sx n="73" d="100"/>
          <a:sy n="73" d="100"/>
        </p:scale>
        <p:origin x="26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F36F2F6-C7FE-4719-8D18-FBEE3A19C1A8}"/>
    <pc:docChg chg="custSel modSld">
      <pc:chgData name="Hewner, Mike" userId="7f3f83dd-6dfb-4127-a87f-c1714bd4fac9" providerId="ADAL" clId="{FF36F2F6-C7FE-4719-8D18-FBEE3A19C1A8}" dt="2021-09-30T13:41:56.060" v="813" actId="20577"/>
      <pc:docMkLst>
        <pc:docMk/>
      </pc:docMkLst>
      <pc:sldChg chg="modSp mod">
        <pc:chgData name="Hewner, Mike" userId="7f3f83dd-6dfb-4127-a87f-c1714bd4fac9" providerId="ADAL" clId="{FF36F2F6-C7FE-4719-8D18-FBEE3A19C1A8}" dt="2021-09-30T13:34:55.994" v="470" actId="1076"/>
        <pc:sldMkLst>
          <pc:docMk/>
          <pc:sldMk cId="758303312" sldId="382"/>
        </pc:sldMkLst>
        <pc:spChg chg="mod">
          <ac:chgData name="Hewner, Mike" userId="7f3f83dd-6dfb-4127-a87f-c1714bd4fac9" providerId="ADAL" clId="{FF36F2F6-C7FE-4719-8D18-FBEE3A19C1A8}" dt="2021-09-30T13:34:55.994" v="470" actId="1076"/>
          <ac:spMkLst>
            <pc:docMk/>
            <pc:sldMk cId="758303312" sldId="382"/>
            <ac:spMk id="5" creationId="{00000000-0000-0000-0000-000000000000}"/>
          </ac:spMkLst>
        </pc:spChg>
      </pc:sldChg>
      <pc:sldChg chg="addSp delSp modSp mod">
        <pc:chgData name="Hewner, Mike" userId="7f3f83dd-6dfb-4127-a87f-c1714bd4fac9" providerId="ADAL" clId="{FF36F2F6-C7FE-4719-8D18-FBEE3A19C1A8}" dt="2021-09-30T13:41:56.060" v="813" actId="20577"/>
        <pc:sldMkLst>
          <pc:docMk/>
          <pc:sldMk cId="2719175512" sldId="393"/>
        </pc:sldMkLst>
        <pc:spChg chg="mod">
          <ac:chgData name="Hewner, Mike" userId="7f3f83dd-6dfb-4127-a87f-c1714bd4fac9" providerId="ADAL" clId="{FF36F2F6-C7FE-4719-8D18-FBEE3A19C1A8}" dt="2021-09-30T13:39:29.080" v="597" actId="20577"/>
          <ac:spMkLst>
            <pc:docMk/>
            <pc:sldMk cId="2719175512" sldId="393"/>
            <ac:spMk id="2" creationId="{00000000-0000-0000-0000-000000000000}"/>
          </ac:spMkLst>
        </pc:spChg>
        <pc:spChg chg="add del mod">
          <ac:chgData name="Hewner, Mike" userId="7f3f83dd-6dfb-4127-a87f-c1714bd4fac9" providerId="ADAL" clId="{FF36F2F6-C7FE-4719-8D18-FBEE3A19C1A8}" dt="2021-09-30T13:39:10.638" v="596" actId="478"/>
          <ac:spMkLst>
            <pc:docMk/>
            <pc:sldMk cId="2719175512" sldId="393"/>
            <ac:spMk id="3" creationId="{E89AB14D-E151-431D-82B5-994A9BEC04BD}"/>
          </ac:spMkLst>
        </pc:spChg>
        <pc:spChg chg="mod">
          <ac:chgData name="Hewner, Mike" userId="7f3f83dd-6dfb-4127-a87f-c1714bd4fac9" providerId="ADAL" clId="{FF36F2F6-C7FE-4719-8D18-FBEE3A19C1A8}" dt="2021-09-30T13:39:33.384" v="598" actId="20577"/>
          <ac:spMkLst>
            <pc:docMk/>
            <pc:sldMk cId="2719175512" sldId="393"/>
            <ac:spMk id="6" creationId="{00000000-0000-0000-0000-000000000000}"/>
          </ac:spMkLst>
        </pc:spChg>
        <pc:spChg chg="add mod">
          <ac:chgData name="Hewner, Mike" userId="7f3f83dd-6dfb-4127-a87f-c1714bd4fac9" providerId="ADAL" clId="{FF36F2F6-C7FE-4719-8D18-FBEE3A19C1A8}" dt="2021-09-30T13:41:56.060" v="813" actId="20577"/>
          <ac:spMkLst>
            <pc:docMk/>
            <pc:sldMk cId="2719175512" sldId="393"/>
            <ac:spMk id="7" creationId="{ADAE48FB-4BB4-4AEB-9E3A-79114714C242}"/>
          </ac:spMkLst>
        </pc:spChg>
        <pc:graphicFrameChg chg="mod">
          <ac:chgData name="Hewner, Mike" userId="7f3f83dd-6dfb-4127-a87f-c1714bd4fac9" providerId="ADAL" clId="{FF36F2F6-C7FE-4719-8D18-FBEE3A19C1A8}" dt="2021-09-30T13:41:12.804" v="774" actId="1076"/>
          <ac:graphicFrameMkLst>
            <pc:docMk/>
            <pc:sldMk cId="2719175512" sldId="393"/>
            <ac:graphicFrameMk id="4" creationId="{00000000-0000-0000-0000-000000000000}"/>
          </ac:graphicFrameMkLst>
        </pc:graphicFrameChg>
        <pc:cxnChg chg="mod">
          <ac:chgData name="Hewner, Mike" userId="7f3f83dd-6dfb-4127-a87f-c1714bd4fac9" providerId="ADAL" clId="{FF36F2F6-C7FE-4719-8D18-FBEE3A19C1A8}" dt="2021-09-30T13:41:23.843" v="777" actId="14100"/>
          <ac:cxnSpMkLst>
            <pc:docMk/>
            <pc:sldMk cId="2719175512" sldId="393"/>
            <ac:cxnSpMk id="5" creationId="{00000000-0000-0000-0000-000000000000}"/>
          </ac:cxnSpMkLst>
        </pc:cxnChg>
        <pc:cxnChg chg="mod">
          <ac:chgData name="Hewner, Mike" userId="7f3f83dd-6dfb-4127-a87f-c1714bd4fac9" providerId="ADAL" clId="{FF36F2F6-C7FE-4719-8D18-FBEE3A19C1A8}" dt="2021-09-30T13:41:20.308" v="776" actId="14100"/>
          <ac:cxnSpMkLst>
            <pc:docMk/>
            <pc:sldMk cId="2719175512" sldId="393"/>
            <ac:cxnSpMk id="10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7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fld id="{D05B1B10-C804-4D3C-A9C0-927D13529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3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97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52" y="4559719"/>
            <a:ext cx="5363497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fld id="{A59661A3-F70F-48E8-AB77-4A34EFF09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7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8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2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code on the quiz to include x</a:t>
            </a:r>
            <a:r>
              <a:rPr lang="en-US" baseline="0" dirty="0"/>
              <a:t> and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4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19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2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is another name for "user-defined procedure"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lambda-expression is a piece of code, which, when it gets evaluated, creates a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0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32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0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27200" y="6477000"/>
            <a:ext cx="9144000" cy="114300"/>
          </a:xfrm>
          <a:prstGeom prst="rect">
            <a:avLst/>
          </a:prstGeom>
          <a:noFill/>
        </p:spPr>
      </p:pic>
      <p:pic>
        <p:nvPicPr>
          <p:cNvPr id="1032" name="Picture 8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5600" y="228600"/>
            <a:ext cx="9144000" cy="114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BxWdD9YKd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39DD-B99D-472C-B9DB-B43FE671EE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Days 17 and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1F01-D33B-4632-9A9B-D5E5C556A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does Scheme interpret code?</a:t>
            </a:r>
          </a:p>
        </p:txBody>
      </p:sp>
    </p:spTree>
    <p:extLst>
      <p:ext uri="{BB962C8B-B14F-4D97-AF65-F5344CB8AC3E}">
        <p14:creationId xmlns:p14="http://schemas.microsoft.com/office/powerpoint/2010/main" val="144663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r>
              <a:rPr lang="en-US" sz="4000" dirty="0"/>
              <a:t>Procedure application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6106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expressions for the procedure and arguments are evaluated.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A new local environment is created: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Each variable from the procedure's formal parameter list is bound to the corresponding value from the actual argument list.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The new environment's "pointer to an enclosing environment" is set to be a copy of the local environment pointer that is the third part of the closure.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body of the procedure is evaluated, using this new local environment. If a variable is not found in local environment, look in the global environment.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Simple Example: </a:t>
            </a:r>
            <a:br>
              <a:rPr lang="en-US" sz="2400" dirty="0"/>
            </a:b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(define add2 </a:t>
            </a:r>
            <a:b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(lambda (car) </a:t>
            </a:r>
            <a:b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  (+ car 2)))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6800" y="457200"/>
            <a:ext cx="3200400" cy="2665345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 dirty="0">
                <a:solidFill>
                  <a:srgbClr val="FFFF00"/>
                </a:solidFill>
              </a:rPr>
              <a:t>I will draw pictures here and verbally describe what is going on.  Much of that verbal explanation also appears in writing on the  next two slides.  You should read them later.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07C5C9-9500-44F5-9D1F-81E91202AAD9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4343400"/>
          <a:ext cx="1371600" cy="20726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2979913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84731560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43268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5062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423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56314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26853"/>
                  </a:ext>
                </a:extLst>
              </a:tr>
            </a:tbl>
          </a:graphicData>
        </a:graphic>
      </p:graphicFrame>
      <p:sp>
        <p:nvSpPr>
          <p:cNvPr id="4" name="Star: 8 Points 3">
            <a:extLst>
              <a:ext uri="{FF2B5EF4-FFF2-40B4-BE49-F238E27FC236}">
                <a16:creationId xmlns:a16="http://schemas.microsoft.com/office/drawing/2014/main" id="{593ABAAA-A742-46A3-8C6A-7BC77D2A276C}"/>
              </a:ext>
            </a:extLst>
          </p:cNvPr>
          <p:cNvSpPr/>
          <p:nvPr/>
        </p:nvSpPr>
        <p:spPr>
          <a:xfrm>
            <a:off x="6019800" y="3962400"/>
            <a:ext cx="457200" cy="457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12 Points 4">
            <a:extLst>
              <a:ext uri="{FF2B5EF4-FFF2-40B4-BE49-F238E27FC236}">
                <a16:creationId xmlns:a16="http://schemas.microsoft.com/office/drawing/2014/main" id="{441A82E8-657D-4314-8031-887E33D038D8}"/>
              </a:ext>
            </a:extLst>
          </p:cNvPr>
          <p:cNvSpPr/>
          <p:nvPr/>
        </p:nvSpPr>
        <p:spPr>
          <a:xfrm>
            <a:off x="5791200" y="4572000"/>
            <a:ext cx="457200" cy="4572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D70372-B022-4FFA-96E9-38AE2ECE04C4}"/>
              </a:ext>
            </a:extLst>
          </p:cNvPr>
          <p:cNvCxnSpPr/>
          <p:nvPr/>
        </p:nvCxnSpPr>
        <p:spPr>
          <a:xfrm flipV="1">
            <a:off x="5029200" y="4343400"/>
            <a:ext cx="914400" cy="2286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095ACB-F5E3-4688-96D9-DD884AEE4543}"/>
              </a:ext>
            </a:extLst>
          </p:cNvPr>
          <p:cNvCxnSpPr>
            <a:cxnSpLocks/>
          </p:cNvCxnSpPr>
          <p:nvPr/>
        </p:nvCxnSpPr>
        <p:spPr>
          <a:xfrm flipV="1">
            <a:off x="5029200" y="4741164"/>
            <a:ext cx="762000" cy="1356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2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4000"/>
              <a:t>Simple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914400"/>
            <a:ext cx="8915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(define add2 (lambda (car) (+ car 2)))</a:t>
            </a:r>
            <a:endParaRPr lang="en-US" sz="2800" dirty="0">
              <a:solidFill>
                <a:srgbClr val="00FF00"/>
              </a:solidFill>
            </a:endParaRPr>
          </a:p>
          <a:p>
            <a:r>
              <a:rPr lang="en-US" sz="2400" dirty="0"/>
              <a:t>The evaluation of the </a:t>
            </a:r>
            <a:r>
              <a:rPr lang="en-US" sz="2400" b="1" dirty="0"/>
              <a:t>lambda</a:t>
            </a:r>
            <a:r>
              <a:rPr lang="en-US" sz="2400" dirty="0"/>
              <a:t>-expression produces a closure like this: 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1901826"/>
            <a:ext cx="5715000" cy="1069975"/>
          </a:xfrm>
          <a:noFill/>
          <a:ln/>
        </p:spPr>
      </p:pic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676400" y="3124201"/>
            <a:ext cx="86868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Because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lambda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-expression has no lexically-enclosing bindings, the environment pointer in this closure is null.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define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adds an entry for </a:t>
            </a:r>
            <a:r>
              <a:rPr lang="en-US" sz="2800" i="1" dirty="0">
                <a:solidFill>
                  <a:schemeClr val="bg1"/>
                </a:solidFill>
                <a:latin typeface="Arial" charset="0"/>
              </a:rPr>
              <a:t>add2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to the global environment, whose value is this procedure.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Draw picture on the board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0" y="63201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155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066800"/>
          </a:xfrm>
        </p:spPr>
        <p:txBody>
          <a:bodyPr/>
          <a:lstStyle/>
          <a:p>
            <a:r>
              <a:rPr lang="en-US"/>
              <a:t>Simple Example (continued)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439400" cy="5486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1800" dirty="0"/>
              <a:t>    </a:t>
            </a:r>
            <a:r>
              <a:rPr lang="en-US" sz="2400" dirty="0"/>
              <a:t> What happens when the procedure is applied?</a:t>
            </a:r>
            <a:br>
              <a:rPr lang="en-US" sz="2400" dirty="0"/>
            </a:b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First, the value of </a:t>
            </a:r>
            <a:r>
              <a:rPr lang="en-US" sz="2800" b="1" i="1" dirty="0">
                <a:solidFill>
                  <a:srgbClr val="00FF00"/>
                </a:solidFill>
              </a:rPr>
              <a:t>add2</a:t>
            </a:r>
            <a:r>
              <a:rPr lang="en-US" sz="2800" dirty="0"/>
              <a:t> is looked up in the (global) environment. The value of </a:t>
            </a:r>
            <a:r>
              <a:rPr lang="en-US" sz="2800" b="1" dirty="0">
                <a:solidFill>
                  <a:srgbClr val="00FF00"/>
                </a:solidFill>
              </a:rPr>
              <a:t>17</a:t>
            </a:r>
            <a:r>
              <a:rPr lang="en-US" sz="2800" dirty="0"/>
              <a:t> is itself.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Now we create a new local environment, binding the local variable </a:t>
            </a:r>
            <a:r>
              <a:rPr lang="en-US" sz="2800" b="1" i="1" dirty="0">
                <a:solidFill>
                  <a:srgbClr val="00FF00"/>
                </a:solidFill>
              </a:rPr>
              <a:t>car</a:t>
            </a:r>
            <a:r>
              <a:rPr lang="en-US" sz="2800" dirty="0"/>
              <a:t> to the value 17.</a:t>
            </a:r>
            <a:br>
              <a:rPr lang="en-US" sz="2800" dirty="0"/>
            </a:br>
            <a:r>
              <a:rPr lang="en-US" sz="2800" dirty="0"/>
              <a:t>The enclosing environment pointer for this local environment is a copy of the closure's null environment pointer.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Now we evaluate the body.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There is no </a:t>
            </a:r>
            <a:r>
              <a:rPr lang="en-US" b="1" i="1" dirty="0">
                <a:solidFill>
                  <a:srgbClr val="00FF00"/>
                </a:solidFill>
              </a:rPr>
              <a:t>+</a:t>
            </a:r>
            <a:r>
              <a:rPr lang="en-US" dirty="0"/>
              <a:t> in the local environment, and there is no enclosing environment, so we find </a:t>
            </a:r>
            <a:r>
              <a:rPr lang="en-US" b="1" i="1" dirty="0">
                <a:solidFill>
                  <a:srgbClr val="00FF00"/>
                </a:solidFill>
              </a:rPr>
              <a:t>+</a:t>
            </a:r>
            <a:r>
              <a:rPr lang="en-US" dirty="0"/>
              <a:t> in the global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the value of </a:t>
            </a:r>
            <a:r>
              <a:rPr lang="en-US" i="1" dirty="0">
                <a:solidFill>
                  <a:srgbClr val="00FF00"/>
                </a:solidFill>
              </a:rPr>
              <a:t>car</a:t>
            </a:r>
            <a:r>
              <a:rPr lang="en-US" dirty="0"/>
              <a:t> ( which is 17) is found in the local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17 is added to 2 (primitive procedures such as </a:t>
            </a:r>
            <a:r>
              <a:rPr lang="en-US" i="1" dirty="0">
                <a:solidFill>
                  <a:schemeClr val="accent1"/>
                </a:solidFill>
              </a:rPr>
              <a:t>+</a:t>
            </a:r>
            <a:r>
              <a:rPr lang="en-US" dirty="0"/>
              <a:t> are applied without making any new environments).</a:t>
            </a:r>
          </a:p>
        </p:txBody>
      </p:sp>
    </p:spTree>
    <p:extLst>
      <p:ext uri="{BB962C8B-B14F-4D97-AF65-F5344CB8AC3E}">
        <p14:creationId xmlns:p14="http://schemas.microsoft.com/office/powerpoint/2010/main" val="343576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dirty="0"/>
              <a:t>Diagram notation (use it!)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10820400" cy="51054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local environment has two parts: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table</a:t>
            </a:r>
            <a:r>
              <a:rPr lang="en-US" dirty="0"/>
              <a:t> of bindings of variables to values (fixed number of entries)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pointer</a:t>
            </a:r>
            <a:r>
              <a:rPr lang="en-US" dirty="0"/>
              <a:t> to the enclosing local environment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closure has three parts</a:t>
            </a:r>
          </a:p>
          <a:p>
            <a:pPr lvl="1"/>
            <a:r>
              <a:rPr lang="en-US" dirty="0"/>
              <a:t>List of </a:t>
            </a:r>
            <a:r>
              <a:rPr lang="en-US" b="1" dirty="0">
                <a:solidFill>
                  <a:srgbClr val="00FF00"/>
                </a:solidFill>
              </a:rPr>
              <a:t>parameter</a:t>
            </a:r>
            <a:r>
              <a:rPr lang="en-US" dirty="0"/>
              <a:t> names</a:t>
            </a:r>
          </a:p>
          <a:p>
            <a:pPr lvl="1"/>
            <a:r>
              <a:rPr lang="en-US" b="1" dirty="0">
                <a:solidFill>
                  <a:srgbClr val="00FF00"/>
                </a:solidFill>
              </a:rPr>
              <a:t>Code</a:t>
            </a:r>
            <a:r>
              <a:rPr lang="en-US" dirty="0"/>
              <a:t> (the procedure's body)</a:t>
            </a:r>
          </a:p>
          <a:p>
            <a:pPr lvl="1"/>
            <a:r>
              <a:rPr lang="en-US" dirty="0"/>
              <a:t>A pointer to the </a:t>
            </a:r>
            <a:r>
              <a:rPr lang="en-US" b="1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that was current when the </a:t>
            </a:r>
            <a:br>
              <a:rPr lang="en-US" dirty="0"/>
            </a:br>
            <a:r>
              <a:rPr lang="en-US" dirty="0"/>
              <a:t>closure was created.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125424" y="5468007"/>
            <a:ext cx="3856777" cy="1219200"/>
          </a:xfrm>
          <a:prstGeom prst="rect">
            <a:avLst/>
          </a:prstGeom>
          <a:noFill/>
          <a:ln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E684A2-8BFA-4A5B-94CC-66CF74444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971800"/>
            <a:ext cx="464820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38600" y="914400"/>
            <a:ext cx="7848600" cy="2667000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((lambda (x)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((lambda (y)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(+ x y))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15))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20)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dirty="0"/>
              <a:t>     First, the outer </a:t>
            </a:r>
            <a:r>
              <a:rPr lang="en-US" sz="2800" b="1" dirty="0"/>
              <a:t>lambda-</a:t>
            </a:r>
            <a:r>
              <a:rPr lang="en-US" sz="2800" dirty="0"/>
              <a:t>expression is evaluated to produce this closure:</a:t>
            </a:r>
          </a:p>
        </p:txBody>
      </p:sp>
      <p:pic>
        <p:nvPicPr>
          <p:cNvPr id="655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19637" y="3573162"/>
            <a:ext cx="6486525" cy="2050513"/>
          </a:xfrm>
          <a:noFill/>
          <a:ln/>
        </p:spPr>
      </p:pic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495800" y="5740698"/>
            <a:ext cx="434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What happens next?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0" y="63201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6275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dirty="0"/>
              <a:t>Summary/Review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52600" y="1038225"/>
            <a:ext cx="8915400" cy="4876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What happens when a lambda-expression is executed?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is a new local environment created? 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What is the initial value of the current local environment?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evaluate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600" dirty="0"/>
              <a:t>expression, to what does the </a:t>
            </a:r>
            <a:br>
              <a:rPr lang="en-US" sz="2600" dirty="0"/>
            </a:br>
            <a:r>
              <a:rPr lang="en-US" sz="2600" dirty="0"/>
              <a:t>"env pointer" in the new local environment point?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evaluate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600" dirty="0"/>
              <a:t> expression, to what does the "env pointer" in the resulting closure point?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apply a closure, where does the new local environment get its "enclosing env" pointer?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64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-152400"/>
            <a:ext cx="7772400" cy="838200"/>
          </a:xfrm>
        </p:spPr>
        <p:txBody>
          <a:bodyPr/>
          <a:lstStyle/>
          <a:p>
            <a:r>
              <a:rPr lang="en-US" sz="3600" dirty="0"/>
              <a:t>Summary/Review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609600"/>
            <a:ext cx="10896600" cy="4876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What happens when a lambda expression is executed?</a:t>
            </a:r>
          </a:p>
          <a:p>
            <a:pPr marL="6858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A closure is created and returned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is a new local environment created? </a:t>
            </a:r>
          </a:p>
          <a:p>
            <a:pPr lvl="1" indent="-3429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When Scheme (a) executes a let (or letrec) or (b) applies a closure to arguments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What is the initial value of the current local environment?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empty environment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evaluate a let, to what does the </a:t>
            </a:r>
            <a:br>
              <a:rPr lang="en-US" sz="2600" dirty="0"/>
            </a:br>
            <a:r>
              <a:rPr lang="en-US" sz="2600" dirty="0"/>
              <a:t>"env pointer" in the new local environment point?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local environment that is current when we start to evaluate the let.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evaluate a lambda expression, to what does the "env pointer" in the resulting closure point?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local environment that is current when we start to evaluate the lambda.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apply a closure, where does the new local environment get its "enclosing env" pointer?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A copy of the closure's environment pointer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01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8153400" cy="762000"/>
          </a:xfrm>
        </p:spPr>
        <p:txBody>
          <a:bodyPr/>
          <a:lstStyle/>
          <a:p>
            <a:r>
              <a:rPr lang="en-US" sz="4000" dirty="0"/>
              <a:t>An example with recursion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99060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The following three Scheme expressions are evaluated (in the order shown here):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  (fact2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fact2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(lambda (n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(if (zero?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   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    (fact2 (- n 1) (* n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fact 2)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</a:t>
            </a:r>
            <a:r>
              <a:rPr lang="en-US" sz="2000" dirty="0"/>
              <a:t>Draw a diagram showing all closures and local environments that are created during this execution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(with arrows indicating when one of these objects contains a reference to another one).   Use words to describe the process.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601200" y="62439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1917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75" y="438150"/>
            <a:ext cx="8696325" cy="762000"/>
          </a:xfrm>
        </p:spPr>
        <p:txBody>
          <a:bodyPr/>
          <a:lstStyle/>
          <a:p>
            <a:r>
              <a:rPr lang="en-US" sz="4000" dirty="0"/>
              <a:t>Example:  Similar in complexity to A12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2539"/>
            <a:ext cx="69342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The following two Scheme expressions are evaluated (in the order shown here):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(define 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  (let ([a (lambda (y z)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		           (+ x y z))])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    (lambda (b)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	        (a (+ 5 b) x))))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((f 3)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01200" y="62439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829617-CF76-4ECD-AC83-A59461920462}"/>
              </a:ext>
            </a:extLst>
          </p:cNvPr>
          <p:cNvSpPr/>
          <p:nvPr/>
        </p:nvSpPr>
        <p:spPr>
          <a:xfrm>
            <a:off x="4718860" y="3198169"/>
            <a:ext cx="27542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Auxiliary procedure: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6118B-B4F5-4F4C-A9A3-412B8E4B5833}"/>
              </a:ext>
            </a:extLst>
          </p:cNvPr>
          <p:cNvSpPr txBox="1"/>
          <p:nvPr/>
        </p:nvSpPr>
        <p:spPr>
          <a:xfrm>
            <a:off x="8605060" y="1828800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 show the details of  this example  in a video called “Complex E&amp;C example”.</a:t>
            </a:r>
          </a:p>
        </p:txBody>
      </p:sp>
    </p:spTree>
    <p:extLst>
      <p:ext uri="{BB962C8B-B14F-4D97-AF65-F5344CB8AC3E}">
        <p14:creationId xmlns:p14="http://schemas.microsoft.com/office/powerpoint/2010/main" val="194474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D089-5829-4238-A727-F7B14807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A12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E403-E1F0-4C6A-B13A-A0D4467A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2A1FA-BED4-47D6-BB9B-183C8C740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01" y="1143000"/>
            <a:ext cx="9246475" cy="525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6A656-5218-4EAC-8B61-384F25067DC0}"/>
              </a:ext>
            </a:extLst>
          </p:cNvPr>
          <p:cNvSpPr/>
          <p:nvPr/>
        </p:nvSpPr>
        <p:spPr>
          <a:xfrm>
            <a:off x="1828800" y="1981200"/>
            <a:ext cx="8829675" cy="1295400"/>
          </a:xfrm>
          <a:prstGeom prst="rect">
            <a:avLst/>
          </a:prstGeom>
          <a:solidFill>
            <a:schemeClr val="accent1">
              <a:lumMod val="40000"/>
              <a:lumOff val="6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0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772400" cy="685800"/>
          </a:xfrm>
        </p:spPr>
        <p:txBody>
          <a:bodyPr/>
          <a:lstStyle/>
          <a:p>
            <a:r>
              <a:rPr lang="en-US" dirty="0"/>
              <a:t>		Syntax </a:t>
            </a:r>
            <a:r>
              <a:rPr lang="en-US" dirty="0">
                <a:sym typeface="Wingdings" panose="05000000000000000000" pitchFamily="2" charset="2"/>
              </a:rPr>
              <a:t>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990600"/>
            <a:ext cx="10744200" cy="4114800"/>
          </a:xfrm>
        </p:spPr>
        <p:txBody>
          <a:bodyPr/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sz="3000" dirty="0"/>
              <a:t> and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3000" dirty="0"/>
              <a:t> give us a way to get from a concrete representation of program syntax to a more abstract one. </a:t>
            </a:r>
          </a:p>
          <a:p>
            <a:r>
              <a:rPr lang="en-US" sz="3000" dirty="0">
                <a:solidFill>
                  <a:srgbClr val="FFFF00"/>
                </a:solidFill>
              </a:rPr>
              <a:t>Now we want to get the meaning (interpretation).</a:t>
            </a:r>
          </a:p>
          <a:p>
            <a:r>
              <a:rPr lang="en-US" sz="3000" dirty="0"/>
              <a:t>How do we implement lexical scoping with first-class procedures?</a:t>
            </a:r>
          </a:p>
          <a:p>
            <a:r>
              <a:rPr lang="en-US" sz="3000" dirty="0">
                <a:solidFill>
                  <a:srgbClr val="FFFF00"/>
                </a:solidFill>
              </a:rPr>
              <a:t>First question:  How to represent the bindings of variables to data?  (environments)</a:t>
            </a:r>
          </a:p>
          <a:p>
            <a:r>
              <a:rPr lang="en-US" sz="3000" dirty="0"/>
              <a:t>We will spend a couple of class days taking an abstract look at this, then we will look at concrete implementations of environments</a:t>
            </a:r>
          </a:p>
        </p:txBody>
      </p:sp>
    </p:spTree>
    <p:extLst>
      <p:ext uri="{BB962C8B-B14F-4D97-AF65-F5344CB8AC3E}">
        <p14:creationId xmlns:p14="http://schemas.microsoft.com/office/powerpoint/2010/main" val="8720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85800"/>
            <a:ext cx="7772400" cy="609600"/>
          </a:xfrm>
        </p:spPr>
        <p:txBody>
          <a:bodyPr/>
          <a:lstStyle/>
          <a:p>
            <a:r>
              <a:rPr lang="en-US" sz="3600" dirty="0"/>
              <a:t>Evaluate </a:t>
            </a:r>
            <a:r>
              <a:rPr lang="en-US" sz="3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3600" dirty="0"/>
              <a:t> expressions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0"/>
            <a:ext cx="8458200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4000" dirty="0"/>
              <a:t>Create a new local environment, similar to a 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4000" dirty="0"/>
              <a:t> environment, except that: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romanLcPeriod"/>
            </a:pPr>
            <a:r>
              <a:rPr lang="en-US" sz="3200" dirty="0"/>
              <a:t>The “enclosing environment" pointers of all closures that are bound to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3200" dirty="0"/>
              <a:t> variables point to the new environment, not the enclosing environment.</a:t>
            </a:r>
          </a:p>
          <a:p>
            <a:pPr marL="609600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4000" dirty="0"/>
              <a:t>Evaluate the body of the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4000" dirty="0"/>
              <a:t> in this new environment.</a:t>
            </a:r>
            <a:br>
              <a:rPr lang="en-US" sz="2400" dirty="0"/>
            </a:br>
            <a:endParaRPr lang="en-US" sz="12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57200"/>
            <a:ext cx="9144000" cy="762000"/>
          </a:xfrm>
        </p:spPr>
        <p:txBody>
          <a:bodyPr/>
          <a:lstStyle/>
          <a:p>
            <a:r>
              <a:rPr lang="en-US" sz="3600" dirty="0"/>
              <a:t>Example with letrec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28319"/>
            <a:ext cx="5791200" cy="5282967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solidFill>
                  <a:schemeClr val="accent1"/>
                </a:solidFill>
              </a:rPr>
              <a:t> </a:t>
            </a:r>
            <a:endParaRPr lang="en-US" sz="16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(define odd?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(</a:t>
            </a:r>
            <a:r>
              <a:rPr lang="en-US" sz="1800" b="1" dirty="0" err="1">
                <a:solidFill>
                  <a:srgbClr val="00FF00"/>
                </a:solidFill>
                <a:latin typeface="Courier New" pitchFamily="49" charset="0"/>
              </a:rPr>
              <a:t>letrec</a:t>
            </a: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([odd? (lambda 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(if (zero?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    #f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    (even? (- n 1))))]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[even? (lambda (m)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 (if (zero? m)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     #t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                (odd? (- m 1))))])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      (odd? x))))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1800" b="1" dirty="0">
                <a:solidFill>
                  <a:srgbClr val="00FF00"/>
                </a:solidFill>
                <a:latin typeface="Courier New" pitchFamily="49" charset="0"/>
              </a:rPr>
              <a:t>(odd? 2)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6193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09800" y="1143000"/>
            <a:ext cx="7772400" cy="4800600"/>
          </a:xfrm>
        </p:spPr>
        <p:txBody>
          <a:bodyPr/>
          <a:lstStyle/>
          <a:p>
            <a:r>
              <a:rPr lang="en-US" dirty="0"/>
              <a:t>Quote from </a:t>
            </a:r>
            <a:r>
              <a:rPr lang="en-US"/>
              <a:t>Richard Feynman (</a:t>
            </a:r>
            <a:r>
              <a:rPr lang="en-US" dirty="0"/>
              <a:t>1918-1988), Caltech physicist and Nobel Prize winner:</a:t>
            </a:r>
          </a:p>
          <a:p>
            <a:pPr lvl="1"/>
            <a:r>
              <a:rPr lang="en-US" dirty="0"/>
              <a:t>There are 10</a:t>
            </a:r>
            <a:r>
              <a:rPr lang="en-US" baseline="30000" dirty="0"/>
              <a:t>11</a:t>
            </a:r>
            <a:r>
              <a:rPr lang="en-US" dirty="0"/>
              <a:t> stars in the galaxy. That used to be a huge number. But it's only a hundred billion. It's less than the national deficit! We used to call them astronomical numbers. Now we should call them economical numbers.</a:t>
            </a:r>
          </a:p>
          <a:p>
            <a:r>
              <a:rPr lang="en-US" dirty="0"/>
              <a:t>What does a trillion dollars look like?</a:t>
            </a:r>
          </a:p>
          <a:p>
            <a:pPr lvl="1"/>
            <a:r>
              <a:rPr lang="en-US" dirty="0">
                <a:hlinkClick r:id="rId3"/>
              </a:rPr>
              <a:t>https://www.youtube.com/watch?v=WBxWdD9YKdY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5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4657726"/>
            <a:ext cx="8839200" cy="1362075"/>
          </a:xfrm>
        </p:spPr>
        <p:txBody>
          <a:bodyPr/>
          <a:lstStyle/>
          <a:p>
            <a:pPr algn="ctr"/>
            <a:r>
              <a:rPr lang="en-US" dirty="0"/>
              <a:t> environments  and closures</a:t>
            </a:r>
            <a:br>
              <a:rPr lang="en-US" dirty="0"/>
            </a:br>
            <a:r>
              <a:rPr lang="en-US" dirty="0"/>
              <a:t>(abbreviated E&amp;C)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6400" y="2520156"/>
            <a:ext cx="8839200" cy="18176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FF00"/>
                </a:solidFill>
              </a:rPr>
              <a:t>Don’t allow yourself to get behind during today’s 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FF00"/>
                </a:solidFill>
              </a:rPr>
              <a:t>This will be a formalization of what you already “know” intuitively – as we step through, keep in mind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</a:rPr>
              <a:t>In the end, this should correspond to your existing idea of how scheme programs work (so if it seems to violate those rules, you should stop me)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FF00"/>
                </a:solidFill>
              </a:rPr>
              <a:t>But, to be a valid formalization, we don’t want to appeal to intuition – instead the process should be totally mechanical</a:t>
            </a:r>
            <a:br>
              <a:rPr lang="en-US" sz="2400" b="1" dirty="0">
                <a:solidFill>
                  <a:srgbClr val="FFFF00"/>
                </a:solidFill>
              </a:rPr>
            </a:b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3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10058400" cy="838200"/>
          </a:xfrm>
        </p:spPr>
        <p:txBody>
          <a:bodyPr/>
          <a:lstStyle/>
          <a:p>
            <a:r>
              <a:rPr lang="en-US" sz="4000" dirty="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8915400" cy="49530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00D609"/>
                </a:solidFill>
              </a:rPr>
              <a:t>environment</a:t>
            </a:r>
            <a:r>
              <a:rPr lang="en-US" sz="2800" dirty="0">
                <a:solidFill>
                  <a:srgbClr val="00D609"/>
                </a:solidFill>
              </a:rPr>
              <a:t> </a:t>
            </a:r>
            <a:r>
              <a:rPr lang="en-US" sz="2800" dirty="0"/>
              <a:t>is a table of variable names (symbols) and their associated values.</a:t>
            </a:r>
          </a:p>
          <a:p>
            <a:r>
              <a:rPr lang="en-US" sz="2800" dirty="0"/>
              <a:t>The values are not code or pointers to other environments.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876800" y="3398520"/>
          <a:ext cx="21336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#t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xyz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"xyz"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763000" cy="838200"/>
          </a:xfrm>
        </p:spPr>
        <p:txBody>
          <a:bodyPr/>
          <a:lstStyle/>
          <a:p>
            <a:r>
              <a:rPr lang="en-US" sz="400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915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FF00"/>
                </a:solidFill>
              </a:rPr>
              <a:t>global</a:t>
            </a:r>
            <a:r>
              <a:rPr lang="en-US" dirty="0"/>
              <a:t> (top-level) </a:t>
            </a:r>
            <a:r>
              <a:rPr lang="en-US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is dynamic;  symbols are added to the environment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</a:rPr>
              <a:t>define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values of symbols can be changed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</a:rPr>
              <a:t>set!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836436"/>
              </p:ext>
            </p:extLst>
          </p:nvPr>
        </p:nvGraphicFramePr>
        <p:xfrm>
          <a:off x="3294530" y="2699295"/>
          <a:ext cx="21336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nip Diagonal Corner Rectangle 1"/>
          <p:cNvSpPr/>
          <p:nvPr/>
        </p:nvSpPr>
        <p:spPr>
          <a:xfrm>
            <a:off x="6705600" y="28194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represented*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6970059" y="46482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represented*</a:t>
            </a:r>
          </a:p>
          <a:p>
            <a:pPr algn="ctr"/>
            <a:endParaRPr lang="en-US" dirty="0"/>
          </a:p>
        </p:txBody>
      </p:sp>
      <p:cxnSp>
        <p:nvCxnSpPr>
          <p:cNvPr id="5" name="Elbow Connector 4"/>
          <p:cNvCxnSpPr>
            <a:cxnSpLocks/>
          </p:cNvCxnSpPr>
          <p:nvPr/>
        </p:nvCxnSpPr>
        <p:spPr>
          <a:xfrm>
            <a:off x="4648201" y="3032760"/>
            <a:ext cx="2133600" cy="39624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cxnSpLocks/>
          </p:cNvCxnSpPr>
          <p:nvPr/>
        </p:nvCxnSpPr>
        <p:spPr>
          <a:xfrm>
            <a:off x="4648201" y="3764280"/>
            <a:ext cx="2321859" cy="134112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AE48FB-4BB4-4AEB-9E3A-79114714C242}"/>
              </a:ext>
            </a:extLst>
          </p:cNvPr>
          <p:cNvSpPr txBox="1"/>
          <p:nvPr/>
        </p:nvSpPr>
        <p:spPr>
          <a:xfrm>
            <a:off x="170330" y="5250906"/>
            <a:ext cx="563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 Procedures without code will be treated as a ‘black box’.  Procedures with code are represented as closures using the rules I will discuss today.</a:t>
            </a:r>
          </a:p>
        </p:txBody>
      </p:sp>
    </p:spTree>
    <p:extLst>
      <p:ext uri="{BB962C8B-B14F-4D97-AF65-F5344CB8AC3E}">
        <p14:creationId xmlns:p14="http://schemas.microsoft.com/office/powerpoint/2010/main" val="271917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0"/>
            <a:ext cx="8382000" cy="2209800"/>
          </a:xfrm>
        </p:spPr>
        <p:txBody>
          <a:bodyPr/>
          <a:lstStyle/>
          <a:p>
            <a:r>
              <a:rPr lang="en-US" sz="2800" dirty="0"/>
              <a:t>When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2800" dirty="0"/>
              <a:t>-defined procedure is applied to arguments (also when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let*</a:t>
            </a:r>
            <a:r>
              <a:rPr lang="en-US" sz="2800" dirty="0"/>
              <a:t>, or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letrec</a:t>
            </a:r>
            <a:r>
              <a:rPr lang="en-US" sz="2800" b="1" dirty="0"/>
              <a:t> </a:t>
            </a:r>
            <a:r>
              <a:rPr lang="en-US" sz="2800" dirty="0"/>
              <a:t>is executed), a new </a:t>
            </a:r>
            <a:r>
              <a:rPr lang="en-US" sz="2800" b="1" dirty="0">
                <a:solidFill>
                  <a:srgbClr val="00FF00"/>
                </a:solidFill>
              </a:rPr>
              <a:t>local environment</a:t>
            </a:r>
            <a:r>
              <a:rPr lang="en-US" sz="2800" dirty="0"/>
              <a:t> is created to hold the bindings of the variables that are defined at that level.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8200" y="55626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4787CB-74DB-4EB0-A034-C2A7CE56E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810000"/>
            <a:ext cx="54102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3600" dirty="0"/>
              <a:t>Evaluate a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600" dirty="0"/>
              <a:t> expression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1000" y="762000"/>
            <a:ext cx="7924800" cy="6096000"/>
          </a:xfrm>
        </p:spPr>
        <p:txBody>
          <a:bodyPr/>
          <a:lstStyle/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(in the current environment) the expressions to get the values to be assigned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Create a new local environment with bindings for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  Its "enclosing environment" pointer points to the current environment.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the body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in this new environment.</a:t>
            </a:r>
            <a:br>
              <a:rPr lang="en-US" sz="2000" dirty="0"/>
            </a:br>
            <a:endParaRPr lang="en-US" sz="9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(define a 5)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(let ([z (+ a 3)]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 [t 7])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(let ([y (+ z a)])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(list a t z y)))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AF2ABE-7AA7-403C-807D-56726B7D4810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4404244"/>
          <a:ext cx="16764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nip Diagonal Corner Rectangle 1">
            <a:extLst>
              <a:ext uri="{FF2B5EF4-FFF2-40B4-BE49-F238E27FC236}">
                <a16:creationId xmlns:a16="http://schemas.microsoft.com/office/drawing/2014/main" id="{F7A85D96-0309-4B50-9584-C0CB9913A50C}"/>
              </a:ext>
            </a:extLst>
          </p:cNvPr>
          <p:cNvSpPr/>
          <p:nvPr/>
        </p:nvSpPr>
        <p:spPr>
          <a:xfrm>
            <a:off x="9541328" y="4023244"/>
            <a:ext cx="1856014" cy="13107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D240CFDD-78B2-45E9-AE6B-8AB4E02B2C1F}"/>
              </a:ext>
            </a:extLst>
          </p:cNvPr>
          <p:cNvSpPr/>
          <p:nvPr/>
        </p:nvSpPr>
        <p:spPr>
          <a:xfrm>
            <a:off x="9677400" y="5547244"/>
            <a:ext cx="1856014" cy="13107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</a:t>
            </a:r>
          </a:p>
          <a:p>
            <a:pPr algn="ctr"/>
            <a:endParaRPr lang="en-US" dirty="0"/>
          </a:p>
        </p:txBody>
      </p:sp>
      <p:cxnSp>
        <p:nvCxnSpPr>
          <p:cNvPr id="7" name="Elbow Connector 4">
            <a:extLst>
              <a:ext uri="{FF2B5EF4-FFF2-40B4-BE49-F238E27FC236}">
                <a16:creationId xmlns:a16="http://schemas.microsoft.com/office/drawing/2014/main" id="{15BB453D-DAD0-442D-BD4F-1859525F9137}"/>
              </a:ext>
            </a:extLst>
          </p:cNvPr>
          <p:cNvCxnSpPr>
            <a:cxnSpLocks/>
          </p:cNvCxnSpPr>
          <p:nvPr/>
        </p:nvCxnSpPr>
        <p:spPr>
          <a:xfrm>
            <a:off x="7848600" y="4785244"/>
            <a:ext cx="1616528" cy="28836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9">
            <a:extLst>
              <a:ext uri="{FF2B5EF4-FFF2-40B4-BE49-F238E27FC236}">
                <a16:creationId xmlns:a16="http://schemas.microsoft.com/office/drawing/2014/main" id="{2CEF9825-4331-4FB4-AAC8-A1876147C029}"/>
              </a:ext>
            </a:extLst>
          </p:cNvPr>
          <p:cNvCxnSpPr>
            <a:cxnSpLocks/>
          </p:cNvCxnSpPr>
          <p:nvPr/>
        </p:nvCxnSpPr>
        <p:spPr>
          <a:xfrm>
            <a:off x="7848601" y="5394844"/>
            <a:ext cx="1824317" cy="917529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2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1"/>
            <a:ext cx="11201400" cy="3598863"/>
          </a:xfrm>
        </p:spPr>
        <p:txBody>
          <a:bodyPr/>
          <a:lstStyle/>
          <a:p>
            <a:r>
              <a:rPr lang="en-US" sz="3600" dirty="0"/>
              <a:t>When a lambda-expression is evaluated, what is returned?</a:t>
            </a:r>
          </a:p>
          <a:p>
            <a:r>
              <a:rPr lang="en-US" sz="3600" dirty="0"/>
              <a:t>When does the body of a lambda-expression get evaluated?</a:t>
            </a:r>
          </a:p>
          <a:p>
            <a:r>
              <a:rPr lang="en-US" sz="3600" dirty="0"/>
              <a:t>What kind of info needs to be stored in a procedure?</a:t>
            </a:r>
          </a:p>
          <a:p>
            <a:r>
              <a:rPr lang="en-US" sz="3600" dirty="0"/>
              <a:t>What happens when a procedure is applied?</a:t>
            </a:r>
            <a:endParaRPr lang="en-US" dirty="0"/>
          </a:p>
          <a:p>
            <a:pPr algn="ctr">
              <a:buNone/>
            </a:pPr>
            <a:r>
              <a:rPr lang="en-US" b="1" dirty="0">
                <a:solidFill>
                  <a:srgbClr val="00FF00"/>
                </a:solidFill>
              </a:rPr>
              <a:t>(Answers on the next few slides)</a:t>
            </a:r>
          </a:p>
        </p:txBody>
      </p:sp>
    </p:spTree>
    <p:extLst>
      <p:ext uri="{BB962C8B-B14F-4D97-AF65-F5344CB8AC3E}">
        <p14:creationId xmlns:p14="http://schemas.microsoft.com/office/powerpoint/2010/main" val="234386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102108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Whenever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evaluated, a procedure (also known as a </a:t>
            </a:r>
            <a:r>
              <a:rPr lang="en-US" sz="2800" b="1" dirty="0"/>
              <a:t>closure</a:t>
            </a:r>
            <a:r>
              <a:rPr lang="en-US" sz="2800" dirty="0"/>
              <a:t>) is created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closure consists of three parts.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Note that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</a:t>
            </a:r>
            <a:r>
              <a:rPr lang="en-US" sz="2800" i="1" dirty="0"/>
              <a:t>not </a:t>
            </a:r>
            <a:r>
              <a:rPr lang="en-US" sz="2800" dirty="0"/>
              <a:t>a procedure.  What is it?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FF00"/>
                </a:solidFill>
              </a:rPr>
              <a:t>Is the body of a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 expression ever evaluated during the evaluation of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B3E03-2F2C-4886-88E7-3F86C95247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50654-5326-48A5-B478-3EAE29330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36" y="2924174"/>
            <a:ext cx="6848764" cy="12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350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28863</TotalTime>
  <Words>1841</Words>
  <Application>Microsoft Office PowerPoint</Application>
  <PresentationFormat>Widescreen</PresentationFormat>
  <Paragraphs>203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Courier New</vt:lpstr>
      <vt:lpstr>Times New Roman</vt:lpstr>
      <vt:lpstr>Wingdings</vt:lpstr>
      <vt:lpstr>Default Design</vt:lpstr>
      <vt:lpstr>Days 17 and 18</vt:lpstr>
      <vt:lpstr>  Syntax  Semantics</vt:lpstr>
      <vt:lpstr> environments  and closures (abbreviated E&amp;C)</vt:lpstr>
      <vt:lpstr>Variable bindings and environments</vt:lpstr>
      <vt:lpstr>Variable bindings and environments</vt:lpstr>
      <vt:lpstr>local environments</vt:lpstr>
      <vt:lpstr>Evaluate a let expression</vt:lpstr>
      <vt:lpstr>Procedures (closures)</vt:lpstr>
      <vt:lpstr>Procedures (closures)</vt:lpstr>
      <vt:lpstr>Procedure application</vt:lpstr>
      <vt:lpstr>Simple Example</vt:lpstr>
      <vt:lpstr>Simple Example (continued)</vt:lpstr>
      <vt:lpstr>Diagram notation (use it!)</vt:lpstr>
      <vt:lpstr>A More Complex Example</vt:lpstr>
      <vt:lpstr>Summary/Review questions</vt:lpstr>
      <vt:lpstr>Summary/Review questions</vt:lpstr>
      <vt:lpstr>An example with recursion</vt:lpstr>
      <vt:lpstr>Example:  Similar in complexity to A12</vt:lpstr>
      <vt:lpstr>A12 details</vt:lpstr>
      <vt:lpstr>Evaluate letrec expressions</vt:lpstr>
      <vt:lpstr>Example with letrec</vt:lpstr>
      <vt:lpstr>Interlude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White &amp; Navy</dc:title>
  <dc:creator>nshastry</dc:creator>
  <cp:lastModifiedBy>Hewner, Mike</cp:lastModifiedBy>
  <cp:revision>192</cp:revision>
  <cp:lastPrinted>2020-01-13T19:38:58Z</cp:lastPrinted>
  <dcterms:created xsi:type="dcterms:W3CDTF">2000-12-30T02:52:07Z</dcterms:created>
  <dcterms:modified xsi:type="dcterms:W3CDTF">2021-09-30T13:42:06Z</dcterms:modified>
</cp:coreProperties>
</file>