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2"/>
  </p:notesMasterIdLst>
  <p:handoutMasterIdLst>
    <p:handoutMasterId r:id="rId13"/>
  </p:handoutMasterIdLst>
  <p:sldIdLst>
    <p:sldId id="394" r:id="rId2"/>
    <p:sldId id="354" r:id="rId3"/>
    <p:sldId id="393" r:id="rId4"/>
    <p:sldId id="356" r:id="rId5"/>
    <p:sldId id="366" r:id="rId6"/>
    <p:sldId id="383" r:id="rId7"/>
    <p:sldId id="387" r:id="rId8"/>
    <p:sldId id="389" r:id="rId9"/>
    <p:sldId id="390" r:id="rId10"/>
    <p:sldId id="395" r:id="rId1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A1FBFD"/>
    <a:srgbClr val="FF66CC"/>
    <a:srgbClr val="FF0066"/>
    <a:srgbClr val="FF0000"/>
    <a:srgbClr val="6B99BC"/>
    <a:srgbClr val="772323"/>
    <a:srgbClr val="DDDDDD"/>
    <a:srgbClr val="66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111" autoAdjust="0"/>
    <p:restoredTop sz="92110" autoAdjust="0"/>
  </p:normalViewPr>
  <p:slideViewPr>
    <p:cSldViewPr>
      <p:cViewPr varScale="1">
        <p:scale>
          <a:sx n="85" d="100"/>
          <a:sy n="85" d="100"/>
        </p:scale>
        <p:origin x="102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6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4" tIns="47518" rIns="95034" bIns="47518" numCol="1" anchor="t" anchorCtr="0" compatLnSpc="1">
            <a:prstTxWarp prst="textNoShape">
              <a:avLst/>
            </a:prstTxWarp>
          </a:bodyPr>
          <a:lstStyle>
            <a:lvl1pPr defTabSz="950391">
              <a:defRPr sz="1200"/>
            </a:lvl1pPr>
          </a:lstStyle>
          <a:p>
            <a:endParaRPr 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9" y="6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4" tIns="47518" rIns="95034" bIns="47518" numCol="1" anchor="t" anchorCtr="0" compatLnSpc="1">
            <a:prstTxWarp prst="textNoShape">
              <a:avLst/>
            </a:prstTxWarp>
          </a:bodyPr>
          <a:lstStyle>
            <a:lvl1pPr algn="r" defTabSz="950391">
              <a:defRPr sz="1200"/>
            </a:lvl1pPr>
          </a:lstStyle>
          <a:p>
            <a:endParaRPr lang="en-US"/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41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4" tIns="47518" rIns="95034" bIns="47518" numCol="1" anchor="b" anchorCtr="0" compatLnSpc="1">
            <a:prstTxWarp prst="textNoShape">
              <a:avLst/>
            </a:prstTxWarp>
          </a:bodyPr>
          <a:lstStyle>
            <a:lvl1pPr defTabSz="950391">
              <a:defRPr sz="1200"/>
            </a:lvl1pPr>
          </a:lstStyle>
          <a:p>
            <a:endParaRPr lang="en-US"/>
          </a:p>
        </p:txBody>
      </p:sp>
      <p:sp>
        <p:nvSpPr>
          <p:cNvPr id="573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9" y="9119441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4" tIns="47518" rIns="95034" bIns="47518" numCol="1" anchor="b" anchorCtr="0" compatLnSpc="1">
            <a:prstTxWarp prst="textNoShape">
              <a:avLst/>
            </a:prstTxWarp>
          </a:bodyPr>
          <a:lstStyle>
            <a:lvl1pPr algn="r" defTabSz="950391">
              <a:defRPr sz="1200"/>
            </a:lvl1pPr>
          </a:lstStyle>
          <a:p>
            <a:fld id="{0856BC50-662B-4B38-A1CA-D4C8B613C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95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6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t" anchorCtr="0" compatLnSpc="1">
            <a:prstTxWarp prst="textNoShape">
              <a:avLst/>
            </a:prstTxWarp>
          </a:bodyPr>
          <a:lstStyle>
            <a:lvl1pPr defTabSz="960041">
              <a:defRPr sz="1200"/>
            </a:lvl1pPr>
          </a:lstStyle>
          <a:p>
            <a:endParaRPr lang="en-US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069" y="6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t" anchorCtr="0" compatLnSpc="1">
            <a:prstTxWarp prst="textNoShape">
              <a:avLst/>
            </a:prstTxWarp>
          </a:bodyPr>
          <a:lstStyle>
            <a:lvl1pPr algn="r" defTabSz="960041">
              <a:defRPr sz="1200"/>
            </a:lvl1pPr>
          </a:lstStyle>
          <a:p>
            <a:endParaRPr lang="en-US"/>
          </a:p>
        </p:txBody>
      </p:sp>
      <p:sp>
        <p:nvSpPr>
          <p:cNvPr id="397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7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506" y="4559722"/>
            <a:ext cx="5850194" cy="432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7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41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b" anchorCtr="0" compatLnSpc="1">
            <a:prstTxWarp prst="textNoShape">
              <a:avLst/>
            </a:prstTxWarp>
          </a:bodyPr>
          <a:lstStyle>
            <a:lvl1pPr defTabSz="960041">
              <a:defRPr sz="1200"/>
            </a:lvl1pPr>
          </a:lstStyle>
          <a:p>
            <a:endParaRPr lang="en-US"/>
          </a:p>
        </p:txBody>
      </p:sp>
      <p:sp>
        <p:nvSpPr>
          <p:cNvPr id="397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069" y="9119441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b" anchorCtr="0" compatLnSpc="1">
            <a:prstTxWarp prst="textNoShape">
              <a:avLst/>
            </a:prstTxWarp>
          </a:bodyPr>
          <a:lstStyle>
            <a:lvl1pPr algn="r" defTabSz="960041">
              <a:defRPr sz="1200"/>
            </a:lvl1pPr>
          </a:lstStyle>
          <a:p>
            <a:fld id="{957F737C-2939-4B3C-A229-35593C5DE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3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6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it uses </a:t>
            </a:r>
            <a:r>
              <a:rPr lang="en-US" dirty="0" err="1"/>
              <a:t>snoc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4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it uses </a:t>
            </a:r>
            <a:r>
              <a:rPr lang="en-US" dirty="0" err="1"/>
              <a:t>snoc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7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8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(define occurs-bound?</a:t>
            </a:r>
          </a:p>
          <a:p>
            <a:r>
              <a:rPr lang="en-US" dirty="0"/>
              <a:t>  (lambda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</a:t>
            </a:r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((symbol? </a:t>
            </a:r>
            <a:r>
              <a:rPr lang="en-US" dirty="0" err="1"/>
              <a:t>exp</a:t>
            </a:r>
            <a:r>
              <a:rPr lang="en-US" dirty="0"/>
              <a:t>) #f)</a:t>
            </a:r>
          </a:p>
          <a:p>
            <a:r>
              <a:rPr lang="en-US" dirty="0"/>
              <a:t>      ((</a:t>
            </a:r>
            <a:r>
              <a:rPr lang="en-US" dirty="0" err="1"/>
              <a:t>eqv</a:t>
            </a:r>
            <a:r>
              <a:rPr lang="en-US" dirty="0"/>
              <a:t>? (car </a:t>
            </a:r>
            <a:r>
              <a:rPr lang="en-US" dirty="0" err="1"/>
              <a:t>exp</a:t>
            </a:r>
            <a:r>
              <a:rPr lang="en-US" dirty="0"/>
              <a:t>) 'lambda)</a:t>
            </a:r>
          </a:p>
          <a:p>
            <a:r>
              <a:rPr lang="en-US" dirty="0"/>
              <a:t>       (or (occurs-bound?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</a:t>
            </a:r>
          </a:p>
          <a:p>
            <a:r>
              <a:rPr lang="en-US" dirty="0"/>
              <a:t>            (and (</a:t>
            </a:r>
            <a:r>
              <a:rPr lang="en-US" dirty="0" err="1"/>
              <a:t>eqv</a:t>
            </a:r>
            <a:r>
              <a:rPr lang="en-US" dirty="0"/>
              <a:t>? (</a:t>
            </a:r>
            <a:r>
              <a:rPr lang="en-US" dirty="0" err="1"/>
              <a:t>caadr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 </a:t>
            </a:r>
            <a:r>
              <a:rPr lang="en-US" dirty="0" err="1"/>
              <a:t>var</a:t>
            </a:r>
            <a:r>
              <a:rPr lang="en-US" dirty="0"/>
              <a:t>)</a:t>
            </a:r>
          </a:p>
          <a:p>
            <a:r>
              <a:rPr lang="en-US" dirty="0"/>
              <a:t>                   (occurs-free?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)))))</a:t>
            </a:r>
          </a:p>
          <a:p>
            <a:r>
              <a:rPr lang="en-US" dirty="0"/>
              <a:t>      (else (or (occurs-bound? </a:t>
            </a:r>
            <a:r>
              <a:rPr lang="en-US" dirty="0" err="1"/>
              <a:t>var</a:t>
            </a:r>
            <a:r>
              <a:rPr lang="en-US" dirty="0"/>
              <a:t>  (car </a:t>
            </a:r>
            <a:r>
              <a:rPr lang="en-US" dirty="0" err="1"/>
              <a:t>exp</a:t>
            </a:r>
            <a:r>
              <a:rPr lang="en-US" dirty="0"/>
              <a:t>))</a:t>
            </a:r>
          </a:p>
          <a:p>
            <a:r>
              <a:rPr lang="en-US" dirty="0"/>
              <a:t>                   (occurs-bound?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)))))))</a:t>
            </a:r>
          </a:p>
          <a:p>
            <a:endParaRPr lang="en-US" dirty="0"/>
          </a:p>
          <a:p>
            <a:r>
              <a:rPr lang="en-US" dirty="0"/>
              <a:t>(define occurs-free?  ; done in the book, so don't do it here.</a:t>
            </a:r>
          </a:p>
          <a:p>
            <a:r>
              <a:rPr lang="en-US" dirty="0"/>
              <a:t>  (lambda (</a:t>
            </a:r>
            <a:r>
              <a:rPr lang="en-US" dirty="0" err="1"/>
              <a:t>var</a:t>
            </a:r>
            <a:r>
              <a:rPr lang="en-US" dirty="0"/>
              <a:t> exp)</a:t>
            </a:r>
          </a:p>
          <a:p>
            <a:r>
              <a:rPr lang="en-US" dirty="0"/>
              <a:t>    (cond</a:t>
            </a:r>
          </a:p>
          <a:p>
            <a:r>
              <a:rPr lang="en-US" dirty="0"/>
              <a:t>      ((symbol? exp) (</a:t>
            </a:r>
            <a:r>
              <a:rPr lang="en-US" dirty="0" err="1"/>
              <a:t>eqv</a:t>
            </a:r>
            <a:r>
              <a:rPr lang="en-US" dirty="0"/>
              <a:t>? </a:t>
            </a:r>
            <a:r>
              <a:rPr lang="en-US" dirty="0" err="1"/>
              <a:t>var</a:t>
            </a:r>
            <a:r>
              <a:rPr lang="en-US" dirty="0"/>
              <a:t> exp))</a:t>
            </a:r>
          </a:p>
          <a:p>
            <a:r>
              <a:rPr lang="en-US" dirty="0"/>
              <a:t>      ((</a:t>
            </a:r>
            <a:r>
              <a:rPr lang="en-US" dirty="0" err="1"/>
              <a:t>eqv</a:t>
            </a:r>
            <a:r>
              <a:rPr lang="en-US" dirty="0"/>
              <a:t>? (car exp) 'lambda) </a:t>
            </a:r>
          </a:p>
          <a:p>
            <a:r>
              <a:rPr lang="en-US" dirty="0"/>
              <a:t>       (and (not (</a:t>
            </a:r>
            <a:r>
              <a:rPr lang="en-US" dirty="0" err="1"/>
              <a:t>eqv</a:t>
            </a:r>
            <a:r>
              <a:rPr lang="en-US" dirty="0"/>
              <a:t>? (</a:t>
            </a:r>
            <a:r>
              <a:rPr lang="en-US" dirty="0" err="1"/>
              <a:t>caadr</a:t>
            </a:r>
            <a:r>
              <a:rPr lang="en-US" dirty="0"/>
              <a:t> exp) </a:t>
            </a:r>
            <a:r>
              <a:rPr lang="en-US" dirty="0" err="1"/>
              <a:t>var</a:t>
            </a:r>
            <a:r>
              <a:rPr lang="en-US" dirty="0"/>
              <a:t>))</a:t>
            </a:r>
          </a:p>
          <a:p>
            <a:r>
              <a:rPr lang="en-US" dirty="0"/>
              <a:t>            (occurs-free?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exp))))</a:t>
            </a:r>
          </a:p>
          <a:p>
            <a:r>
              <a:rPr lang="en-US" dirty="0"/>
              <a:t>      (else (or (occurs-free? </a:t>
            </a:r>
            <a:r>
              <a:rPr lang="en-US" dirty="0" err="1"/>
              <a:t>var</a:t>
            </a:r>
            <a:r>
              <a:rPr lang="en-US" dirty="0"/>
              <a:t>  (car exp))</a:t>
            </a:r>
          </a:p>
          <a:p>
            <a:r>
              <a:rPr lang="en-US" dirty="0"/>
              <a:t>                (occurs-free? </a:t>
            </a:r>
            <a:r>
              <a:rPr lang="en-US" dirty="0" err="1"/>
              <a:t>var</a:t>
            </a:r>
            <a:r>
              <a:rPr lang="en-US" dirty="0"/>
              <a:t> (cadr exp)))))))</a:t>
            </a:r>
          </a:p>
          <a:p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0C3E2-79C5-4F74-A33F-087A82AD93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524000"/>
            <a:ext cx="8128000" cy="1879600"/>
          </a:xfrm>
        </p:spPr>
        <p:txBody>
          <a:bodyPr anchor="b"/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8467" y="4076700"/>
            <a:ext cx="7814733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7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8BDF7A6-6D88-4CE0-933A-E9046DEE53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436AA-9A7E-48C2-9207-E18D5F6378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9641-CC0E-457D-939F-A0C9954AE3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2698767-B8CC-463F-9770-3FEAA5BBA7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0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64886-3D39-425B-A082-81B45D7C0C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ED05B-EAB1-4932-A7E5-3481C8376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EB027-4603-44BD-B7F2-2C6005E5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606AE-6720-476A-90CC-08AFBC257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F926F-CD17-4FF2-B040-0DB4BFFF89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ADDD7-6714-4519-9FA3-AE1EF91A7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41F97-268A-4E22-B798-CF3949B143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7B636-8E2E-422C-917D-4BC81C824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10363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6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16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5CDB91-0C8E-44B6-95F1-B57F8763DF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6103" name="FormatShape" descr="SKIING" hidden="1"/>
          <p:cNvSpPr>
            <a:spLocks noChangeArrowheads="1"/>
          </p:cNvSpPr>
          <p:nvPr/>
        </p:nvSpPr>
        <p:spPr bwMode="auto">
          <a:xfrm>
            <a:off x="-1778000" y="1701800"/>
            <a:ext cx="15748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EAEAE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EAEAEA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EAEAEA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EAEAEA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helveticablanc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wrap="square" anchor="b">
            <a:normAutofit/>
          </a:bodyPr>
          <a:lstStyle/>
          <a:p>
            <a:r>
              <a:rPr lang="en-US" sz="3600" b="1" dirty="0"/>
              <a:t>Occurs Bound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7E971-A8BF-D12F-4167-3EAAE6F4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010" y="273051"/>
            <a:ext cx="5853113" cy="5853113"/>
          </a:xfrm>
          <a:prstGeom prst="rect">
            <a:avLst/>
          </a:prstGeom>
          <a:noFill/>
        </p:spPr>
      </p:pic>
      <p:sp>
        <p:nvSpPr>
          <p:cNvPr id="3635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1" y="1435101"/>
            <a:ext cx="4011084" cy="374649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Efficient rotate</a:t>
            </a:r>
          </a:p>
          <a:p>
            <a:r>
              <a:rPr lang="en-US" dirty="0"/>
              <a:t>Review free and bound variables </a:t>
            </a:r>
            <a:br>
              <a:rPr lang="en-US" dirty="0"/>
            </a:br>
            <a:r>
              <a:rPr lang="en-US" dirty="0"/>
              <a:t>write occurs-bound?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0387F-D214-963B-1D8F-7558868CAF30}"/>
              </a:ext>
            </a:extLst>
          </p:cNvPr>
          <p:cNvSpPr txBox="1"/>
          <p:nvPr/>
        </p:nvSpPr>
        <p:spPr>
          <a:xfrm>
            <a:off x="244723" y="6172200"/>
            <a:ext cx="609783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 by Helvetica Blanc (</a:t>
            </a:r>
            <a:r>
              <a:rPr lang="en-US" sz="1100" u="sng" kern="1400" dirty="0">
                <a:ln>
                  <a:noFill/>
                </a:ln>
                <a:solidFill>
                  <a:srgbClr val="085296"/>
                </a:solidFill>
                <a:effectLst/>
                <a:latin typeface="Verdana" panose="020B0604030504040204" pitchFamily="34" charset="0"/>
                <a:hlinkClick r:id="rId4"/>
              </a:rPr>
              <a:t>https://helveticablanc.com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 Licensed under a Creative Commons Attribution-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NonCommercial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ShareAlike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4.0 International license.</a:t>
            </a:r>
            <a:endParaRPr lang="en-US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9892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33C-A77B-0CFA-E740-C2F2401A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A1AA5-4342-C70D-037D-1BD81CC3644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2514600"/>
            <a:ext cx="105918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pairs </a:t>
            </a:r>
          </a:p>
          <a:p>
            <a:pPr marL="0" indent="0">
              <a:buNone/>
            </a:pPr>
            <a:r>
              <a:rPr lang="en-US" b="1" dirty="0"/>
              <a:t>Step 1: Write occurs-free</a:t>
            </a:r>
          </a:p>
          <a:p>
            <a:pPr marL="0" indent="0">
              <a:buNone/>
            </a:pPr>
            <a:r>
              <a:rPr lang="en-US" dirty="0"/>
              <a:t>Key idea: in a lambda expression: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(lambda (q) ???)</a:t>
            </a:r>
          </a:p>
          <a:p>
            <a:pPr marL="0" indent="0">
              <a:buNone/>
            </a:pPr>
            <a:r>
              <a:rPr lang="en-US" dirty="0"/>
              <a:t>q can never be free in ???</a:t>
            </a:r>
          </a:p>
          <a:p>
            <a:pPr marL="0" indent="0">
              <a:buNone/>
            </a:pPr>
            <a:r>
              <a:rPr lang="en-US" b="1" dirty="0"/>
              <a:t>Step 2: Write all-free</a:t>
            </a:r>
          </a:p>
        </p:txBody>
      </p:sp>
    </p:spTree>
    <p:extLst>
      <p:ext uri="{BB962C8B-B14F-4D97-AF65-F5344CB8AC3E}">
        <p14:creationId xmlns:p14="http://schemas.microsoft.com/office/powerpoint/2010/main" val="62896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685800"/>
          </a:xfrm>
        </p:spPr>
        <p:txBody>
          <a:bodyPr/>
          <a:lstStyle/>
          <a:p>
            <a:r>
              <a:rPr lang="en-US" sz="4000"/>
              <a:t>Rotate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108204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Consider this proposed solution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rotate  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 rotate the last list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           ; element to the beginning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(los)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(let loop ([los </a:t>
            </a:r>
            <a:r>
              <a:rPr lang="en-US" sz="2400" b="1" dirty="0" err="1">
                <a:latin typeface="Courier New" pitchFamily="49" charset="0"/>
              </a:rPr>
              <a:t>los</a:t>
            </a:r>
            <a:r>
              <a:rPr lang="en-US" sz="2400" b="1" dirty="0">
                <a:latin typeface="Courier New" pitchFamily="49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[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'()])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</a:t>
            </a:r>
            <a:r>
              <a:rPr lang="en-US" sz="2400" b="1" dirty="0" err="1">
                <a:latin typeface="Courier New" pitchFamily="49" charset="0"/>
              </a:rPr>
              <a:t>cond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[(null? los) los]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[(null? (cdr </a:t>
            </a:r>
            <a:r>
              <a:rPr lang="en-US" sz="2400" b="1" dirty="0" err="1">
                <a:latin typeface="Courier New" pitchFamily="49" charset="0"/>
              </a:rPr>
              <a:t>los</a:t>
            </a:r>
            <a:r>
              <a:rPr lang="en-US" sz="2400" b="1" dirty="0">
                <a:latin typeface="Courier New" pitchFamily="49" charset="0"/>
              </a:rPr>
              <a:t>))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;one-element list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(cons (car los) </a:t>
            </a:r>
            <a:r>
              <a:rPr lang="en-US" sz="2400" b="1" dirty="0" err="1">
                <a:solidFill>
                  <a:srgbClr val="66CCFF"/>
                </a:solidFill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[else        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 build up the "all but last" list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(loop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los)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(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append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(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list</a:t>
            </a:r>
            <a:r>
              <a:rPr lang="en-US" sz="2400" b="1" dirty="0">
                <a:latin typeface="Courier New" pitchFamily="49" charset="0"/>
              </a:rPr>
              <a:t> (car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      los))))]))))</a:t>
            </a:r>
          </a:p>
        </p:txBody>
      </p:sp>
    </p:spTree>
    <p:extLst>
      <p:ext uri="{BB962C8B-B14F-4D97-AF65-F5344CB8AC3E}">
        <p14:creationId xmlns:p14="http://schemas.microsoft.com/office/powerpoint/2010/main" val="3054076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685800"/>
          </a:xfrm>
        </p:spPr>
        <p:txBody>
          <a:bodyPr/>
          <a:lstStyle/>
          <a:p>
            <a:r>
              <a:rPr lang="en-US" sz="4000"/>
              <a:t>Rotate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838200"/>
            <a:ext cx="89154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Consider another solution</a:t>
            </a:r>
            <a:br>
              <a:rPr lang="en-US" dirty="0">
                <a:solidFill>
                  <a:srgbClr val="FFFF00"/>
                </a:solidFill>
              </a:rPr>
            </a:br>
            <a:endParaRPr lang="en-US" sz="14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rotate  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 build up list in reverse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           ; order, then reverse it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(los)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(let loop ([los </a:t>
            </a:r>
            <a:r>
              <a:rPr lang="en-US" sz="2400" b="1" dirty="0" err="1">
                <a:latin typeface="Courier New" pitchFamily="49" charset="0"/>
              </a:rPr>
              <a:t>los</a:t>
            </a:r>
            <a:r>
              <a:rPr lang="en-US" sz="2400" b="1" dirty="0">
                <a:latin typeface="Courier New" pitchFamily="49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[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'()])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</a:t>
            </a:r>
            <a:r>
              <a:rPr lang="en-US" sz="2400" b="1" dirty="0" err="1">
                <a:latin typeface="Courier New" pitchFamily="49" charset="0"/>
              </a:rPr>
              <a:t>cond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[(null? los) los]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[(null? (cdr los))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;one-element list 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(cons (car los) (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reverse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[else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 build "all but last" in reverse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(loop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los)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				(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cons</a:t>
            </a:r>
            <a:r>
              <a:rPr lang="en-US" sz="2400" b="1" dirty="0">
                <a:latin typeface="Courier New" pitchFamily="49" charset="0"/>
              </a:rPr>
              <a:t> (car </a:t>
            </a:r>
            <a:r>
              <a:rPr lang="en-US" sz="2400" b="1" dirty="0" err="1">
                <a:latin typeface="Courier New" pitchFamily="49" charset="0"/>
              </a:rPr>
              <a:t>los</a:t>
            </a:r>
            <a:r>
              <a:rPr lang="en-US" sz="2400" b="1" dirty="0">
                <a:latin typeface="Courier New" pitchFamily="49" charset="0"/>
              </a:rPr>
              <a:t>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))]))))</a:t>
            </a:r>
          </a:p>
        </p:txBody>
      </p:sp>
    </p:spTree>
    <p:extLst>
      <p:ext uri="{BB962C8B-B14F-4D97-AF65-F5344CB8AC3E}">
        <p14:creationId xmlns:p14="http://schemas.microsoft.com/office/powerpoint/2010/main" val="27268577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685800"/>
          </a:xfrm>
          <a:noFill/>
        </p:spPr>
        <p:txBody>
          <a:bodyPr/>
          <a:lstStyle/>
          <a:p>
            <a:r>
              <a:rPr lang="en-US" sz="4000"/>
              <a:t>Rotate – an experiment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09600"/>
            <a:ext cx="8153400" cy="6019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make-long-list ; make a list of n different numbers.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(n) (if (zero?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'()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(cons n (make-long-list (sub1 n))))))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(define long (make-long-list 30000))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(begin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    (collect)(time (rotate-linear long))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    (collect) (time (rotate long))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    'done)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(time (rotate-linear long))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no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0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elapsed </a:t>
            </a:r>
            <a:r>
              <a:rPr lang="en-US" sz="1800" b="1" dirty="0" err="1">
                <a:latin typeface="Courier New" pitchFamily="49" charset="0"/>
              </a:rPr>
              <a:t>cpu</a:t>
            </a:r>
            <a:r>
              <a:rPr lang="en-US" sz="1800" b="1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2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480040 bytes allocated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(time (rotate long))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869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3183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elapsed </a:t>
            </a:r>
            <a:r>
              <a:rPr lang="en-US" sz="1800" b="1" dirty="0" err="1">
                <a:latin typeface="Courier New" pitchFamily="49" charset="0"/>
              </a:rPr>
              <a:t>cpu</a:t>
            </a:r>
            <a:r>
              <a:rPr lang="en-US" sz="1800" b="1" dirty="0">
                <a:latin typeface="Courier New" pitchFamily="49" charset="0"/>
              </a:rPr>
              <a:t> time, including 127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collecting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3187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elapsed real time, including 204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collecting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3732622096 bytes allocated, including 3729785280 bytes reclaimed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done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2360334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rotate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1920658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(define rotate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(lambda (L)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(if (null? L)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'()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(let ([rev (reverse L)])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(cons (car rev)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    (reverse (</a:t>
            </a:r>
            <a:r>
              <a:rPr lang="en-US" sz="28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cdr rev)))))))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3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lambda-calculus expressions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0" y="1506537"/>
            <a:ext cx="89535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::=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(lambda (&lt;identifier&gt;)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</a:rPr>
              <a:t>We call these three types of expressions 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variable uses</a:t>
            </a:r>
            <a:r>
              <a:rPr lang="en-US" sz="2800" b="1" dirty="0">
                <a:latin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abstractions</a:t>
            </a:r>
            <a:r>
              <a:rPr lang="en-US" sz="2800" b="1" dirty="0">
                <a:latin typeface="Times New Roman" pitchFamily="18" charset="0"/>
              </a:rPr>
              <a:t>, and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applications</a:t>
            </a:r>
            <a:r>
              <a:rPr lang="en-US" sz="2800" b="1" dirty="0">
                <a:latin typeface="Times New Roman" pitchFamily="18" charset="0"/>
              </a:rPr>
              <a:t>.</a:t>
            </a:r>
            <a:br>
              <a:rPr lang="en-US" sz="2800" b="1" dirty="0">
                <a:latin typeface="Times New Roman" pitchFamily="18" charset="0"/>
              </a:rPr>
            </a:br>
            <a:endParaRPr lang="en-US" sz="28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Derive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</a:rPr>
              <a:t>((lambda (x) (x y)) z)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For now we just treat expressions as a syntactic construct.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We will consider the </a:t>
            </a:r>
            <a:r>
              <a:rPr lang="en-US" sz="2400" b="1" i="1" dirty="0">
                <a:solidFill>
                  <a:srgbClr val="FFFF00"/>
                </a:solidFill>
              </a:rPr>
              <a:t>meanings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/>
              <a:t>of these expressions later.</a:t>
            </a:r>
          </a:p>
        </p:txBody>
      </p:sp>
    </p:spTree>
    <p:extLst>
      <p:ext uri="{BB962C8B-B14F-4D97-AF65-F5344CB8AC3E}">
        <p14:creationId xmlns:p14="http://schemas.microsoft.com/office/powerpoint/2010/main" val="298813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86400" y="152400"/>
            <a:ext cx="8458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800" dirty="0">
                <a:solidFill>
                  <a:schemeClr val="bg1"/>
                </a:solidFill>
              </a:rPr>
              <a:t>Variable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rgbClr val="66CCFF"/>
                </a:solidFill>
              </a:rPr>
              <a:t>occurs free </a:t>
            </a:r>
            <a:r>
              <a:rPr lang="en-US" sz="1800" dirty="0">
                <a:solidFill>
                  <a:schemeClr val="bg1"/>
                </a:solidFill>
              </a:rPr>
              <a:t>in the </a:t>
            </a:r>
            <a:r>
              <a:rPr lang="en-US" sz="1800" dirty="0" err="1">
                <a:solidFill>
                  <a:schemeClr val="bg1"/>
                </a:solidFill>
              </a:rPr>
              <a:t>LcExp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iff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F1.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 variable, and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the same as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F2.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an abstraction (</a:t>
            </a:r>
            <a:r>
              <a:rPr lang="el-GR" sz="1800" dirty="0">
                <a:solidFill>
                  <a:schemeClr val="bg1"/>
                </a:solidFill>
              </a:rPr>
              <a:t>λ</a:t>
            </a:r>
            <a:r>
              <a:rPr lang="en-US" sz="1800" dirty="0">
                <a:solidFill>
                  <a:schemeClr val="bg1"/>
                </a:solidFill>
              </a:rPr>
              <a:t> (y) e'), where </a:t>
            </a:r>
            <a:r>
              <a:rPr lang="en-US" sz="1800" i="1" dirty="0">
                <a:solidFill>
                  <a:schemeClr val="bg1"/>
                </a:solidFill>
              </a:rPr>
              <a:t>y</a:t>
            </a:r>
            <a:r>
              <a:rPr lang="en-US" sz="1800" dirty="0">
                <a:solidFill>
                  <a:schemeClr val="bg1"/>
                </a:solidFill>
              </a:rPr>
              <a:t> is different from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                                              </a:t>
            </a:r>
            <a:r>
              <a:rPr lang="en-US" sz="1800" dirty="0">
                <a:solidFill>
                  <a:srgbClr val="FFFF00"/>
                </a:solidFill>
              </a:rPr>
              <a:t>and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occurs free in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'.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F3.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an application  (e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en-US" sz="1800" dirty="0">
                <a:solidFill>
                  <a:schemeClr val="bg1"/>
                </a:solidFill>
              </a:rPr>
              <a:t>  e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chemeClr val="bg1"/>
                </a:solidFill>
              </a:rPr>
              <a:t>) where x occurs free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in e</a:t>
            </a:r>
            <a:r>
              <a:rPr lang="en-US" sz="1800" baseline="-25000" dirty="0">
                <a:solidFill>
                  <a:schemeClr val="bg1"/>
                </a:solidFill>
              </a:rPr>
              <a:t>1 </a:t>
            </a:r>
            <a:r>
              <a:rPr lang="en-US" sz="1800" dirty="0">
                <a:solidFill>
                  <a:schemeClr val="bg1"/>
                </a:solidFill>
              </a:rPr>
              <a:t>or in e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chemeClr val="bg1"/>
                </a:solidFill>
              </a:rPr>
              <a:t>Variable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rgbClr val="66CCFF"/>
                </a:solidFill>
              </a:rPr>
              <a:t>occurs bound </a:t>
            </a:r>
            <a:r>
              <a:rPr lang="en-US" sz="1800" dirty="0">
                <a:solidFill>
                  <a:schemeClr val="bg1"/>
                </a:solidFill>
              </a:rPr>
              <a:t>in the </a:t>
            </a:r>
            <a:r>
              <a:rPr lang="en-US" sz="1800" dirty="0" err="1">
                <a:solidFill>
                  <a:schemeClr val="bg1"/>
                </a:solidFill>
              </a:rPr>
              <a:t>LcExp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iff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B1.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an abstraction (</a:t>
            </a:r>
            <a:r>
              <a:rPr lang="el-GR" sz="1800" dirty="0">
                <a:solidFill>
                  <a:schemeClr val="bg1"/>
                </a:solidFill>
              </a:rPr>
              <a:t>λ</a:t>
            </a:r>
            <a:r>
              <a:rPr lang="en-US" sz="1800" dirty="0">
                <a:solidFill>
                  <a:schemeClr val="bg1"/>
                </a:solidFill>
              </a:rPr>
              <a:t> (y) e'), where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occurs bound in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', </a:t>
            </a:r>
            <a:r>
              <a:rPr lang="en-US" sz="1800" b="1" i="1" dirty="0">
                <a:solidFill>
                  <a:srgbClr val="FFFF00"/>
                </a:solidFill>
              </a:rPr>
              <a:t>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     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i="1" dirty="0">
                <a:solidFill>
                  <a:schemeClr val="bg1"/>
                </a:solidFill>
              </a:rPr>
              <a:t>y</a:t>
            </a:r>
            <a:r>
              <a:rPr lang="en-US" sz="1800" dirty="0">
                <a:solidFill>
                  <a:schemeClr val="bg1"/>
                </a:solidFill>
              </a:rPr>
              <a:t> are the same variable and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occurs free in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'.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B2.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an application  (e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en-US" sz="1800" dirty="0">
                <a:solidFill>
                  <a:schemeClr val="bg1"/>
                </a:solidFill>
              </a:rPr>
              <a:t>  e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chemeClr val="bg1"/>
                </a:solidFill>
              </a:rPr>
              <a:t>) where x occurs bound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 in e</a:t>
            </a:r>
            <a:r>
              <a:rPr lang="en-US" sz="1800" baseline="-25000" dirty="0">
                <a:solidFill>
                  <a:schemeClr val="bg1"/>
                </a:solidFill>
              </a:rPr>
              <a:t>1 </a:t>
            </a:r>
            <a:r>
              <a:rPr lang="en-US" sz="1800" dirty="0">
                <a:solidFill>
                  <a:schemeClr val="bg1"/>
                </a:solidFill>
              </a:rPr>
              <a:t>or  in e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273585"/>
            <a:ext cx="3505200" cy="1015663"/>
          </a:xfrm>
          <a:prstGeom prst="rect">
            <a:avLst/>
          </a:prstGeom>
          <a:solidFill>
            <a:srgbClr val="772323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For now, this is mainly about applying recursive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64F83-F7F4-478D-B5ED-48F8A7776DAD}"/>
              </a:ext>
            </a:extLst>
          </p:cNvPr>
          <p:cNvSpPr txBox="1"/>
          <p:nvPr/>
        </p:nvSpPr>
        <p:spPr>
          <a:xfrm>
            <a:off x="152400" y="1524000"/>
            <a:ext cx="5334000" cy="1304973"/>
          </a:xfrm>
          <a:prstGeom prst="rect">
            <a:avLst/>
          </a:prstGeom>
          <a:solidFill>
            <a:srgbClr val="772323"/>
          </a:solidFill>
          <a:ln>
            <a:solidFill>
              <a:srgbClr val="6B99BC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&lt;</a:t>
            </a:r>
            <a:r>
              <a:rPr lang="en-US" sz="1900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&gt; ::=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 (lambda (&lt;identifier&gt;) &lt;</a:t>
            </a:r>
            <a:r>
              <a:rPr lang="en-US" sz="1900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 ( &lt;</a:t>
            </a:r>
            <a:r>
              <a:rPr lang="en-US" sz="1900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&gt; &lt;</a:t>
            </a:r>
            <a:r>
              <a:rPr lang="en-US" sz="1900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&gt; )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0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05800" cy="1219200"/>
          </a:xfrm>
        </p:spPr>
        <p:txBody>
          <a:bodyPr/>
          <a:lstStyle/>
          <a:p>
            <a:r>
              <a:rPr lang="en-US" sz="4000"/>
              <a:t>When dealing with the syntax or meaning of a program, we 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9718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5400" b="1"/>
              <a:t>Follow the </a:t>
            </a:r>
            <a:r>
              <a:rPr lang="en-US" sz="5400" b="1" u="sng"/>
              <a:t>_grammar_</a:t>
            </a:r>
            <a:endParaRPr lang="en-US" sz="5400" b="1" u="sng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5400" b="1"/>
          </a:p>
        </p:txBody>
      </p:sp>
    </p:spTree>
    <p:extLst>
      <p:ext uri="{BB962C8B-B14F-4D97-AF65-F5344CB8AC3E}">
        <p14:creationId xmlns:p14="http://schemas.microsoft.com/office/powerpoint/2010/main" val="297120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" y="685800"/>
            <a:ext cx="11353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Variable 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66CCFF"/>
                </a:solidFill>
              </a:rPr>
              <a:t>occurs bound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in the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LcExp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iff  one of the following is true:</a:t>
            </a:r>
          </a:p>
          <a:p>
            <a:r>
              <a:rPr lang="en-US" sz="2000" i="1" dirty="0">
                <a:solidFill>
                  <a:srgbClr val="FFFF00"/>
                </a:solidFill>
              </a:rPr>
              <a:t>B1.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is an abstraction (</a:t>
            </a:r>
            <a:r>
              <a:rPr lang="el-GR" sz="1800" dirty="0">
                <a:solidFill>
                  <a:schemeClr val="bg1">
                    <a:lumMod val="95000"/>
                  </a:schemeClr>
                </a:solidFill>
              </a:rPr>
              <a:t>λ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(y) e'), where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occurs bound in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', 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           </a:t>
            </a:r>
            <a:r>
              <a:rPr lang="en-US" sz="2000" b="1" dirty="0">
                <a:solidFill>
                  <a:srgbClr val="66CCFF"/>
                </a:solidFill>
              </a:rPr>
              <a:t>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sz="2000" i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are the same variable </a:t>
            </a:r>
            <a:r>
              <a:rPr lang="en-US" sz="1800" b="1" dirty="0">
                <a:solidFill>
                  <a:srgbClr val="66CCFF"/>
                </a:solidFill>
              </a:rPr>
              <a:t>and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occurs free in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'.</a:t>
            </a:r>
          </a:p>
          <a:p>
            <a:r>
              <a:rPr lang="en-US" sz="1800" i="1" dirty="0">
                <a:solidFill>
                  <a:srgbClr val="FFFF00"/>
                </a:solidFill>
              </a:rPr>
              <a:t>B2.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is an application  (e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 e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) where x occurs bound in e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or in e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457200"/>
          </a:xfrm>
        </p:spPr>
        <p:txBody>
          <a:bodyPr/>
          <a:lstStyle/>
          <a:p>
            <a:r>
              <a:rPr lang="en-US" sz="3200" dirty="0"/>
              <a:t>Code for occurs-bound?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2474893"/>
            <a:ext cx="112014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FF00"/>
                </a:solidFill>
              </a:rPr>
              <a:t>Let's follow the grammar to write </a:t>
            </a:r>
            <a:r>
              <a:rPr lang="en-US" sz="2800" b="1" dirty="0">
                <a:solidFill>
                  <a:srgbClr val="FFFF00"/>
                </a:solidFill>
              </a:rPr>
              <a:t>(occurs-bound? sym exp)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</a:rPr>
              <a:t>(define occurs-bound?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(lambda (sym exp)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6400800" y="1295400"/>
            <a:ext cx="6019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CCFF"/>
                </a:solidFill>
                <a:latin typeface="+mj-lt"/>
              </a:rPr>
              <a:t>&lt;</a:t>
            </a:r>
            <a:r>
              <a:rPr lang="en-US" sz="2000" b="1" dirty="0" err="1">
                <a:solidFill>
                  <a:srgbClr val="66CCFF"/>
                </a:solidFill>
                <a:latin typeface="+mj-lt"/>
              </a:rPr>
              <a:t>LcExpr</a:t>
            </a:r>
            <a:r>
              <a:rPr lang="en-US" sz="2000" b="1" dirty="0">
                <a:solidFill>
                  <a:srgbClr val="66CCFF"/>
                </a:solidFill>
                <a:latin typeface="+mj-lt"/>
              </a:rPr>
              <a:t>&gt; ::= &lt;identifier&gt; |</a:t>
            </a:r>
          </a:p>
          <a:p>
            <a:r>
              <a:rPr lang="en-US" sz="2000" b="1" dirty="0">
                <a:solidFill>
                  <a:srgbClr val="66CCFF"/>
                </a:solidFill>
                <a:latin typeface="+mj-lt"/>
              </a:rPr>
              <a:t>                      (lambda (&lt;identifier&gt;) &lt;</a:t>
            </a:r>
            <a:r>
              <a:rPr lang="en-US" sz="2000" b="1" dirty="0" err="1">
                <a:solidFill>
                  <a:srgbClr val="66CCFF"/>
                </a:solidFill>
                <a:latin typeface="+mj-lt"/>
              </a:rPr>
              <a:t>LcExpr</a:t>
            </a:r>
            <a:r>
              <a:rPr lang="en-US" sz="2000" b="1" dirty="0">
                <a:solidFill>
                  <a:srgbClr val="66CCFF"/>
                </a:solidFill>
                <a:latin typeface="+mj-lt"/>
              </a:rPr>
              <a:t>&gt;) |</a:t>
            </a:r>
          </a:p>
          <a:p>
            <a:r>
              <a:rPr lang="en-US" sz="2000" b="1" dirty="0">
                <a:solidFill>
                  <a:srgbClr val="66CCFF"/>
                </a:solidFill>
                <a:latin typeface="+mj-lt"/>
              </a:rPr>
              <a:t>                      ( &lt;</a:t>
            </a:r>
            <a:r>
              <a:rPr lang="en-US" sz="2000" b="1" dirty="0" err="1">
                <a:solidFill>
                  <a:srgbClr val="66CCFF"/>
                </a:solidFill>
                <a:latin typeface="+mj-lt"/>
              </a:rPr>
              <a:t>LcExpr</a:t>
            </a:r>
            <a:r>
              <a:rPr lang="en-US" sz="2000" b="1" dirty="0">
                <a:solidFill>
                  <a:srgbClr val="66CCFF"/>
                </a:solidFill>
                <a:latin typeface="+mj-lt"/>
              </a:rPr>
              <a:t>&gt; &lt;</a:t>
            </a:r>
            <a:r>
              <a:rPr lang="en-US" sz="2000" b="1" dirty="0" err="1">
                <a:solidFill>
                  <a:srgbClr val="66CCFF"/>
                </a:solidFill>
                <a:latin typeface="+mj-lt"/>
              </a:rPr>
              <a:t>LcExpr</a:t>
            </a:r>
            <a:r>
              <a:rPr lang="en-US" sz="2000" b="1" dirty="0">
                <a:solidFill>
                  <a:srgbClr val="66CCFF"/>
                </a:solidFill>
                <a:latin typeface="+mj-lt"/>
              </a:rPr>
              <a:t>&gt; )</a:t>
            </a:r>
          </a:p>
        </p:txBody>
      </p:sp>
    </p:spTree>
    <p:extLst>
      <p:ext uri="{BB962C8B-B14F-4D97-AF65-F5344CB8AC3E}">
        <p14:creationId xmlns:p14="http://schemas.microsoft.com/office/powerpoint/2010/main" val="2774593681"/>
      </p:ext>
    </p:extLst>
  </p:cSld>
  <p:clrMapOvr>
    <a:masterClrMapping/>
  </p:clrMapOvr>
</p:sld>
</file>

<file path=ppt/theme/theme1.xml><?xml version="1.0" encoding="utf-8"?>
<a:theme xmlns:a="http://schemas.openxmlformats.org/drawingml/2006/main" name="Brick Wall">
  <a:themeElements>
    <a:clrScheme name="Brick Wall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Brick Wa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ick Wall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 Wall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 Wal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 Wall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 Wall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Brick Wall</Template>
  <TotalTime>17958</TotalTime>
  <Words>1084</Words>
  <Application>Microsoft Office PowerPoint</Application>
  <PresentationFormat>Widescreen</PresentationFormat>
  <Paragraphs>138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Times New Roman</vt:lpstr>
      <vt:lpstr>Verdana</vt:lpstr>
      <vt:lpstr>Wingdings</vt:lpstr>
      <vt:lpstr>Brick Wall</vt:lpstr>
      <vt:lpstr>Occurs Bound</vt:lpstr>
      <vt:lpstr>Rotate</vt:lpstr>
      <vt:lpstr>Rotate</vt:lpstr>
      <vt:lpstr>Rotate – an experiment</vt:lpstr>
      <vt:lpstr>A simpler rotate</vt:lpstr>
      <vt:lpstr>Recap: lambda-calculus expressions</vt:lpstr>
      <vt:lpstr>PowerPoint Presentation</vt:lpstr>
      <vt:lpstr>When dealing with the syntax or meaning of a program, we </vt:lpstr>
      <vt:lpstr>Code for occurs-bound?</vt:lpstr>
      <vt:lpstr>Activity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198</cp:revision>
  <cp:lastPrinted>2019-12-20T19:10:58Z</cp:lastPrinted>
  <dcterms:created xsi:type="dcterms:W3CDTF">2002-09-17T12:37:32Z</dcterms:created>
  <dcterms:modified xsi:type="dcterms:W3CDTF">2025-09-22T13:31:38Z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