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1"/>
  </p:notesMasterIdLst>
  <p:handoutMasterIdLst>
    <p:handoutMasterId r:id="rId12"/>
  </p:handoutMasterIdLst>
  <p:sldIdLst>
    <p:sldId id="257" r:id="rId2"/>
    <p:sldId id="350" r:id="rId3"/>
    <p:sldId id="315" r:id="rId4"/>
    <p:sldId id="306" r:id="rId5"/>
    <p:sldId id="355" r:id="rId6"/>
    <p:sldId id="354" r:id="rId7"/>
    <p:sldId id="356" r:id="rId8"/>
    <p:sldId id="357" r:id="rId9"/>
    <p:sldId id="352" r:id="rId10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8D0002"/>
    <a:srgbClr val="A50024"/>
    <a:srgbClr val="0A003A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8A5DD-6230-4952-8DEE-7C479736230B}" v="276" dt="2021-09-10T17:57:49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88" autoAdjust="0"/>
    <p:restoredTop sz="84334" autoAdjust="0"/>
  </p:normalViewPr>
  <p:slideViewPr>
    <p:cSldViewPr>
      <p:cViewPr varScale="1">
        <p:scale>
          <a:sx n="137" d="100"/>
          <a:sy n="137" d="100"/>
        </p:scale>
        <p:origin x="238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37C8A5DD-6230-4952-8DEE-7C479736230B}"/>
    <pc:docChg chg="undo custSel addSld delSld modSld">
      <pc:chgData name="Hewner, Mike" userId="7f3f83dd-6dfb-4127-a87f-c1714bd4fac9" providerId="ADAL" clId="{37C8A5DD-6230-4952-8DEE-7C479736230B}" dt="2021-09-10T18:04:56.089" v="744" actId="404"/>
      <pc:docMkLst>
        <pc:docMk/>
      </pc:docMkLst>
      <pc:sldChg chg="modSp mod">
        <pc:chgData name="Hewner, Mike" userId="7f3f83dd-6dfb-4127-a87f-c1714bd4fac9" providerId="ADAL" clId="{37C8A5DD-6230-4952-8DEE-7C479736230B}" dt="2021-09-10T14:58:51.138" v="363" actId="20577"/>
        <pc:sldMkLst>
          <pc:docMk/>
          <pc:sldMk cId="0" sldId="257"/>
        </pc:sldMkLst>
        <pc:spChg chg="mod">
          <ac:chgData name="Hewner, Mike" userId="7f3f83dd-6dfb-4127-a87f-c1714bd4fac9" providerId="ADAL" clId="{37C8A5DD-6230-4952-8DEE-7C479736230B}" dt="2021-09-10T14:58:51.138" v="363" actId="20577"/>
          <ac:spMkLst>
            <pc:docMk/>
            <pc:sldMk cId="0" sldId="257"/>
            <ac:spMk id="363523" creationId="{00000000-0000-0000-0000-000000000000}"/>
          </ac:spMkLst>
        </pc:spChg>
      </pc:sldChg>
      <pc:sldChg chg="del">
        <pc:chgData name="Hewner, Mike" userId="7f3f83dd-6dfb-4127-a87f-c1714bd4fac9" providerId="ADAL" clId="{37C8A5DD-6230-4952-8DEE-7C479736230B}" dt="2021-09-10T13:22:28.140" v="0" actId="47"/>
        <pc:sldMkLst>
          <pc:docMk/>
          <pc:sldMk cId="3003789725" sldId="310"/>
        </pc:sldMkLst>
      </pc:sldChg>
      <pc:sldChg chg="modSp mod modAnim modNotesTx">
        <pc:chgData name="Hewner, Mike" userId="7f3f83dd-6dfb-4127-a87f-c1714bd4fac9" providerId="ADAL" clId="{37C8A5DD-6230-4952-8DEE-7C479736230B}" dt="2021-09-10T17:31:07.193" v="631" actId="12"/>
        <pc:sldMkLst>
          <pc:docMk/>
          <pc:sldMk cId="3615081806" sldId="315"/>
        </pc:sldMkLst>
        <pc:spChg chg="mod">
          <ac:chgData name="Hewner, Mike" userId="7f3f83dd-6dfb-4127-a87f-c1714bd4fac9" providerId="ADAL" clId="{37C8A5DD-6230-4952-8DEE-7C479736230B}" dt="2021-09-10T17:31:07.193" v="631" actId="12"/>
          <ac:spMkLst>
            <pc:docMk/>
            <pc:sldMk cId="3615081806" sldId="315"/>
            <ac:spMk id="3" creationId="{00000000-0000-0000-0000-000000000000}"/>
          </ac:spMkLst>
        </pc:spChg>
      </pc:sldChg>
      <pc:sldChg chg="delSp modSp mod delAnim">
        <pc:chgData name="Hewner, Mike" userId="7f3f83dd-6dfb-4127-a87f-c1714bd4fac9" providerId="ADAL" clId="{37C8A5DD-6230-4952-8DEE-7C479736230B}" dt="2021-09-10T14:17:44.594" v="362" actId="20577"/>
        <pc:sldMkLst>
          <pc:docMk/>
          <pc:sldMk cId="4182947835" sldId="352"/>
        </pc:sldMkLst>
        <pc:spChg chg="mod">
          <ac:chgData name="Hewner, Mike" userId="7f3f83dd-6dfb-4127-a87f-c1714bd4fac9" providerId="ADAL" clId="{37C8A5DD-6230-4952-8DEE-7C479736230B}" dt="2021-09-10T14:17:44.594" v="362" actId="20577"/>
          <ac:spMkLst>
            <pc:docMk/>
            <pc:sldMk cId="4182947835" sldId="352"/>
            <ac:spMk id="6" creationId="{00000000-0000-0000-0000-000000000000}"/>
          </ac:spMkLst>
        </pc:spChg>
        <pc:spChg chg="del">
          <ac:chgData name="Hewner, Mike" userId="7f3f83dd-6dfb-4127-a87f-c1714bd4fac9" providerId="ADAL" clId="{37C8A5DD-6230-4952-8DEE-7C479736230B}" dt="2021-09-10T13:25:46.894" v="16" actId="478"/>
          <ac:spMkLst>
            <pc:docMk/>
            <pc:sldMk cId="4182947835" sldId="352"/>
            <ac:spMk id="9" creationId="{00000000-0000-0000-0000-000000000000}"/>
          </ac:spMkLst>
        </pc:spChg>
      </pc:sldChg>
      <pc:sldChg chg="modSp new mod">
        <pc:chgData name="Hewner, Mike" userId="7f3f83dd-6dfb-4127-a87f-c1714bd4fac9" providerId="ADAL" clId="{37C8A5DD-6230-4952-8DEE-7C479736230B}" dt="2021-09-10T13:38:30.919" v="273" actId="20577"/>
        <pc:sldMkLst>
          <pc:docMk/>
          <pc:sldMk cId="716704612" sldId="355"/>
        </pc:sldMkLst>
        <pc:spChg chg="mod">
          <ac:chgData name="Hewner, Mike" userId="7f3f83dd-6dfb-4127-a87f-c1714bd4fac9" providerId="ADAL" clId="{37C8A5DD-6230-4952-8DEE-7C479736230B}" dt="2021-09-10T13:27:05.959" v="37" actId="20577"/>
          <ac:spMkLst>
            <pc:docMk/>
            <pc:sldMk cId="716704612" sldId="355"/>
            <ac:spMk id="2" creationId="{7AA9AB3D-CE82-4344-B817-3EA9814FE836}"/>
          </ac:spMkLst>
        </pc:spChg>
        <pc:spChg chg="mod">
          <ac:chgData name="Hewner, Mike" userId="7f3f83dd-6dfb-4127-a87f-c1714bd4fac9" providerId="ADAL" clId="{37C8A5DD-6230-4952-8DEE-7C479736230B}" dt="2021-09-10T13:38:30.919" v="273" actId="20577"/>
          <ac:spMkLst>
            <pc:docMk/>
            <pc:sldMk cId="716704612" sldId="355"/>
            <ac:spMk id="3" creationId="{B0425137-20E3-41AF-B792-60F97587CF7F}"/>
          </ac:spMkLst>
        </pc:spChg>
      </pc:sldChg>
      <pc:sldChg chg="addSp delSp modSp new mod">
        <pc:chgData name="Hewner, Mike" userId="7f3f83dd-6dfb-4127-a87f-c1714bd4fac9" providerId="ADAL" clId="{37C8A5DD-6230-4952-8DEE-7C479736230B}" dt="2021-09-10T18:00:43.932" v="727" actId="20577"/>
        <pc:sldMkLst>
          <pc:docMk/>
          <pc:sldMk cId="3911872155" sldId="356"/>
        </pc:sldMkLst>
        <pc:spChg chg="mod">
          <ac:chgData name="Hewner, Mike" userId="7f3f83dd-6dfb-4127-a87f-c1714bd4fac9" providerId="ADAL" clId="{37C8A5DD-6230-4952-8DEE-7C479736230B}" dt="2021-09-10T17:57:06.442" v="636" actId="404"/>
          <ac:spMkLst>
            <pc:docMk/>
            <pc:sldMk cId="3911872155" sldId="356"/>
            <ac:spMk id="3" creationId="{E5BE192C-E792-44B6-94D2-A018FF5D6073}"/>
          </ac:spMkLst>
        </pc:spChg>
        <pc:spChg chg="del">
          <ac:chgData name="Hewner, Mike" userId="7f3f83dd-6dfb-4127-a87f-c1714bd4fac9" providerId="ADAL" clId="{37C8A5DD-6230-4952-8DEE-7C479736230B}" dt="2021-09-10T17:57:28.682" v="637" actId="22"/>
          <ac:spMkLst>
            <pc:docMk/>
            <pc:sldMk cId="3911872155" sldId="356"/>
            <ac:spMk id="4" creationId="{ABD8F577-6564-4EDE-93BD-79F131278732}"/>
          </ac:spMkLst>
        </pc:spChg>
        <pc:spChg chg="add mod">
          <ac:chgData name="Hewner, Mike" userId="7f3f83dd-6dfb-4127-a87f-c1714bd4fac9" providerId="ADAL" clId="{37C8A5DD-6230-4952-8DEE-7C479736230B}" dt="2021-09-10T18:00:43.932" v="727" actId="20577"/>
          <ac:spMkLst>
            <pc:docMk/>
            <pc:sldMk cId="3911872155" sldId="356"/>
            <ac:spMk id="7" creationId="{82A5D9F0-2710-4D5D-876C-734D2F83689D}"/>
          </ac:spMkLst>
        </pc:spChg>
        <pc:picChg chg="add mod ord">
          <ac:chgData name="Hewner, Mike" userId="7f3f83dd-6dfb-4127-a87f-c1714bd4fac9" providerId="ADAL" clId="{37C8A5DD-6230-4952-8DEE-7C479736230B}" dt="2021-09-10T17:57:31.604" v="638" actId="1076"/>
          <ac:picMkLst>
            <pc:docMk/>
            <pc:sldMk cId="3911872155" sldId="356"/>
            <ac:picMk id="6" creationId="{0AB2E648-72C3-42F2-BEA3-F49A440A35D6}"/>
          </ac:picMkLst>
        </pc:picChg>
      </pc:sldChg>
      <pc:sldChg chg="modSp new mod">
        <pc:chgData name="Hewner, Mike" userId="7f3f83dd-6dfb-4127-a87f-c1714bd4fac9" providerId="ADAL" clId="{37C8A5DD-6230-4952-8DEE-7C479736230B}" dt="2021-09-10T18:04:56.089" v="744" actId="404"/>
        <pc:sldMkLst>
          <pc:docMk/>
          <pc:sldMk cId="1460356269" sldId="357"/>
        </pc:sldMkLst>
        <pc:spChg chg="mod">
          <ac:chgData name="Hewner, Mike" userId="7f3f83dd-6dfb-4127-a87f-c1714bd4fac9" providerId="ADAL" clId="{37C8A5DD-6230-4952-8DEE-7C479736230B}" dt="2021-09-10T18:04:56.089" v="744" actId="404"/>
          <ac:spMkLst>
            <pc:docMk/>
            <pc:sldMk cId="1460356269" sldId="357"/>
            <ac:spMk id="3" creationId="{76C38D3E-A98A-48FF-AC9F-3512860CC05A}"/>
          </ac:spMkLst>
        </pc:spChg>
        <pc:spChg chg="mod">
          <ac:chgData name="Hewner, Mike" userId="7f3f83dd-6dfb-4127-a87f-c1714bd4fac9" providerId="ADAL" clId="{37C8A5DD-6230-4952-8DEE-7C479736230B}" dt="2021-09-10T18:04:24.803" v="737" actId="404"/>
          <ac:spMkLst>
            <pc:docMk/>
            <pc:sldMk cId="1460356269" sldId="357"/>
            <ac:spMk id="4" creationId="{59F696AA-DB46-4FAD-B7BA-17F2CB557544}"/>
          </ac:spMkLst>
        </pc:spChg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2624031678" sldId="376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3013376563" sldId="377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1109631134" sldId="378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2729550065" sldId="379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1679553771" sldId="380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631131664" sldId="381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725059050" sldId="382"/>
        </pc:sldMkLst>
      </pc:sldChg>
      <pc:sldChg chg="add del">
        <pc:chgData name="Hewner, Mike" userId="7f3f83dd-6dfb-4127-a87f-c1714bd4fac9" providerId="ADAL" clId="{37C8A5DD-6230-4952-8DEE-7C479736230B}" dt="2021-09-10T14:17:06.117" v="277"/>
        <pc:sldMkLst>
          <pc:docMk/>
          <pc:sldMk cId="1572976398" sldId="3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8" tIns="47929" rIns="95858" bIns="47929" numCol="1" anchor="t" anchorCtr="0" compatLnSpc="1">
            <a:prstTxWarp prst="textNoShape">
              <a:avLst/>
            </a:prstTxWarp>
          </a:bodyPr>
          <a:lstStyle>
            <a:lvl1pPr defTabSz="95802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8" y="5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8" tIns="47929" rIns="95858" bIns="47929" numCol="1" anchor="t" anchorCtr="0" compatLnSpc="1">
            <a:prstTxWarp prst="textNoShape">
              <a:avLst/>
            </a:prstTxWarp>
          </a:bodyPr>
          <a:lstStyle>
            <a:lvl1pPr algn="r" defTabSz="95802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8374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8" tIns="47929" rIns="95858" bIns="47929" numCol="1" anchor="b" anchorCtr="0" compatLnSpc="1">
            <a:prstTxWarp prst="textNoShape">
              <a:avLst/>
            </a:prstTxWarp>
          </a:bodyPr>
          <a:lstStyle>
            <a:lvl1pPr defTabSz="958028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8" y="9118374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58" tIns="47929" rIns="95858" bIns="47929" numCol="1" anchor="b" anchorCtr="0" compatLnSpc="1">
            <a:prstTxWarp prst="textNoShape">
              <a:avLst/>
            </a:prstTxWarp>
          </a:bodyPr>
          <a:lstStyle>
            <a:lvl1pPr algn="r" defTabSz="958028" eaLnBrk="1" hangingPunct="1">
              <a:defRPr sz="1200"/>
            </a:lvl1pPr>
          </a:lstStyle>
          <a:p>
            <a:fld id="{B5F5F36B-EFD4-4C08-8468-8B63013D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83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8" y="5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8374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8" y="9118374"/>
            <a:ext cx="3170420" cy="480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16" tIns="47407" rIns="94816" bIns="4740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B72A2D-1FB5-4235-BD2A-A47C12638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91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 needed: largest-in-list-2007.ss</a:t>
            </a:r>
          </a:p>
        </p:txBody>
      </p:sp>
    </p:spTree>
    <p:extLst>
      <p:ext uri="{BB962C8B-B14F-4D97-AF65-F5344CB8AC3E}">
        <p14:creationId xmlns:p14="http://schemas.microsoft.com/office/powerpoint/2010/main" val="1531270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07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1028"/>
              </a:spcBef>
              <a:buNone/>
            </a:pPr>
            <a:r>
              <a:rPr lang="en-US" dirty="0"/>
              <a:t>We used to talk about </a:t>
            </a:r>
            <a:r>
              <a:rPr lang="en-US" sz="14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quasi-quote, unquote here</a:t>
            </a:r>
          </a:p>
          <a:p>
            <a:pPr marL="0" indent="0">
              <a:spcBef>
                <a:spcPts val="1028"/>
              </a:spcBef>
              <a:buNone/>
            </a:pPr>
            <a:endParaRPr lang="en-US" sz="1400" b="1" dirty="0">
              <a:solidFill>
                <a:srgbClr val="FFFF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028"/>
              </a:spcBef>
              <a:buNone/>
            </a:pPr>
            <a:r>
              <a:rPr lang="en-US" sz="1400" b="0" dirty="0">
                <a:solidFill>
                  <a:srgbClr val="FFFF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 think it’s probably just a distraction</a:t>
            </a:r>
          </a:p>
          <a:p>
            <a:pPr marL="0" indent="0">
              <a:spcBef>
                <a:spcPts val="1028"/>
              </a:spcBef>
              <a:buNone/>
            </a:pPr>
            <a:endParaRPr lang="en-US" sz="1400" b="0" dirty="0">
              <a:solidFill>
                <a:srgbClr val="FFFF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1028"/>
              </a:spcBef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(apply-many '(- cube (lambda (x) (/ x 2))) 3)</a:t>
            </a:r>
          </a:p>
          <a:p>
            <a:pPr marL="0" indent="0">
              <a:spcBef>
                <a:spcPts val="1028"/>
              </a:spcBef>
              <a:buNone/>
            </a:pPr>
            <a: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(apply-many `(,- ,cube ,(lambda (x) (/ x 2))) 3)</a:t>
            </a:r>
            <a:br>
              <a:rPr lang="en-US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0" dirty="0">
              <a:solidFill>
                <a:srgbClr val="FFFF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837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1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034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51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60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389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95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7BB11D-9B1A-43CD-97C1-9735844F7F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99F6A-1855-4FE9-89E7-7DFD7A5EF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30DB5-983D-4B6B-91EF-DB4F0D6AFF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E41281B-4839-49B7-BAC2-9B516CF93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34C31-A070-4EB9-AFC2-345EC9EE16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6FA20-910F-4FF0-BE6B-B14A86899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C86C6-22B6-4190-BFE4-3D93FE3B9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C8BF5-1F35-47E2-9B89-544E711D2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B612B-8535-4B64-9C8E-916BAAA9D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748B0-DA12-44BB-A34E-947EF26F5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5FBDF-ECE6-4939-B3C9-CEB5F0B64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2FC7-6542-494D-9911-A7AF84FD1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1BD7465-F070-4BB3-AB66-8652F856D04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ourses.cms.caltech.edu/cs1/assignments/lab5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555750"/>
          </a:xfrm>
        </p:spPr>
        <p:txBody>
          <a:bodyPr/>
          <a:lstStyle/>
          <a:p>
            <a:r>
              <a:rPr lang="en-US" dirty="0"/>
              <a:t>CSSE 304 Day 6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981200"/>
            <a:ext cx="67818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More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</a:p>
          <a:p>
            <a:pPr>
              <a:lnSpc>
                <a:spcPct val="90000"/>
              </a:lnSpc>
            </a:pPr>
            <a:r>
              <a:rPr lang="en-US" dirty="0"/>
              <a:t>Box and Pointer Diagrams</a:t>
            </a:r>
          </a:p>
          <a:p>
            <a:pPr>
              <a:lnSpc>
                <a:spcPct val="90000"/>
              </a:lnSpc>
            </a:pPr>
            <a:r>
              <a:rPr lang="en-US" dirty="0"/>
              <a:t>Mutation of Lists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4187"/>
          </a:xfrm>
        </p:spPr>
        <p:txBody>
          <a:bodyPr/>
          <a:lstStyle/>
          <a:p>
            <a:r>
              <a:rPr lang="en-US" sz="4000" dirty="0"/>
              <a:t>Interlude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5791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Computer programming is an art,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because it applies accumulated knowledge to the world,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because it requires skill and ingenuity, and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especially because it produces objects of beauty. </a:t>
            </a:r>
          </a:p>
          <a:p>
            <a:pPr>
              <a:lnSpc>
                <a:spcPct val="90000"/>
              </a:lnSpc>
            </a:pPr>
            <a:r>
              <a:rPr lang="en-US" dirty="0"/>
              <a:t>Programmers who subconsciously view themselves as artists will enjoy what they do and will do it better. </a:t>
            </a:r>
            <a:br>
              <a:rPr lang="en-US" dirty="0"/>
            </a:br>
            <a:r>
              <a:rPr lang="en-US" dirty="0"/>
              <a:t>       -- </a:t>
            </a:r>
            <a:r>
              <a:rPr lang="en-US" b="1" i="1" dirty="0">
                <a:solidFill>
                  <a:srgbClr val="FFFF00"/>
                </a:solidFill>
              </a:rPr>
              <a:t>Donald</a:t>
            </a:r>
            <a:r>
              <a:rPr lang="en-US" dirty="0"/>
              <a:t> </a:t>
            </a:r>
            <a:r>
              <a:rPr lang="en-US" b="1" i="1" dirty="0">
                <a:solidFill>
                  <a:srgbClr val="FFFF00"/>
                </a:solidFill>
              </a:rPr>
              <a:t>Knuth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i="1" dirty="0"/>
              <a:t>Computer Programming as </a:t>
            </a:r>
            <a:br>
              <a:rPr lang="en-US" i="1" dirty="0"/>
            </a:br>
            <a:r>
              <a:rPr lang="en-US" i="1" dirty="0"/>
              <a:t>          an Art       </a:t>
            </a:r>
            <a:r>
              <a:rPr lang="en-US" dirty="0"/>
              <a:t>Turing Award Speech </a:t>
            </a:r>
          </a:p>
        </p:txBody>
      </p:sp>
    </p:spTree>
    <p:extLst>
      <p:ext uri="{BB962C8B-B14F-4D97-AF65-F5344CB8AC3E}">
        <p14:creationId xmlns:p14="http://schemas.microsoft.com/office/powerpoint/2010/main" val="341356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39825"/>
          </a:xfrm>
        </p:spPr>
        <p:txBody>
          <a:bodyPr/>
          <a:lstStyle/>
          <a:p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map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apply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" y="838200"/>
            <a:ext cx="9067800" cy="5791200"/>
          </a:xfrm>
        </p:spPr>
        <p:txBody>
          <a:bodyPr/>
          <a:lstStyle/>
          <a:p>
            <a:pPr marL="0" indent="0">
              <a:spcBef>
                <a:spcPts val="1028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What do each of these return?</a:t>
            </a:r>
          </a:p>
          <a:p>
            <a:pPr>
              <a:spcBef>
                <a:spcPts val="1028"/>
              </a:spcBef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(list '())      (map list '())      (apply list '())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r>
              <a:rPr lang="en-US" sz="1800" dirty="0">
                <a:effectLst/>
                <a:latin typeface="Consolas" panose="020B0609020204030204" pitchFamily="49" charset="0"/>
              </a:rPr>
              <a:t>(define (apply-many functions 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arg</a:t>
            </a:r>
            <a:r>
              <a:rPr lang="en-US" sz="1800" dirty="0"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onsolas" panose="020B0609020204030204" pitchFamily="49" charset="0"/>
              </a:rPr>
              <a:t>     (map (lambda (function) 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onsolas" panose="020B0609020204030204" pitchFamily="49" charset="0"/>
              </a:rPr>
              <a:t>        (function </a:t>
            </a:r>
            <a:r>
              <a:rPr lang="en-US" sz="1800" dirty="0" err="1">
                <a:effectLst/>
                <a:latin typeface="Consolas" panose="020B0609020204030204" pitchFamily="49" charset="0"/>
              </a:rPr>
              <a:t>arg</a:t>
            </a:r>
            <a:r>
              <a:rPr lang="en-US" sz="1800" dirty="0">
                <a:effectLst/>
                <a:latin typeface="Consolas" panose="020B0609020204030204" pitchFamily="49" charset="0"/>
              </a:rPr>
              <a:t>)) functions))</a:t>
            </a:r>
          </a:p>
          <a:p>
            <a:pPr marL="0" indent="0">
              <a:spcBef>
                <a:spcPts val="1028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(apply-many (list - cube (lambda (x) (/ x 2))) 3)</a:t>
            </a:r>
          </a:p>
          <a:p>
            <a:pPr marL="0" indent="0">
              <a:spcBef>
                <a:spcPts val="1028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28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you like, broaden apply many to allow arbitrary numbers of arguments</a:t>
            </a:r>
          </a:p>
          <a:p>
            <a:pPr marL="0" indent="0">
              <a:spcBef>
                <a:spcPts val="1028"/>
              </a:spcBef>
              <a:buNone/>
            </a:pPr>
            <a:endParaRPr lang="en-US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1028"/>
              </a:spcBef>
              <a:buNone/>
            </a:pPr>
            <a:r>
              <a:rPr 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200" b="1" dirty="0">
              <a:solidFill>
                <a:srgbClr val="0000FF"/>
              </a:solidFill>
              <a:effectLst/>
            </a:endParaRPr>
          </a:p>
          <a:p>
            <a:endParaRPr lang="en-US" sz="2200" dirty="0">
              <a:effectLst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08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6870700" cy="1600200"/>
          </a:xfrm>
        </p:spPr>
        <p:txBody>
          <a:bodyPr/>
          <a:lstStyle/>
          <a:p>
            <a:r>
              <a:rPr lang="en-US" dirty="0"/>
              <a:t>More complex box-and-pointer diagrams</a:t>
            </a:r>
          </a:p>
        </p:txBody>
      </p:sp>
      <p:pic>
        <p:nvPicPr>
          <p:cNvPr id="1026" name="Picture 2" descr="image not f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268" y="1423555"/>
            <a:ext cx="5314667" cy="254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" y="5443128"/>
            <a:ext cx="8991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</a:t>
            </a:r>
            <a:r>
              <a:rPr lang="en-US" sz="3200" dirty="0"/>
              <a:t>More examples like this for later practice:</a:t>
            </a:r>
            <a:br>
              <a:rPr lang="en-US" sz="3200" dirty="0"/>
            </a:br>
            <a:r>
              <a:rPr lang="en-US" sz="1200" dirty="0"/>
              <a:t>      </a:t>
            </a:r>
            <a:r>
              <a:rPr lang="en-US" sz="2800" dirty="0">
                <a:hlinkClick r:id="rId4"/>
              </a:rPr>
              <a:t>http://courses.cms.caltech.edu/cs1/assignments/lab5/</a:t>
            </a:r>
            <a:r>
              <a:rPr lang="en-US" sz="2800" dirty="0"/>
              <a:t> 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524000"/>
            <a:ext cx="2971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How would Scheme output this?</a:t>
            </a:r>
            <a:br>
              <a:rPr lang="en-US" sz="2200" dirty="0"/>
            </a:br>
            <a:r>
              <a:rPr lang="en-US" sz="2200" dirty="0"/>
              <a:t>How would you write code to construct it? (without using </a:t>
            </a:r>
            <a:r>
              <a:rPr lang="en-US" sz="2200" i="1" dirty="0"/>
              <a:t>quote</a:t>
            </a:r>
            <a:r>
              <a:rPr lang="en-US" sz="2200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000" y="4114800"/>
            <a:ext cx="792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Should the numbers be in the boxes (like my previous drawings), or should there be references to them (as here)?</a:t>
            </a:r>
          </a:p>
        </p:txBody>
      </p:sp>
    </p:spTree>
    <p:extLst>
      <p:ext uri="{BB962C8B-B14F-4D97-AF65-F5344CB8AC3E}">
        <p14:creationId xmlns:p14="http://schemas.microsoft.com/office/powerpoint/2010/main" val="15127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AB3D-CE82-4344-B817-3EA9814F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25137-20E3-41AF-B792-60F97587CF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(set! var value) – changes a binding (from define or let)</a:t>
            </a:r>
          </a:p>
          <a:p>
            <a:r>
              <a:rPr lang="en-US" dirty="0"/>
              <a:t>(set-</a:t>
            </a:r>
            <a:r>
              <a:rPr lang="en-US" dirty="0" err="1"/>
              <a:t>cdr</a:t>
            </a:r>
            <a:r>
              <a:rPr lang="en-US" dirty="0"/>
              <a:t>! pair value) – changes the </a:t>
            </a:r>
            <a:r>
              <a:rPr lang="en-US" dirty="0" err="1"/>
              <a:t>cdr</a:t>
            </a:r>
            <a:r>
              <a:rPr lang="en-US" dirty="0"/>
              <a:t> of a pair</a:t>
            </a:r>
          </a:p>
          <a:p>
            <a:r>
              <a:rPr lang="en-US" dirty="0"/>
              <a:t>(set-car! pair value) – changes the car of a pair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Lets do some examples!</a:t>
            </a:r>
          </a:p>
        </p:txBody>
      </p:sp>
    </p:spTree>
    <p:extLst>
      <p:ext uri="{BB962C8B-B14F-4D97-AF65-F5344CB8AC3E}">
        <p14:creationId xmlns:p14="http://schemas.microsoft.com/office/powerpoint/2010/main" val="71670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-76200"/>
            <a:ext cx="8763000" cy="914400"/>
          </a:xfrm>
        </p:spPr>
        <p:txBody>
          <a:bodyPr/>
          <a:lstStyle/>
          <a:p>
            <a:r>
              <a:rPr lang="en-US" sz="3600" dirty="0"/>
              <a:t>Draw box-and-pointer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3771900" cy="3657600"/>
          </a:xfrm>
        </p:spPr>
        <p:txBody>
          <a:bodyPr/>
          <a:lstStyle/>
          <a:p>
            <a:r>
              <a:rPr lang="en-US" dirty="0"/>
              <a:t>… that show the situation after  executing this code.  Then show what the write statements would print.  How many pairs are created altogether?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6052" y="609600"/>
            <a:ext cx="5034148" cy="57912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x '((1 2) 3 (4))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y (cons (car x) 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x)))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z (list (cdr x) x))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t (append y x))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x) (newline)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y) (newline)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z) (newline)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t) (newline)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4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What happens if we then…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</a:rPr>
              <a:t>(set-car! (cdr x) 7)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t) (newline)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(set-cdr! x x) 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x) (newline)</a:t>
            </a:r>
          </a:p>
          <a:p>
            <a:pPr marL="0" indent="0">
              <a:buNone/>
            </a:pPr>
            <a:endParaRPr lang="en-US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4191000"/>
            <a:ext cx="327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cs typeface="Consolas" panose="020B0609020204030204" pitchFamily="49" charset="0"/>
              </a:rPr>
              <a:t>Work with one or two other students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614" y="5029200"/>
            <a:ext cx="4171438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Also B&amp;P diagram for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‘(())</a:t>
            </a:r>
            <a:r>
              <a:rPr lang="en-US" sz="2400" dirty="0"/>
              <a:t>.  </a:t>
            </a:r>
            <a:br>
              <a:rPr lang="en-US" sz="2400" dirty="0"/>
            </a:br>
            <a:r>
              <a:rPr lang="en-US" sz="2400" dirty="0"/>
              <a:t>You try 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((()))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(((())))</a:t>
            </a:r>
            <a:r>
              <a:rPr lang="en-US" sz="2400" dirty="0"/>
              <a:t>    </a:t>
            </a:r>
            <a:br>
              <a:rPr lang="en-US" sz="2400" dirty="0"/>
            </a:br>
            <a:r>
              <a:rPr lang="en-US" sz="2400" dirty="0"/>
              <a:t>       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((())()) </a:t>
            </a:r>
          </a:p>
        </p:txBody>
      </p:sp>
    </p:spTree>
    <p:extLst>
      <p:ext uri="{BB962C8B-B14F-4D97-AF65-F5344CB8AC3E}">
        <p14:creationId xmlns:p14="http://schemas.microsoft.com/office/powerpoint/2010/main" val="3870892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818F-8445-4223-9968-115F5EF84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192C-E792-44B6-94D2-A018FF5D60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x '((1 2) 3 (4))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y (cons (car x) 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x)))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z (list 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x) x))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t (append y x))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x) (newline)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y) (newline)</a:t>
            </a:r>
          </a:p>
          <a:p>
            <a:pPr marL="0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z) (newline)</a:t>
            </a:r>
            <a:b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(write t) (newline)</a:t>
            </a:r>
            <a:b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B2E648-72C3-42F2-BEA3-F49A440A35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3907" y="1676400"/>
            <a:ext cx="4038600" cy="3088795"/>
          </a:xfr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A5D9F0-2710-4D5D-876C-734D2F83689D}"/>
              </a:ext>
            </a:extLst>
          </p:cNvPr>
          <p:cNvSpPr txBox="1">
            <a:spLocks/>
          </p:cNvSpPr>
          <p:nvPr/>
        </p:nvSpPr>
        <p:spPr bwMode="auto">
          <a:xfrm>
            <a:off x="4419600" y="4876800"/>
            <a:ext cx="4303266" cy="178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l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1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en-US" sz="2000" kern="0" dirty="0">
                <a:latin typeface="Consolas" panose="020B0609020204030204" pitchFamily="49" charset="0"/>
              </a:rPr>
              <a:t>((1 2) 3 (4))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kern="0" dirty="0">
                <a:latin typeface="Consolas" panose="020B0609020204030204" pitchFamily="49" charset="0"/>
              </a:rPr>
              <a:t>((1 2) 3 (4))</a:t>
            </a:r>
          </a:p>
          <a:p>
            <a:pPr marL="0" indent="0" eaLnBrk="1" hangingPunct="1">
              <a:buNone/>
            </a:pPr>
            <a:r>
              <a:rPr lang="en-US" sz="2000" kern="0" dirty="0">
                <a:latin typeface="Consolas" panose="020B0609020204030204" pitchFamily="49" charset="0"/>
              </a:rPr>
              <a:t>((3 (4)) ((1 2) 3 (4)))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sz="2000" kern="0" dirty="0">
                <a:latin typeface="Consolas" panose="020B0609020204030204" pitchFamily="49" charset="0"/>
              </a:rPr>
              <a:t>((1 2) 3 (4) (1 2) 3 (4))</a:t>
            </a:r>
          </a:p>
        </p:txBody>
      </p:sp>
    </p:spTree>
    <p:extLst>
      <p:ext uri="{BB962C8B-B14F-4D97-AF65-F5344CB8AC3E}">
        <p14:creationId xmlns:p14="http://schemas.microsoft.com/office/powerpoint/2010/main" val="391187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06CD-022D-46FC-9142-5A6C6299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38D3E-A98A-48FF-AC9F-3512860CC0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What happens if we then…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(set-car! (</a:t>
            </a:r>
            <a:r>
              <a:rPr lang="en-US" sz="1800" b="1" dirty="0" err="1">
                <a:latin typeface="Consolas" panose="020B0609020204030204" pitchFamily="49" charset="0"/>
              </a:rPr>
              <a:t>cdr</a:t>
            </a:r>
            <a:r>
              <a:rPr lang="en-US" sz="1800" b="1" dirty="0">
                <a:latin typeface="Consolas" panose="020B0609020204030204" pitchFamily="49" charset="0"/>
              </a:rPr>
              <a:t> x) 7)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(write t) (newline)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(set-</a:t>
            </a:r>
            <a:r>
              <a:rPr lang="en-US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cdr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! x x) 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(write x) (newline)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F696AA-DB46-4FAD-B7BA-17F2CB5575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((1 2) 3 (4) (1 2) 7 (4))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Warning in write: cycle detected; proceeding with (print-graph #t)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#0=((1 2) . #0#)</a:t>
            </a:r>
          </a:p>
        </p:txBody>
      </p:sp>
    </p:spTree>
    <p:extLst>
      <p:ext uri="{BB962C8B-B14F-4D97-AF65-F5344CB8AC3E}">
        <p14:creationId xmlns:p14="http://schemas.microsoft.com/office/powerpoint/2010/main" val="146035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304800"/>
            <a:ext cx="8229600" cy="1139825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5486400"/>
          </a:xfrm>
          <a:noFill/>
        </p:spPr>
        <p:txBody>
          <a:bodyPr/>
          <a:lstStyle/>
          <a:p>
            <a:pPr>
              <a:lnSpc>
                <a:spcPct val="90000"/>
              </a:lnSpc>
              <a:spcAft>
                <a:spcPts val="1800"/>
              </a:spcAft>
              <a:buFont typeface="Wingdings" pitchFamily="2" charset="2"/>
              <a:buNone/>
            </a:pPr>
            <a:r>
              <a:rPr lang="en-US" sz="2800" dirty="0">
                <a:latin typeface="Times New Roman" pitchFamily="18" charset="0"/>
              </a:rPr>
              <a:t>Write 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</a:rPr>
              <a:t>largest-in-lists</a:t>
            </a:r>
            <a:r>
              <a:rPr lang="en-US" sz="2800" dirty="0">
                <a:latin typeface="Times New Roman" pitchFamily="18" charset="0"/>
              </a:rPr>
              <a:t>, which takes a list of lists of numbers and finds the largest number.  Returns  </a:t>
            </a:r>
            <a:r>
              <a:rPr lang="en-US" sz="2800" b="1" dirty="0">
                <a:solidFill>
                  <a:srgbClr val="FFFF00"/>
                </a:solidFill>
                <a:latin typeface="Times New Roman" pitchFamily="18" charset="0"/>
              </a:rPr>
              <a:t>#f</a:t>
            </a:r>
            <a:r>
              <a:rPr lang="en-US" sz="2800" dirty="0">
                <a:latin typeface="Times New Roman" pitchFamily="18" charset="0"/>
              </a:rPr>
              <a:t> if there are no numbers in any of the lists.  Don't use any </a:t>
            </a:r>
            <a:r>
              <a:rPr lang="en-US" sz="2800" i="1" dirty="0">
                <a:latin typeface="Times New Roman" pitchFamily="18" charset="0"/>
              </a:rPr>
              <a:t>separate</a:t>
            </a:r>
            <a:r>
              <a:rPr lang="en-US" sz="2800" dirty="0">
                <a:latin typeface="Times New Roman" pitchFamily="18" charset="0"/>
              </a:rPr>
              <a:t>  helper procedures (use </a:t>
            </a:r>
            <a:r>
              <a:rPr lang="en-US" sz="2800" dirty="0" err="1">
                <a:solidFill>
                  <a:srgbClr val="FFFF00"/>
                </a:solidFill>
                <a:latin typeface="Times New Roman" pitchFamily="18" charset="0"/>
              </a:rPr>
              <a:t>letrec</a:t>
            </a:r>
            <a:r>
              <a:rPr lang="en-US" sz="2800" dirty="0">
                <a:latin typeface="Times New Roman" pitchFamily="18" charset="0"/>
              </a:rPr>
              <a:t> or </a:t>
            </a:r>
            <a:r>
              <a:rPr lang="en-US" sz="2800" dirty="0">
                <a:solidFill>
                  <a:srgbClr val="FFFF00"/>
                </a:solidFill>
                <a:latin typeface="Times New Roman" pitchFamily="18" charset="0"/>
              </a:rPr>
              <a:t>named let</a:t>
            </a:r>
            <a:r>
              <a:rPr lang="en-US" sz="2800" dirty="0">
                <a:latin typeface="Times New Roman" pitchFamily="18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latin typeface="Times New Roman" pitchFamily="18" charset="0"/>
              </a:rPr>
              <a:t>  </a:t>
            </a:r>
            <a:r>
              <a:rPr lang="en-US" sz="2400" b="1" dirty="0">
                <a:solidFill>
                  <a:srgbClr val="FFE7FF"/>
                </a:solidFill>
                <a:latin typeface="Courier New" pitchFamily="49" charset="0"/>
              </a:rPr>
              <a:t>(largest-in-lists '((1 3 5) () (4) (2 6 1) (4)))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Wingdings" pitchFamily="2" charset="2"/>
              </a:rPr>
              <a:t></a:t>
            </a:r>
            <a:r>
              <a:rPr lang="en-US" sz="2400" b="1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FFE7FF"/>
                </a:solidFill>
                <a:latin typeface="Courier New" pitchFamily="49" charset="0"/>
                <a:sym typeface="Wingdings" pitchFamily="2" charset="2"/>
              </a:rPr>
              <a:t>6</a:t>
            </a:r>
          </a:p>
          <a:p>
            <a:pPr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FFE7FF"/>
                </a:solidFill>
                <a:latin typeface="Courier New" pitchFamily="49" charset="0"/>
              </a:rPr>
              <a:t>(largest-in-lists '(() ()))  </a:t>
            </a:r>
            <a:r>
              <a:rPr 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urier New" pitchFamily="49" charset="0"/>
                <a:sym typeface="Wingdings" pitchFamily="2" charset="2"/>
              </a:rPr>
              <a:t></a:t>
            </a:r>
            <a:r>
              <a:rPr lang="en-US" sz="2400" b="1" dirty="0"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400" b="1" dirty="0">
                <a:solidFill>
                  <a:srgbClr val="FFE7FF"/>
                </a:solidFill>
                <a:latin typeface="Courier New" pitchFamily="49" charset="0"/>
                <a:sym typeface="Wingdings" pitchFamily="2" charset="2"/>
              </a:rPr>
              <a:t>#f</a:t>
            </a:r>
            <a:endParaRPr lang="en-US" sz="2400" b="1" dirty="0">
              <a:solidFill>
                <a:srgbClr val="FFE7FF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400" b="1" dirty="0">
              <a:solidFill>
                <a:srgbClr val="FFE7FF"/>
              </a:solidFill>
              <a:latin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653939"/>
            <a:ext cx="7848600" cy="1508105"/>
          </a:xfrm>
          <a:prstGeom prst="rect">
            <a:avLst/>
          </a:prstGeom>
          <a:noFill/>
          <a:ln w="1905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US" sz="2300" b="1" dirty="0">
                <a:solidFill>
                  <a:schemeClr val="accent5"/>
                </a:solidFill>
              </a:rPr>
              <a:t>Work with another student on this problem</a:t>
            </a:r>
          </a:p>
          <a:p>
            <a:endParaRPr lang="en-US" sz="2300" b="1" dirty="0">
              <a:solidFill>
                <a:schemeClr val="accent5"/>
              </a:solidFill>
            </a:endParaRPr>
          </a:p>
          <a:p>
            <a:r>
              <a:rPr lang="en-US" sz="2300" b="1" dirty="0">
                <a:solidFill>
                  <a:schemeClr val="accent5"/>
                </a:solidFill>
              </a:rPr>
              <a:t>I’ll go through some solutions in a bit (other </a:t>
            </a:r>
            <a:r>
              <a:rPr lang="en-US" sz="2300" b="1" dirty="0" err="1">
                <a:solidFill>
                  <a:schemeClr val="accent5"/>
                </a:solidFill>
              </a:rPr>
              <a:t>powerpoint</a:t>
            </a:r>
            <a:r>
              <a:rPr lang="en-US" sz="2300" b="1" dirty="0">
                <a:solidFill>
                  <a:schemeClr val="accent5"/>
                </a:solidFill>
              </a:rPr>
              <a:t>)</a:t>
            </a:r>
            <a:endParaRPr lang="en-US" sz="23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94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17904</TotalTime>
  <Words>809</Words>
  <Application>Microsoft Office PowerPoint</Application>
  <PresentationFormat>On-screen Show (4:3)</PresentationFormat>
  <Paragraphs>89</Paragraphs>
  <Slides>9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Times New Roman</vt:lpstr>
      <vt:lpstr>Wingdings</vt:lpstr>
      <vt:lpstr>Orbit</vt:lpstr>
      <vt:lpstr>CSSE 304 Day 6</vt:lpstr>
      <vt:lpstr>Interlude</vt:lpstr>
      <vt:lpstr>Examples: map and apply</vt:lpstr>
      <vt:lpstr>More complex box-and-pointer diagrams</vt:lpstr>
      <vt:lpstr>Mutation operations</vt:lpstr>
      <vt:lpstr>Draw box-and-pointer diagrams</vt:lpstr>
      <vt:lpstr>PowerPoint Presentation</vt:lpstr>
      <vt:lpstr>PowerPoint Presentation</vt:lpstr>
      <vt:lpstr>Exercise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Hewner, Mike</cp:lastModifiedBy>
  <cp:revision>162</cp:revision>
  <cp:lastPrinted>2019-12-10T14:14:51Z</cp:lastPrinted>
  <dcterms:created xsi:type="dcterms:W3CDTF">2002-09-17T12:37:32Z</dcterms:created>
  <dcterms:modified xsi:type="dcterms:W3CDTF">2021-09-10T18:04:57Z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