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61" r:id="rId2"/>
    <p:sldId id="462" r:id="rId3"/>
    <p:sldId id="463" r:id="rId4"/>
    <p:sldId id="464" r:id="rId5"/>
    <p:sldId id="439" r:id="rId6"/>
    <p:sldId id="440" r:id="rId7"/>
    <p:sldId id="459" r:id="rId8"/>
    <p:sldId id="419" r:id="rId9"/>
    <p:sldId id="444" r:id="rId10"/>
    <p:sldId id="448" r:id="rId11"/>
    <p:sldId id="422" r:id="rId12"/>
    <p:sldId id="457" r:id="rId13"/>
    <p:sldId id="458" r:id="rId14"/>
    <p:sldId id="400" r:id="rId15"/>
    <p:sldId id="451" r:id="rId16"/>
    <p:sldId id="387" r:id="rId17"/>
    <p:sldId id="445" r:id="rId18"/>
    <p:sldId id="449" r:id="rId19"/>
    <p:sldId id="450" r:id="rId20"/>
    <p:sldId id="447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99"/>
    <a:srgbClr val="E3E3E3"/>
    <a:srgbClr val="FF0000"/>
    <a:srgbClr val="75FFFF"/>
    <a:srgbClr val="D2C1A2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AA570-E1FE-47B3-AF1D-D0139DB41B09}" v="4" dt="2023-01-16T17:35:4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2" autoAdjust="0"/>
    <p:restoredTop sz="72066" autoAdjust="0"/>
  </p:normalViewPr>
  <p:slideViewPr>
    <p:cSldViewPr>
      <p:cViewPr varScale="1">
        <p:scale>
          <a:sx n="38" d="100"/>
          <a:sy n="38" d="100"/>
        </p:scale>
        <p:origin x="114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865AA570-E1FE-47B3-AF1D-D0139DB41B09}"/>
    <pc:docChg chg="custSel addSld delSld modSld">
      <pc:chgData name="Hewner, Mike" userId="7f3f83dd-6dfb-4127-a87f-c1714bd4fac9" providerId="ADAL" clId="{865AA570-E1FE-47B3-AF1D-D0139DB41B09}" dt="2023-01-16T17:39:46.953" v="474" actId="47"/>
      <pc:docMkLst>
        <pc:docMk/>
      </pc:docMkLst>
      <pc:sldChg chg="del">
        <pc:chgData name="Hewner, Mike" userId="7f3f83dd-6dfb-4127-a87f-c1714bd4fac9" providerId="ADAL" clId="{865AA570-E1FE-47B3-AF1D-D0139DB41B09}" dt="2023-01-16T17:27:49.480" v="0" actId="47"/>
        <pc:sldMkLst>
          <pc:docMk/>
          <pc:sldMk cId="1897043576" sldId="438"/>
        </pc:sldMkLst>
      </pc:sldChg>
      <pc:sldChg chg="addSp modSp new mod">
        <pc:chgData name="Hewner, Mike" userId="7f3f83dd-6dfb-4127-a87f-c1714bd4fac9" providerId="ADAL" clId="{865AA570-E1FE-47B3-AF1D-D0139DB41B09}" dt="2023-01-16T17:36:36.057" v="391" actId="20577"/>
        <pc:sldMkLst>
          <pc:docMk/>
          <pc:sldMk cId="2638576382" sldId="463"/>
        </pc:sldMkLst>
        <pc:spChg chg="mod">
          <ac:chgData name="Hewner, Mike" userId="7f3f83dd-6dfb-4127-a87f-c1714bd4fac9" providerId="ADAL" clId="{865AA570-E1FE-47B3-AF1D-D0139DB41B09}" dt="2023-01-16T17:35:34.736" v="356" actId="20577"/>
          <ac:spMkLst>
            <pc:docMk/>
            <pc:sldMk cId="2638576382" sldId="463"/>
            <ac:spMk id="2" creationId="{4A1AF2DB-45B4-74BD-9711-4D0997F44DD8}"/>
          </ac:spMkLst>
        </pc:spChg>
        <pc:spChg chg="mod">
          <ac:chgData name="Hewner, Mike" userId="7f3f83dd-6dfb-4127-a87f-c1714bd4fac9" providerId="ADAL" clId="{865AA570-E1FE-47B3-AF1D-D0139DB41B09}" dt="2023-01-16T17:30:37.376" v="185" actId="14100"/>
          <ac:spMkLst>
            <pc:docMk/>
            <pc:sldMk cId="2638576382" sldId="463"/>
            <ac:spMk id="3" creationId="{4028FB9B-8D80-77AA-77BF-6051FAF74642}"/>
          </ac:spMkLst>
        </pc:spChg>
        <pc:spChg chg="add mod">
          <ac:chgData name="Hewner, Mike" userId="7f3f83dd-6dfb-4127-a87f-c1714bd4fac9" providerId="ADAL" clId="{865AA570-E1FE-47B3-AF1D-D0139DB41B09}" dt="2023-01-16T17:36:23.728" v="377" actId="20577"/>
          <ac:spMkLst>
            <pc:docMk/>
            <pc:sldMk cId="2638576382" sldId="463"/>
            <ac:spMk id="4" creationId="{AB719111-1205-DE15-EE30-54658E95CA96}"/>
          </ac:spMkLst>
        </pc:spChg>
        <pc:spChg chg="add mod">
          <ac:chgData name="Hewner, Mike" userId="7f3f83dd-6dfb-4127-a87f-c1714bd4fac9" providerId="ADAL" clId="{865AA570-E1FE-47B3-AF1D-D0139DB41B09}" dt="2023-01-16T17:36:29.370" v="383" actId="20577"/>
          <ac:spMkLst>
            <pc:docMk/>
            <pc:sldMk cId="2638576382" sldId="463"/>
            <ac:spMk id="5" creationId="{BCA25D9C-B64A-0215-7002-B0689E8FAF2D}"/>
          </ac:spMkLst>
        </pc:spChg>
        <pc:spChg chg="add mod">
          <ac:chgData name="Hewner, Mike" userId="7f3f83dd-6dfb-4127-a87f-c1714bd4fac9" providerId="ADAL" clId="{865AA570-E1FE-47B3-AF1D-D0139DB41B09}" dt="2023-01-16T17:36:36.057" v="391" actId="20577"/>
          <ac:spMkLst>
            <pc:docMk/>
            <pc:sldMk cId="2638576382" sldId="463"/>
            <ac:spMk id="6" creationId="{8265366C-D741-7985-57C2-1851AA67A6A8}"/>
          </ac:spMkLst>
        </pc:spChg>
      </pc:sldChg>
      <pc:sldChg chg="delSp modSp add mod">
        <pc:chgData name="Hewner, Mike" userId="7f3f83dd-6dfb-4127-a87f-c1714bd4fac9" providerId="ADAL" clId="{865AA570-E1FE-47B3-AF1D-D0139DB41B09}" dt="2023-01-16T17:37:53.488" v="458" actId="20577"/>
        <pc:sldMkLst>
          <pc:docMk/>
          <pc:sldMk cId="3679751856" sldId="464"/>
        </pc:sldMkLst>
        <pc:spChg chg="mod">
          <ac:chgData name="Hewner, Mike" userId="7f3f83dd-6dfb-4127-a87f-c1714bd4fac9" providerId="ADAL" clId="{865AA570-E1FE-47B3-AF1D-D0139DB41B09}" dt="2023-01-16T17:35:54.382" v="370" actId="20577"/>
          <ac:spMkLst>
            <pc:docMk/>
            <pc:sldMk cId="3679751856" sldId="464"/>
            <ac:spMk id="2" creationId="{4A1AF2DB-45B4-74BD-9711-4D0997F44DD8}"/>
          </ac:spMkLst>
        </pc:spChg>
        <pc:spChg chg="del">
          <ac:chgData name="Hewner, Mike" userId="7f3f83dd-6dfb-4127-a87f-c1714bd4fac9" providerId="ADAL" clId="{865AA570-E1FE-47B3-AF1D-D0139DB41B09}" dt="2023-01-16T17:37:01.538" v="392" actId="478"/>
          <ac:spMkLst>
            <pc:docMk/>
            <pc:sldMk cId="3679751856" sldId="464"/>
            <ac:spMk id="4" creationId="{AB719111-1205-DE15-EE30-54658E95CA96}"/>
          </ac:spMkLst>
        </pc:spChg>
        <pc:spChg chg="mod">
          <ac:chgData name="Hewner, Mike" userId="7f3f83dd-6dfb-4127-a87f-c1714bd4fac9" providerId="ADAL" clId="{865AA570-E1FE-47B3-AF1D-D0139DB41B09}" dt="2023-01-16T17:37:06.398" v="393" actId="1076"/>
          <ac:spMkLst>
            <pc:docMk/>
            <pc:sldMk cId="3679751856" sldId="464"/>
            <ac:spMk id="5" creationId="{BCA25D9C-B64A-0215-7002-B0689E8FAF2D}"/>
          </ac:spMkLst>
        </pc:spChg>
        <pc:spChg chg="mod">
          <ac:chgData name="Hewner, Mike" userId="7f3f83dd-6dfb-4127-a87f-c1714bd4fac9" providerId="ADAL" clId="{865AA570-E1FE-47B3-AF1D-D0139DB41B09}" dt="2023-01-16T17:37:53.488" v="458" actId="20577"/>
          <ac:spMkLst>
            <pc:docMk/>
            <pc:sldMk cId="3679751856" sldId="464"/>
            <ac:spMk id="6" creationId="{8265366C-D741-7985-57C2-1851AA67A6A8}"/>
          </ac:spMkLst>
        </pc:spChg>
      </pc:sldChg>
      <pc:sldChg chg="modSp new del mod">
        <pc:chgData name="Hewner, Mike" userId="7f3f83dd-6dfb-4127-a87f-c1714bd4fac9" providerId="ADAL" clId="{865AA570-E1FE-47B3-AF1D-D0139DB41B09}" dt="2023-01-16T17:39:46.953" v="474" actId="47"/>
        <pc:sldMkLst>
          <pc:docMk/>
          <pc:sldMk cId="2062315736" sldId="465"/>
        </pc:sldMkLst>
        <pc:spChg chg="mod">
          <ac:chgData name="Hewner, Mike" userId="7f3f83dd-6dfb-4127-a87f-c1714bd4fac9" providerId="ADAL" clId="{865AA570-E1FE-47B3-AF1D-D0139DB41B09}" dt="2023-01-16T17:39:18.413" v="473" actId="20577"/>
          <ac:spMkLst>
            <pc:docMk/>
            <pc:sldMk cId="2062315736" sldId="465"/>
            <ac:spMk id="2" creationId="{81EACD4F-8BA7-8634-9564-99A2B09F086C}"/>
          </ac:spMkLst>
        </pc:spChg>
      </pc:sldChg>
    </pc:docChg>
  </pc:docChgLst>
  <pc:docChgLst>
    <pc:chgData name="Hewner, Mike" userId="7f3f83dd-6dfb-4127-a87f-c1714bd4fac9" providerId="ADAL" clId="{1B3875F9-3950-45D4-A1C3-C3E907035BCC}"/>
    <pc:docChg chg="delSld">
      <pc:chgData name="Hewner, Mike" userId="7f3f83dd-6dfb-4127-a87f-c1714bd4fac9" providerId="ADAL" clId="{1B3875F9-3950-45D4-A1C3-C3E907035BCC}" dt="2022-01-17T18:39:18.195" v="0" actId="47"/>
      <pc:docMkLst>
        <pc:docMk/>
      </pc:docMkLst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0" sldId="304"/>
        </pc:sldMkLst>
      </pc:sldChg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3638107811" sldId="428"/>
        </pc:sldMkLst>
      </pc:sldChg>
      <pc:sldChg chg="del">
        <pc:chgData name="Hewner, Mike" userId="7f3f83dd-6dfb-4127-a87f-c1714bd4fac9" providerId="ADAL" clId="{1B3875F9-3950-45D4-A1C3-C3E907035BCC}" dt="2022-01-17T18:39:18.195" v="0" actId="47"/>
        <pc:sldMkLst>
          <pc:docMk/>
          <pc:sldMk cId="2818994641" sldId="4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  <a:p>
            <a:r>
              <a:rPr lang="en-US" dirty="0"/>
              <a:t>If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Method call/return</a:t>
            </a:r>
          </a:p>
          <a:p>
            <a:r>
              <a:rPr lang="en-US" dirty="0"/>
              <a:t>Try/catch/throw/finally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(lambda (v) (* 5 (* 4 (* 3 v))))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when making PFD</a:t>
            </a:r>
            <a:r>
              <a:rPr lang="en-US" baseline="0" dirty="0"/>
              <a:t> for students, then unhide for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0" y="1371600"/>
            <a:ext cx="7772400" cy="1500187"/>
          </a:xfrm>
        </p:spPr>
        <p:txBody>
          <a:bodyPr/>
          <a:lstStyle/>
          <a:p>
            <a:r>
              <a:rPr lang="en-US" sz="3200" dirty="0"/>
              <a:t>For many students, this section is a significant step up in difficulty from anything that we have done previously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78297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1786C3-9775-4C06-A740-F437044A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Substantial Procedures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4A7FD-E433-43AB-965E-D7995732A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</a:t>
            </a:r>
            <a:r>
              <a:rPr lang="en-US" sz="2800" dirty="0" err="1"/>
              <a:t>CPSing</a:t>
            </a:r>
            <a:r>
              <a:rPr lang="en-US" sz="2800" dirty="0"/>
              <a:t> our code, we divide the set of procedures into two groups: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procedures can be called without a continuation argument.</a:t>
            </a:r>
            <a:br>
              <a:rPr lang="en-US" sz="2400" dirty="0"/>
            </a:br>
            <a:r>
              <a:rPr lang="en-US" sz="2400" dirty="0"/>
              <a:t>This is a superset of what we call “primitive” procedures in our interpreter discussions.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Substantial</a:t>
            </a:r>
            <a:r>
              <a:rPr lang="en-US" sz="2400" dirty="0"/>
              <a:t> procedures (I made up this name) expect a continuation argument.</a:t>
            </a:r>
          </a:p>
          <a:p>
            <a:r>
              <a:rPr lang="en-US" sz="2800" dirty="0"/>
              <a:t>By default, built-in procedures and non-recursive procedures will be considered primitive; recursive procedures are substantial.</a:t>
            </a:r>
          </a:p>
          <a:p>
            <a:r>
              <a:rPr lang="en-US" sz="2800" dirty="0"/>
              <a:t>Sometimes it will be useful to write a substantial version of a procedure that would normally be primitive.</a:t>
            </a:r>
          </a:p>
        </p:txBody>
      </p:sp>
    </p:spTree>
    <p:extLst>
      <p:ext uri="{BB962C8B-B14F-4D97-AF65-F5344CB8AC3E}">
        <p14:creationId xmlns:p14="http://schemas.microsoft.com/office/powerpoint/2010/main" val="69161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Tail-recursive form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substantial calls  (i.e., calls to substantial procedures) are in tail position, then the stack doesn’t have to grow.</a:t>
            </a:r>
          </a:p>
          <a:p>
            <a:r>
              <a:rPr lang="en-US" dirty="0"/>
              <a:t>Can we write the code for EVERY computation in tail-recursive form?</a:t>
            </a:r>
          </a:p>
          <a:p>
            <a:r>
              <a:rPr lang="en-US" dirty="0"/>
              <a:t>We will try!</a:t>
            </a:r>
          </a:p>
          <a:p>
            <a:r>
              <a:rPr lang="en-US" dirty="0"/>
              <a:t>First, what parts of expressions are in tail position?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7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10668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a </a:t>
            </a:r>
            <a:r>
              <a:rPr lang="en-US" dirty="0">
                <a:solidFill>
                  <a:srgbClr val="FF3300"/>
                </a:solidFill>
              </a:rPr>
              <a:t>tail-form</a:t>
            </a:r>
            <a:r>
              <a:rPr lang="en-US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calls to </a:t>
            </a:r>
            <a:r>
              <a:rPr lang="en-US" b="1" dirty="0"/>
              <a:t>substantial</a:t>
            </a:r>
            <a:r>
              <a:rPr lang="en-US" dirty="0"/>
              <a:t> procedures are in</a:t>
            </a:r>
            <a:r>
              <a:rPr lang="en-US" b="1" dirty="0"/>
              <a:t> tail position</a:t>
            </a:r>
            <a:r>
              <a:rPr lang="en-US" dirty="0"/>
              <a:t>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any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(begin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(if e1 e2 e3)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[e1 e2] [e3 e4] … [else e])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(let ([v1 e1] [v2 e2] …) e)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dirty="0"/>
              <a:t>  </a:t>
            </a:r>
            <a:r>
              <a:rPr lang="en-US" dirty="0">
                <a:solidFill>
                  <a:srgbClr val="FF3300"/>
                </a:solidFill>
              </a:rPr>
              <a:t>; procedure application.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r>
              <a:rPr lang="en-US" dirty="0"/>
              <a:t>Tail-position examples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0820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3300"/>
                </a:solidFill>
              </a:rPr>
              <a:t>tail-form</a:t>
            </a:r>
            <a:r>
              <a:rPr lang="en-US" sz="2800" dirty="0"/>
              <a:t> expression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calls to </a:t>
            </a:r>
            <a:r>
              <a:rPr lang="en-US" sz="2400" b="1" dirty="0"/>
              <a:t>substantial</a:t>
            </a:r>
            <a:r>
              <a:rPr lang="en-US" sz="2400" dirty="0"/>
              <a:t> procedures are in</a:t>
            </a:r>
            <a:r>
              <a:rPr lang="en-US" sz="2400" b="1" dirty="0"/>
              <a:t> tail position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I.e., each such call is the last thing to be done in the current procedure application.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Which expressions are in tail position in the following code segments?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(begin e1 e2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(if 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 e3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[e1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e2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[e3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e4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 … [else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])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 ([v1 e1] [v2 e2] …)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(e1 e2 e3)</a:t>
            </a:r>
            <a:r>
              <a:rPr lang="en-US" sz="2400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; none of the parts are in tail position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CPS code, only the red expressions may be applications of </a:t>
            </a:r>
            <a:r>
              <a:rPr lang="en-US" sz="2400" b="1" dirty="0"/>
              <a:t>substantial</a:t>
            </a:r>
            <a:r>
              <a:rPr lang="en-US" sz="2400" dirty="0"/>
              <a:t> procedures.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1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(lambda (x)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… e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expression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n</a:t>
            </a:r>
            <a:r>
              <a:rPr lang="en-US" dirty="0"/>
              <a:t> is in tail position.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n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evaluated when the lambda expression is evaluated.</a:t>
            </a:r>
          </a:p>
          <a:p>
            <a:pPr lvl="1"/>
            <a:r>
              <a:rPr lang="en-US" dirty="0"/>
              <a:t>It only gets evaluated when the procedure is </a:t>
            </a:r>
            <a:r>
              <a:rPr lang="en-US" i="1" dirty="0"/>
              <a:t>applied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 e</a:t>
            </a:r>
            <a:r>
              <a:rPr lang="en-US" baseline="-25000" dirty="0"/>
              <a:t>n</a:t>
            </a:r>
            <a:r>
              <a:rPr lang="en-US" dirty="0"/>
              <a:t> is the last thing to be evaluated.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B36F-5265-405B-9077-888E9CA8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C6D1-49AC-43DB-AF75-285BC4D1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close to abstract as we can come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make-k    constructs a continuation </a:t>
            </a:r>
            <a:br>
              <a:rPr lang="en-US" dirty="0"/>
            </a:br>
            <a:r>
              <a:rPr lang="en-US" dirty="0"/>
              <a:t>                representation</a:t>
            </a:r>
          </a:p>
          <a:p>
            <a:pPr lvl="1"/>
            <a:r>
              <a:rPr lang="en-US" dirty="0"/>
              <a:t>apply-k     Applies a continuation </a:t>
            </a:r>
            <a:br>
              <a:rPr lang="en-US" dirty="0"/>
            </a:br>
            <a:r>
              <a:rPr lang="en-US" dirty="0"/>
              <a:t>                 representation to an  argument</a:t>
            </a:r>
          </a:p>
          <a:p>
            <a:r>
              <a:rPr lang="en-US" dirty="0"/>
              <a:t>We will look at and implement two different representations of continuations.</a:t>
            </a:r>
          </a:p>
        </p:txBody>
      </p:sp>
    </p:spTree>
    <p:extLst>
      <p:ext uri="{BB962C8B-B14F-4D97-AF65-F5344CB8AC3E}">
        <p14:creationId xmlns:p14="http://schemas.microsoft.com/office/powerpoint/2010/main" val="264588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9067800" cy="685800"/>
          </a:xfrm>
        </p:spPr>
        <p:txBody>
          <a:bodyPr/>
          <a:lstStyle/>
          <a:p>
            <a:r>
              <a:rPr lang="en-US" sz="3200" dirty="0">
                <a:solidFill>
                  <a:srgbClr val="CC0099"/>
                </a:solidFill>
              </a:rPr>
              <a:t>Recall: our first two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C0099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(env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(eopl:error 'apply-env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86432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(lambda (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(let ([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 (list-find-position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</a:t>
            </a:r>
            <a:r>
              <a:rPr lang="en-US" sz="1600" b="1" dirty="0" err="1">
                <a:latin typeface="Courier New" pitchFamily="49" charset="0"/>
              </a:rPr>
              <a:t>syms</a:t>
            </a:r>
            <a:r>
              <a:rPr lang="en-US" sz="16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(if (number?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      (list-ref </a:t>
            </a:r>
            <a:r>
              <a:rPr lang="en-US" sz="1600" b="1" dirty="0" err="1">
                <a:latin typeface="Courier New" pitchFamily="49" charset="0"/>
              </a:rPr>
              <a:t>vals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pos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itchFamily="49" charset="0"/>
              </a:rPr>
              <a:t>     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(apply-env env </a:t>
            </a:r>
            <a:r>
              <a:rPr lang="en-US" sz="1600" b="1" dirty="0" err="1">
                <a:latin typeface="Courier New" pitchFamily="49" charset="0"/>
              </a:rPr>
              <a:t>sym</a:t>
            </a:r>
            <a:r>
              <a:rPr lang="en-US" sz="1600" b="1" dirty="0"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505201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latin typeface="Courier New" pitchFamily="49" charset="0"/>
              </a:rPr>
              <a:t>environment</a:t>
            </a:r>
            <a:r>
              <a:rPr lang="en-US" sz="1500" b="1" dirty="0"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(env  environment?)])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(lambda (env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</a:t>
            </a:r>
            <a:r>
              <a:rPr lang="en-US" sz="1500" b="1" dirty="0" err="1">
                <a:latin typeface="Courier New" pitchFamily="49" charset="0"/>
              </a:rPr>
              <a:t>errorf</a:t>
            </a:r>
            <a:r>
              <a:rPr lang="en-US" sz="15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(let ([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syms</a:t>
            </a:r>
            <a:r>
              <a:rPr lang="en-US" sz="15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(if (number?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(list-ref </a:t>
            </a:r>
            <a:r>
              <a:rPr lang="en-US" sz="1500" b="1" dirty="0" err="1">
                <a:latin typeface="Courier New" pitchFamily="49" charset="0"/>
              </a:rPr>
              <a:t>vals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latin typeface="Courier New" pitchFamily="49" charset="0"/>
              </a:rPr>
              <a:t>sym</a:t>
            </a:r>
            <a:r>
              <a:rPr lang="en-US" sz="1500" b="1" dirty="0"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8229600" y="2745858"/>
            <a:ext cx="381000" cy="422461"/>
          </a:xfrm>
          <a:prstGeom prst="up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77000" y="3168318"/>
            <a:ext cx="419100" cy="392352"/>
          </a:xfrm>
          <a:prstGeom prst="downArrow">
            <a:avLst/>
          </a:prstGeom>
          <a:solidFill>
            <a:srgbClr val="CC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CPS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3581400"/>
          </a:xfrm>
        </p:spPr>
        <p:txBody>
          <a:bodyPr/>
          <a:lstStyle/>
          <a:p>
            <a:r>
              <a:rPr lang="en-US" sz="2800" dirty="0"/>
              <a:t>We pass an explicit continuation with each procedure call, in order to keep the code in tail-form.</a:t>
            </a:r>
          </a:p>
          <a:p>
            <a:r>
              <a:rPr lang="en-US" sz="2800" dirty="0"/>
              <a:t>How to represent continuations?</a:t>
            </a:r>
            <a:br>
              <a:rPr lang="en-US" sz="2800" dirty="0"/>
            </a:br>
            <a:r>
              <a:rPr lang="en-US" sz="2400" dirty="0"/>
              <a:t>Same approach we used for environments!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First implementation</a:t>
            </a:r>
            <a:r>
              <a:rPr lang="en-US" sz="2400" dirty="0"/>
              <a:t>: A continuation is a (first-class) Scheme procedure.</a:t>
            </a:r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Second implementation</a:t>
            </a:r>
            <a:r>
              <a:rPr lang="en-US" sz="2400" dirty="0"/>
              <a:t>: A continuation is a record, defined using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In both implementations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(apply-k k </a:t>
            </a:r>
            <a:r>
              <a:rPr lang="en-US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A5A-AA00-4E32-97CA-E991383B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Representation of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727C-6467-483F-B30C-7F88612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2039600" cy="4525963"/>
          </a:xfrm>
        </p:spPr>
        <p:txBody>
          <a:bodyPr/>
          <a:lstStyle/>
          <a:p>
            <a:r>
              <a:rPr lang="en-US" sz="3600" dirty="0"/>
              <a:t>A continuation is represented by a Scheme procedure.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3600" dirty="0"/>
              <a:t> procedure is used to create a continuation.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3600" dirty="0"/>
              <a:t> is used to apply a continuation to an answer.</a:t>
            </a:r>
          </a:p>
          <a:p>
            <a:r>
              <a:rPr lang="en-US" sz="3600" dirty="0"/>
              <a:t>In this continuation representation, the implementations of both of these procedures are very simple. </a:t>
            </a:r>
          </a:p>
        </p:txBody>
      </p:sp>
    </p:spTree>
    <p:extLst>
      <p:ext uri="{BB962C8B-B14F-4D97-AF65-F5344CB8AC3E}">
        <p14:creationId xmlns:p14="http://schemas.microsoft.com/office/powerpoint/2010/main" val="115162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62B-8AF8-4D98-ADD8-1A2167B8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dirty="0"/>
              <a:t>Make-k and apply-k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1ED2-CE47-43E6-B2CB-BDF3C3C4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(k) k))</a:t>
            </a:r>
          </a:p>
          <a:p>
            <a:r>
              <a:rPr lang="en-US" sz="2800" dirty="0"/>
              <a:t>Why?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v) </a:t>
            </a:r>
            <a:b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(k v)))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Whenever we call a substantial procedure, we pass in a continuation that is “created”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Whenever we get an answer without calling a substantial procedure, we apply the current continuation to that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0BA84-03E1-42E9-9037-D9BB0CD0B905}"/>
              </a:ext>
            </a:extLst>
          </p:cNvPr>
          <p:cNvSpPr txBox="1"/>
          <p:nvPr/>
        </p:nvSpPr>
        <p:spPr>
          <a:xfrm>
            <a:off x="4343400" y="26670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Note that this is the same procedure as </a:t>
            </a:r>
            <a:br>
              <a:rPr lang="en-US" sz="3200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′x ′x)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1AF75-F7AD-4B8C-8347-0B1FC87CC5BB}"/>
              </a:ext>
            </a:extLst>
          </p:cNvPr>
          <p:cNvSpPr txBox="1"/>
          <p:nvPr/>
        </p:nvSpPr>
        <p:spPr>
          <a:xfrm>
            <a:off x="9144000" y="4227255"/>
            <a:ext cx="2819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These are the main principles for coding in CPS.</a:t>
            </a:r>
          </a:p>
        </p:txBody>
      </p:sp>
    </p:spTree>
    <p:extLst>
      <p:ext uri="{BB962C8B-B14F-4D97-AF65-F5344CB8AC3E}">
        <p14:creationId xmlns:p14="http://schemas.microsoft.com/office/powerpoint/2010/main" val="14442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990600"/>
            <a:ext cx="9448800" cy="4876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Lately we have talked about data-types, scope, binding, and environments</a:t>
            </a:r>
          </a:p>
          <a:p>
            <a:pPr>
              <a:spcAft>
                <a:spcPts val="600"/>
              </a:spcAft>
            </a:pPr>
            <a:r>
              <a:rPr lang="en-US" dirty="0"/>
              <a:t>Another important issue is flow of control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What are some of the control flow mechanisms in Java?</a:t>
            </a:r>
          </a:p>
          <a:p>
            <a:pPr>
              <a:spcAft>
                <a:spcPts val="600"/>
              </a:spcAft>
            </a:pPr>
            <a:r>
              <a:rPr lang="en-US" dirty="0"/>
              <a:t>In Scheme (or any expression-oriented language), the most basic control-flow issues are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What is the current expression to be evaluated? 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Once that is done, what remains to be done with the value of the current expression?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2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93A-A43E-4F73-91D1-A8EF6913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 (first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CC3F-C5F4-4F7B-ADC7-59D1F6CE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code is in the live-in-class folder.</a:t>
            </a:r>
          </a:p>
          <a:p>
            <a:r>
              <a:rPr lang="en-US" dirty="0"/>
              <a:t>The live demo is on a video (14 minutes).</a:t>
            </a:r>
          </a:p>
          <a:p>
            <a:r>
              <a:rPr lang="en-US" dirty="0"/>
              <a:t>View it before Thursday’s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F2DB-45B4-74BD-9711-4D0997F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lists.  Consider this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B9B-8D80-77AA-77BF-6051FAF7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6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(+ 3 (fun1 (+ 4 5)) (fun2 6))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9111-1205-DE15-EE30-54658E95CA96}"/>
              </a:ext>
            </a:extLst>
          </p:cNvPr>
          <p:cNvSpPr txBox="1"/>
          <p:nvPr/>
        </p:nvSpPr>
        <p:spPr>
          <a:xfrm>
            <a:off x="304800" y="2362200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Initially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Finish  (+ 3 (fun1 (+ 4 5)) (fun2 6)).</a:t>
            </a:r>
          </a:p>
          <a:p>
            <a:pPr marL="342900" indent="-342900">
              <a:buAutoNum type="arabicPeriod"/>
            </a:pPr>
            <a:r>
              <a:rPr lang="en-US" sz="3200" dirty="0"/>
              <a:t>And we’re done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25D9C-B64A-0215-7002-B0689E8FAF2D}"/>
              </a:ext>
            </a:extLst>
          </p:cNvPr>
          <p:cNvSpPr txBox="1"/>
          <p:nvPr/>
        </p:nvSpPr>
        <p:spPr>
          <a:xfrm>
            <a:off x="3581400" y="2362199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we call fun1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Finish (fun1 9)</a:t>
            </a:r>
          </a:p>
          <a:p>
            <a:pPr marL="342900" indent="-342900">
              <a:buAutoNum type="arabicPeriod"/>
            </a:pPr>
            <a:r>
              <a:rPr lang="en-US" sz="3200" dirty="0"/>
              <a:t>Eval (fun2 6)</a:t>
            </a:r>
          </a:p>
          <a:p>
            <a:pPr marL="342900" indent="-342900">
              <a:buAutoNum type="arabicPeriod"/>
            </a:pPr>
            <a:r>
              <a:rPr lang="en-US" sz="3200" dirty="0"/>
              <a:t>Eval (+ 3 ? ?)</a:t>
            </a:r>
          </a:p>
          <a:p>
            <a:pPr marL="342900" indent="-342900">
              <a:buAutoNum type="arabicPeriod"/>
            </a:pPr>
            <a:r>
              <a:rPr lang="en-US" sz="3200" dirty="0"/>
              <a:t>And we’re done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366C-D741-7985-57C2-1851AA67A6A8}"/>
              </a:ext>
            </a:extLst>
          </p:cNvPr>
          <p:cNvSpPr txBox="1"/>
          <p:nvPr/>
        </p:nvSpPr>
        <p:spPr>
          <a:xfrm>
            <a:off x="6858000" y="2387599"/>
            <a:ext cx="320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we call fun2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Finish (fun2 6)</a:t>
            </a:r>
          </a:p>
          <a:p>
            <a:pPr marL="342900" indent="-342900">
              <a:buAutoNum type="arabicPeriod"/>
            </a:pPr>
            <a:r>
              <a:rPr lang="en-US" sz="3200" dirty="0"/>
              <a:t>Eval (+ 3 10 ?)</a:t>
            </a:r>
          </a:p>
          <a:p>
            <a:pPr marL="342900" indent="-342900">
              <a:buAutoNum type="arabicPeriod"/>
            </a:pPr>
            <a:r>
              <a:rPr lang="en-US" sz="3200" dirty="0"/>
              <a:t>And we’re done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57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F2DB-45B4-74BD-9711-4D0997F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lists as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B9B-8D80-77AA-77BF-6051FAF7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76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(+ 3 (fun1 (+ 4 5)) (fun2 6))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25D9C-B64A-0215-7002-B0689E8FAF2D}"/>
              </a:ext>
            </a:extLst>
          </p:cNvPr>
          <p:cNvSpPr txBox="1"/>
          <p:nvPr/>
        </p:nvSpPr>
        <p:spPr>
          <a:xfrm>
            <a:off x="762000" y="2362200"/>
            <a:ext cx="320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we call fun1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Eval (fun1 9)</a:t>
            </a:r>
          </a:p>
          <a:p>
            <a:pPr marL="342900" indent="-342900">
              <a:buAutoNum type="arabicPeriod"/>
            </a:pPr>
            <a:r>
              <a:rPr lang="en-US" sz="3200" dirty="0"/>
              <a:t>Eval (fun2 6)</a:t>
            </a:r>
          </a:p>
          <a:p>
            <a:pPr marL="342900" indent="-342900">
              <a:buAutoNum type="arabicPeriod"/>
            </a:pPr>
            <a:r>
              <a:rPr lang="en-US" sz="3200" dirty="0"/>
              <a:t>Eval (+ 3 ? ?)</a:t>
            </a:r>
          </a:p>
          <a:p>
            <a:pPr marL="342900" indent="-342900">
              <a:buAutoNum type="arabicPeriod"/>
            </a:pPr>
            <a:r>
              <a:rPr lang="en-US" sz="3200" dirty="0"/>
              <a:t>And we’re done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5366C-D741-7985-57C2-1851AA67A6A8}"/>
              </a:ext>
            </a:extLst>
          </p:cNvPr>
          <p:cNvSpPr txBox="1"/>
          <p:nvPr/>
        </p:nvSpPr>
        <p:spPr>
          <a:xfrm>
            <a:off x="6858000" y="2387599"/>
            <a:ext cx="320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Expression:</a:t>
            </a:r>
          </a:p>
          <a:p>
            <a:r>
              <a:rPr lang="en-US" sz="3200" dirty="0"/>
              <a:t>(fun1 9)</a:t>
            </a:r>
          </a:p>
          <a:p>
            <a:endParaRPr lang="en-US" sz="3200" dirty="0"/>
          </a:p>
          <a:p>
            <a:r>
              <a:rPr lang="en-US" sz="3200" dirty="0"/>
              <a:t>Continuation:</a:t>
            </a:r>
          </a:p>
          <a:p>
            <a:r>
              <a:rPr lang="en-US" sz="3200" dirty="0"/>
              <a:t>(lambda (x) </a:t>
            </a:r>
          </a:p>
          <a:p>
            <a:r>
              <a:rPr lang="en-US" sz="3200" dirty="0"/>
              <a:t>(+3 x (fun2 6)))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75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Scheme Control Flow Details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506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is the current expression to be evaluated?  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Once that is done, what remains to be done with the value of the current expression to complete the entire computation?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Consider the evaluation of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dirty="0"/>
              <a:t>in the process of evaluating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(- 4 (* b (+ a 5)))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What remains to be done with the value of </a:t>
            </a:r>
            <a:br>
              <a:rPr lang="en-US" sz="2400" dirty="0"/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(+ a 5) </a:t>
            </a:r>
            <a:r>
              <a:rPr lang="en-US" sz="2400" dirty="0"/>
              <a:t>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Can we express that as a procedure?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We can call that procedure the </a:t>
            </a:r>
            <a:r>
              <a:rPr lang="en-US" sz="2400" b="1" i="1" dirty="0"/>
              <a:t>continuation</a:t>
            </a:r>
            <a:r>
              <a:rPr lang="en-US" sz="2400" dirty="0"/>
              <a:t> of the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5) </a:t>
            </a:r>
            <a:r>
              <a:rPr lang="en-US" sz="2400" dirty="0"/>
              <a:t>computation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process of Scheme evaluation can be expressed as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solidFill>
                  <a:srgbClr val="0033CC"/>
                </a:solidFill>
              </a:rPr>
              <a:t>Loop: 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Evaluate the current expression</a:t>
            </a:r>
          </a:p>
          <a:p>
            <a:pPr lvl="2">
              <a:lnSpc>
                <a:spcPct val="80000"/>
              </a:lnSpc>
            </a:pPr>
            <a:r>
              <a:rPr lang="en-US" dirty="0">
                <a:solidFill>
                  <a:srgbClr val="0033CC"/>
                </a:solidFill>
              </a:rPr>
              <a:t>Apply the current continuation to the result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 A18, you will rewrite your interpreter in this style, which is known as continuation-passing style (CPS).</a:t>
            </a:r>
          </a:p>
        </p:txBody>
      </p:sp>
    </p:spTree>
    <p:extLst>
      <p:ext uri="{BB962C8B-B14F-4D97-AF65-F5344CB8AC3E}">
        <p14:creationId xmlns:p14="http://schemas.microsoft.com/office/powerpoint/2010/main" val="2281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</p:spPr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 x 5)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</a:t>
            </a:r>
            <a:r>
              <a:rPr lang="en-US" sz="3600" dirty="0">
                <a:solidFill>
                  <a:srgbClr val="CC0099"/>
                </a:solidFill>
              </a:rPr>
              <a:t>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endParaRPr 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(&lt;</a:t>
            </a: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x 5) in </a:t>
            </a:r>
            <a:b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</a:b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(if v (+ x 3) (* x 2))</a:t>
            </a:r>
          </a:p>
          <a:p>
            <a:pPr lvl="1"/>
            <a:endParaRPr lang="en-US" sz="32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/>
              <a:t>What is the continuation of 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(+ x 3) </a:t>
            </a:r>
            <a:r>
              <a:rPr lang="en-US" sz="3600" dirty="0"/>
              <a:t>in </a:t>
            </a:r>
            <a:br>
              <a:rPr lang="en-US" sz="3600" dirty="0"/>
            </a:br>
            <a:r>
              <a:rPr lang="en-US" sz="3600" b="1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3600" b="1" dirty="0">
                <a:solidFill>
                  <a:srgbClr val="CC0099"/>
                </a:solidFill>
                <a:latin typeface="Courier New" pitchFamily="49" charset="0"/>
              </a:rPr>
              <a:t>if (&lt; x 5) (+ x 3) (* x 2)) </a:t>
            </a:r>
            <a:r>
              <a:rPr lang="en-US" sz="3600" dirty="0"/>
              <a:t>?</a:t>
            </a:r>
          </a:p>
          <a:p>
            <a:pPr lvl="1"/>
            <a:r>
              <a:rPr lang="en-US" sz="32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(lambda (v) v)</a:t>
            </a:r>
          </a:p>
          <a:p>
            <a:pPr lvl="1"/>
            <a:endParaRPr lang="en-US" sz="3200" b="1" dirty="0">
              <a:solidFill>
                <a:srgbClr val="0033CC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5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A more practical 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252" y="990600"/>
            <a:ext cx="10941148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(if (zero? n)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1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90000"/>
              </a:lnSpc>
            </a:pPr>
            <a:r>
              <a:rPr lang="en-US" dirty="0"/>
              <a:t>In the evaluation of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5)</a:t>
            </a:r>
            <a:r>
              <a:rPr lang="en-US" dirty="0"/>
              <a:t>,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dirty="0"/>
              <a:t>what is the continuation of the call to 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(fact 2)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see here that </a:t>
            </a:r>
            <a:r>
              <a:rPr lang="en-US" i="1" dirty="0"/>
              <a:t>continuation</a:t>
            </a:r>
            <a:r>
              <a:rPr lang="en-US" dirty="0"/>
              <a:t> is not merely a syntactic notion.</a:t>
            </a:r>
          </a:p>
        </p:txBody>
      </p:sp>
    </p:spTree>
    <p:extLst>
      <p:ext uri="{BB962C8B-B14F-4D97-AF65-F5344CB8AC3E}">
        <p14:creationId xmlns:p14="http://schemas.microsoft.com/office/powerpoint/2010/main" val="21168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305800" cy="1143000"/>
          </a:xfrm>
        </p:spPr>
        <p:txBody>
          <a:bodyPr/>
          <a:lstStyle/>
          <a:p>
            <a:r>
              <a:rPr lang="en-US" dirty="0"/>
              <a:t>Explicit Continuations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10363200" cy="3581400"/>
          </a:xfrm>
        </p:spPr>
        <p:txBody>
          <a:bodyPr/>
          <a:lstStyle/>
          <a:p>
            <a:r>
              <a:rPr lang="en-US" sz="2800" dirty="0"/>
              <a:t>In "normal language" interpreters,  continuations are represented by stack frames.</a:t>
            </a:r>
          </a:p>
          <a:p>
            <a:r>
              <a:rPr lang="en-US" sz="2800" dirty="0"/>
              <a:t>But we may (for various reasons) want to do "</a:t>
            </a:r>
            <a:r>
              <a:rPr lang="en-US" sz="2800" dirty="0" err="1"/>
              <a:t>stackless</a:t>
            </a:r>
            <a:r>
              <a:rPr lang="en-US" sz="2800" dirty="0"/>
              <a:t>" programming.</a:t>
            </a:r>
          </a:p>
          <a:p>
            <a:r>
              <a:rPr lang="en-US" sz="2800" dirty="0"/>
              <a:t>We </a:t>
            </a:r>
            <a:r>
              <a:rPr lang="en-US" sz="2800" dirty="0">
                <a:solidFill>
                  <a:srgbClr val="CC0099"/>
                </a:solidFill>
              </a:rPr>
              <a:t>pass</a:t>
            </a:r>
            <a:r>
              <a:rPr lang="en-US" sz="2800" dirty="0"/>
              <a:t> an explicit </a:t>
            </a:r>
            <a:r>
              <a:rPr lang="en-US" sz="2800" dirty="0">
                <a:solidFill>
                  <a:srgbClr val="CC0099"/>
                </a:solidFill>
              </a:rPr>
              <a:t>continuation </a:t>
            </a:r>
            <a:r>
              <a:rPr lang="en-US" sz="2800" dirty="0"/>
              <a:t>to each procedure call, in order to keep the code in tail-form.</a:t>
            </a:r>
          </a:p>
          <a:p>
            <a:r>
              <a:rPr lang="en-US" sz="2800" dirty="0"/>
              <a:t>Thus it is </a:t>
            </a:r>
            <a:r>
              <a:rPr lang="en-US" sz="2800" dirty="0">
                <a:solidFill>
                  <a:srgbClr val="CC0099"/>
                </a:solidFill>
              </a:rPr>
              <a:t>continuation-passing</a:t>
            </a:r>
            <a:r>
              <a:rPr lang="en-US" sz="2800" dirty="0"/>
              <a:t> style (CPS)</a:t>
            </a:r>
          </a:p>
        </p:txBody>
      </p:sp>
    </p:spTree>
    <p:extLst>
      <p:ext uri="{BB962C8B-B14F-4D97-AF65-F5344CB8AC3E}">
        <p14:creationId xmlns:p14="http://schemas.microsoft.com/office/powerpoint/2010/main" val="335235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16089</TotalTime>
  <Words>1658</Words>
  <Application>Microsoft Office PowerPoint</Application>
  <PresentationFormat>Widescreen</PresentationFormat>
  <Paragraphs>211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Courier New</vt:lpstr>
      <vt:lpstr>Default Design</vt:lpstr>
      <vt:lpstr>continuations and CPS</vt:lpstr>
      <vt:lpstr>Control Flow</vt:lpstr>
      <vt:lpstr>Todo lists.  Consider this code:</vt:lpstr>
      <vt:lpstr>Todo lists as functions</vt:lpstr>
      <vt:lpstr>Scheme Control Flow Details</vt:lpstr>
      <vt:lpstr>More Examples</vt:lpstr>
      <vt:lpstr>More Examples</vt:lpstr>
      <vt:lpstr>A more practical  example</vt:lpstr>
      <vt:lpstr>Explicit Continuations</vt:lpstr>
      <vt:lpstr>Primitive vs. Substantial Procedures</vt:lpstr>
      <vt:lpstr>Tail-recursive form</vt:lpstr>
      <vt:lpstr>Tail-position examples</vt:lpstr>
      <vt:lpstr>Tail-position examples</vt:lpstr>
      <vt:lpstr>A special case</vt:lpstr>
      <vt:lpstr>Continuation ADT</vt:lpstr>
      <vt:lpstr>Recall: our first two Environment representations  </vt:lpstr>
      <vt:lpstr>CPS</vt:lpstr>
      <vt:lpstr>Our First Representation of Continuations</vt:lpstr>
      <vt:lpstr>Make-k and apply-k</vt:lpstr>
      <vt:lpstr>Live coding demo (first implementation)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138</cp:revision>
  <cp:lastPrinted>2019-10-15T19:02:10Z</cp:lastPrinted>
  <dcterms:created xsi:type="dcterms:W3CDTF">2003-10-20T17:10:23Z</dcterms:created>
  <dcterms:modified xsi:type="dcterms:W3CDTF">2023-01-16T17:39:56Z</dcterms:modified>
</cp:coreProperties>
</file>